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63" r:id="rId8"/>
    <p:sldId id="262" r:id="rId9"/>
    <p:sldId id="264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E40900A8-84AB-4F38-86A7-A5F088744E3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F987984-03AF-466B-85B7-A5DF43C2E9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D93D1-F0AD-4B75-9F6F-6DE8CD19E6B7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8F9D75-A30A-4B41-9245-39029F74576D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7DD54D-05A8-44A9-9F08-AB32E3C5E654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768F80-AE68-4D6F-9511-AD5A76857134}" type="slidenum">
              <a:rPr lang="en-US"/>
              <a:pPr/>
              <a:t>4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EBBFC3-7FF8-4CCE-AFC8-095C01180D58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564EB-3D64-48CF-BF09-73DBE317BD60}" type="slidenum">
              <a:rPr lang="en-US"/>
              <a:pPr/>
              <a:t>6</a:t>
            </a:fld>
            <a:endParaRPr lang="en-US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7782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77828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77829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7830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1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83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783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6705600" y="6383338"/>
            <a:ext cx="289718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sz="2000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705600" y="6383338"/>
            <a:ext cx="2897188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7680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7680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80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76806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76807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808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76809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681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383338"/>
            <a:ext cx="289718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1371600"/>
            <a:ext cx="7543800" cy="11430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r>
              <a:rPr lang="en-US">
                <a:cs typeface="Times New Roman" pitchFamily="18" charset="0"/>
              </a:rPr>
              <a:t>Finding Opportunities for Others to Grow and Succeed.</a:t>
            </a:r>
            <a:r>
              <a:rPr lang="en-US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3581400"/>
            <a:ext cx="3886200" cy="1143000"/>
          </a:xfrm>
          <a:noFill/>
          <a:ln/>
        </p:spPr>
        <p:txBody>
          <a:bodyPr lIns="92075" tIns="46038" rIns="92075" bIns="46038" anchor="ctr"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How do I help others grow?</a:t>
            </a:r>
            <a:r>
              <a:rPr lang="en-US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-76200" y="6218238"/>
            <a:ext cx="14478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Four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Serve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6019800"/>
            <a:ext cx="73342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Motivating Growth</a:t>
            </a:r>
            <a:r>
              <a:rPr lang="en-US" sz="480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362200"/>
            <a:ext cx="7620000" cy="4038600"/>
          </a:xfrm>
          <a:noFill/>
          <a:ln/>
        </p:spPr>
        <p:txBody>
          <a:bodyPr lIns="92075" tIns="46038" rIns="92075" bIns="46038"/>
          <a:lstStyle/>
          <a:p>
            <a:pPr marL="711200" indent="-7112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400" b="1">
                <a:cs typeface="Times New Roman" pitchFamily="18" charset="0"/>
              </a:rPr>
              <a:t>You cannot motivate someone to grow; motivation must come from within</a:t>
            </a:r>
            <a:br>
              <a:rPr lang="en-US" sz="2400" b="1">
                <a:cs typeface="Times New Roman" pitchFamily="18" charset="0"/>
              </a:rPr>
            </a:br>
            <a:endParaRPr lang="en-US" sz="2400" b="1"/>
          </a:p>
          <a:p>
            <a:pPr marL="1066800" lvl="1" indent="-609600">
              <a:lnSpc>
                <a:spcPct val="90000"/>
              </a:lnSpc>
              <a:buFontTx/>
              <a:buAutoNum type="alphaU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Encourage internal motivation</a:t>
            </a:r>
            <a:r>
              <a:rPr lang="en-US" b="1">
                <a:cs typeface="Times New Roman" pitchFamily="18" charset="0"/>
              </a:rPr>
              <a:t/>
            </a:r>
            <a:br>
              <a:rPr lang="en-US" b="1">
                <a:cs typeface="Times New Roman" pitchFamily="18" charset="0"/>
              </a:rPr>
            </a:br>
            <a:r>
              <a:rPr lang="en-US" b="1"/>
              <a:t> </a:t>
            </a:r>
          </a:p>
          <a:p>
            <a:pPr marL="1422400" lvl="2" indent="-508000">
              <a:lnSpc>
                <a:spcPct val="90000"/>
              </a:lnSpc>
              <a:buFontTx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Establish a relationship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b="1">
                <a:cs typeface="Times New Roman" pitchFamily="18" charset="0"/>
              </a:rPr>
              <a:t>Get to know them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b="1">
                <a:cs typeface="Times New Roman" pitchFamily="18" charset="0"/>
              </a:rPr>
              <a:t>Understand their goals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	</a:t>
            </a:r>
          </a:p>
          <a:p>
            <a:pPr marL="1422400" lvl="2" indent="-508000">
              <a:lnSpc>
                <a:spcPct val="90000"/>
              </a:lnSpc>
              <a:buFontTx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Share the benefits 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b="1">
                <a:cs typeface="Times New Roman" pitchFamily="18" charset="0"/>
              </a:rPr>
              <a:t>Be ready to share the reasons for growth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b="1">
                <a:cs typeface="Times New Roman" pitchFamily="18" charset="0"/>
              </a:rPr>
              <a:t>Tie benefits of growth to their goals</a:t>
            </a:r>
            <a:r>
              <a:rPr lang="en-US" b="1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102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10604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Planning for growth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438400"/>
            <a:ext cx="8382000" cy="4419600"/>
          </a:xfrm>
          <a:noFill/>
          <a:ln/>
        </p:spPr>
        <p:txBody>
          <a:bodyPr lIns="92075" tIns="46038" rIns="92075" bIns="46038"/>
          <a:lstStyle/>
          <a:p>
            <a:pPr marL="1066800" lvl="1" indent="-609600">
              <a:lnSpc>
                <a:spcPct val="90000"/>
              </a:lnSpc>
              <a:buFontTx/>
              <a:buAutoNum type="alphaU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What to develop</a:t>
            </a:r>
            <a:r>
              <a:rPr lang="en-US" sz="2000" b="1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000" b="1">
                <a:solidFill>
                  <a:srgbClr val="FF0000"/>
                </a:solidFill>
              </a:rPr>
              <a:t> </a:t>
            </a:r>
          </a:p>
          <a:p>
            <a:pPr marL="1066800" lvl="1" indent="-609600">
              <a:lnSpc>
                <a:spcPct val="90000"/>
              </a:lnSpc>
              <a:buFontTx/>
              <a:buNone/>
            </a:pPr>
            <a:endParaRPr lang="en-US" sz="2000" b="1">
              <a:solidFill>
                <a:srgbClr val="FF0000"/>
              </a:solidFill>
            </a:endParaRPr>
          </a:p>
          <a:p>
            <a:pPr marL="1422400" lvl="2" indent="-508000">
              <a:lnSpc>
                <a:spcPct val="90000"/>
              </a:lnSpc>
              <a:buFontTx/>
              <a:buAutoNum type="arabicPeriod"/>
            </a:pPr>
            <a:r>
              <a:rPr lang="en-US" b="1">
                <a:cs typeface="Times New Roman" pitchFamily="18" charset="0"/>
              </a:rPr>
              <a:t>Select two or three strengths 	</a:t>
            </a:r>
          </a:p>
          <a:p>
            <a:pPr marL="1422400" lvl="2" indent="-508000">
              <a:lnSpc>
                <a:spcPct val="90000"/>
              </a:lnSpc>
              <a:buFontTx/>
              <a:buNone/>
            </a:pPr>
            <a:endParaRPr lang="en-US" b="1">
              <a:cs typeface="Times New Roman" pitchFamily="18" charset="0"/>
            </a:endParaRPr>
          </a:p>
          <a:p>
            <a:pPr marL="1422400" lvl="2" indent="-508000">
              <a:lnSpc>
                <a:spcPct val="90000"/>
              </a:lnSpc>
              <a:buFontTx/>
              <a:buAutoNum type="arabicPeriod" startAt="2"/>
            </a:pPr>
            <a:r>
              <a:rPr lang="en-US" b="1">
                <a:cs typeface="Times New Roman" pitchFamily="18" charset="0"/>
              </a:rPr>
              <a:t>Select one Area of Improvement to develop new skills</a:t>
            </a:r>
          </a:p>
          <a:p>
            <a:pPr marL="1422400" lvl="2" indent="-508000">
              <a:lnSpc>
                <a:spcPct val="90000"/>
              </a:lnSpc>
              <a:buFontTx/>
              <a:buNone/>
            </a:pPr>
            <a:endParaRPr lang="en-US" b="1">
              <a:cs typeface="Times New Roman" pitchFamily="18" charset="0"/>
            </a:endParaRP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r>
              <a:rPr lang="en-US" b="1">
                <a:cs typeface="Times New Roman" pitchFamily="18" charset="0"/>
              </a:rPr>
              <a:t>An Area of Improvement is an area where skill needs to be developed to overcome a limitation</a:t>
            </a:r>
            <a:r>
              <a:rPr lang="en-US" sz="1600" b="1">
                <a:cs typeface="Times New Roman" pitchFamily="18" charset="0"/>
              </a:rPr>
              <a:t> </a:t>
            </a:r>
          </a:p>
          <a:p>
            <a:pPr marL="1828800" lvl="3" indent="-457200">
              <a:lnSpc>
                <a:spcPct val="90000"/>
              </a:lnSpc>
              <a:buFontTx/>
              <a:buChar char="•"/>
            </a:pPr>
            <a:endParaRPr lang="en-US" sz="1600" b="1">
              <a:cs typeface="Times New Roman" pitchFamily="18" charset="0"/>
            </a:endParaRPr>
          </a:p>
          <a:p>
            <a:pPr marL="1422400" lvl="2" indent="-508000">
              <a:lnSpc>
                <a:spcPct val="90000"/>
              </a:lnSpc>
              <a:buFontTx/>
              <a:buNone/>
            </a:pPr>
            <a:endParaRPr lang="en-US" b="1">
              <a:cs typeface="Times New Roman" pitchFamily="18" charset="0"/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102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10604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Planning for growth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438400"/>
            <a:ext cx="7848600" cy="4419600"/>
          </a:xfrm>
          <a:noFill/>
          <a:ln/>
        </p:spPr>
        <p:txBody>
          <a:bodyPr lIns="92075" tIns="46038" rIns="92075" bIns="46038"/>
          <a:lstStyle/>
          <a:p>
            <a:pPr marL="1828800" lvl="3" indent="-457200">
              <a:lnSpc>
                <a:spcPct val="90000"/>
              </a:lnSpc>
              <a:buFontTx/>
              <a:buNone/>
            </a:pPr>
            <a:endParaRPr lang="en-US" sz="1600" b="1">
              <a:cs typeface="Times New Roman" pitchFamily="18" charset="0"/>
            </a:endParaRPr>
          </a:p>
          <a:p>
            <a:pPr marL="1066800" lvl="1" indent="-609600">
              <a:lnSpc>
                <a:spcPct val="90000"/>
              </a:lnSpc>
              <a:buFontTx/>
              <a:buNone/>
            </a:pPr>
            <a:r>
              <a:rPr lang="en-US">
                <a:cs typeface="Times New Roman" pitchFamily="18" charset="0"/>
              </a:rPr>
              <a:t>B.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How to develop</a:t>
            </a:r>
          </a:p>
          <a:p>
            <a:pPr marL="1422400" lvl="2" indent="-508000">
              <a:lnSpc>
                <a:spcPct val="90000"/>
              </a:lnSpc>
              <a:buFontTx/>
              <a:buAutoNum type="arabicPeriod"/>
            </a:pPr>
            <a:r>
              <a:rPr lang="en-US" b="1">
                <a:cs typeface="Times New Roman" pitchFamily="18" charset="0"/>
              </a:rPr>
              <a:t>Define Benefit </a:t>
            </a:r>
          </a:p>
          <a:p>
            <a:pPr marL="1422400" lvl="2" indent="-508000">
              <a:lnSpc>
                <a:spcPct val="90000"/>
              </a:lnSpc>
              <a:buFontTx/>
              <a:buNone/>
            </a:pPr>
            <a:endParaRPr lang="en-US" b="1">
              <a:cs typeface="Times New Roman" pitchFamily="18" charset="0"/>
            </a:endParaRPr>
          </a:p>
          <a:p>
            <a:pPr marL="1422400" lvl="2" indent="-508000">
              <a:lnSpc>
                <a:spcPct val="90000"/>
              </a:lnSpc>
              <a:buFontTx/>
              <a:buAutoNum type="arabicPeriod" startAt="2"/>
            </a:pPr>
            <a:r>
              <a:rPr lang="en-US" b="1">
                <a:cs typeface="Times New Roman" pitchFamily="18" charset="0"/>
              </a:rPr>
              <a:t>Match FFA and other activities to apply strengths</a:t>
            </a:r>
          </a:p>
          <a:p>
            <a:pPr marL="1422400" lvl="2" indent="-508000">
              <a:lnSpc>
                <a:spcPct val="90000"/>
              </a:lnSpc>
              <a:buFontTx/>
              <a:buNone/>
            </a:pPr>
            <a:r>
              <a:rPr lang="en-US" b="1">
                <a:cs typeface="Times New Roman" pitchFamily="18" charset="0"/>
              </a:rPr>
              <a:t> </a:t>
            </a:r>
          </a:p>
          <a:p>
            <a:pPr marL="1422400" lvl="2" indent="-508000">
              <a:lnSpc>
                <a:spcPct val="90000"/>
              </a:lnSpc>
              <a:buFontTx/>
              <a:buNone/>
            </a:pPr>
            <a:r>
              <a:rPr lang="en-US" b="1">
                <a:cs typeface="Times New Roman" pitchFamily="18" charset="0"/>
              </a:rPr>
              <a:t>3.    Identify training opportunities to develop skill for area of improvement</a:t>
            </a:r>
            <a:r>
              <a:rPr lang="en-US" sz="1800" b="1">
                <a:cs typeface="Times New Roman" pitchFamily="18" charset="0"/>
              </a:rPr>
              <a:t> </a:t>
            </a:r>
          </a:p>
          <a:p>
            <a:pPr marL="1422400" lvl="2" indent="-508000">
              <a:lnSpc>
                <a:spcPct val="90000"/>
              </a:lnSpc>
              <a:buFontTx/>
              <a:buAutoNum type="arabicPeriod"/>
            </a:pPr>
            <a:endParaRPr lang="en-US" sz="1800" b="1">
              <a:cs typeface="Times New Roman" pitchFamily="18" charset="0"/>
            </a:endParaRPr>
          </a:p>
          <a:p>
            <a:pPr marL="1066800" lvl="1" indent="-609600">
              <a:lnSpc>
                <a:spcPct val="90000"/>
              </a:lnSpc>
              <a:buFontTx/>
              <a:buNone/>
            </a:pPr>
            <a:r>
              <a:rPr lang="en-US">
                <a:cs typeface="Times New Roman" pitchFamily="18" charset="0"/>
              </a:rPr>
              <a:t>C.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When to develop</a:t>
            </a:r>
            <a:r>
              <a:rPr lang="en-US">
                <a:cs typeface="Times New Roman" pitchFamily="18" charset="0"/>
              </a:rPr>
              <a:t> </a:t>
            </a:r>
          </a:p>
          <a:p>
            <a:pPr marL="1066800" lvl="1" indent="-609600">
              <a:lnSpc>
                <a:spcPct val="90000"/>
              </a:lnSpc>
              <a:buFontTx/>
              <a:buNone/>
            </a:pPr>
            <a:r>
              <a:rPr lang="en-US" sz="2000" b="1">
                <a:cs typeface="Times New Roman" pitchFamily="18" charset="0"/>
              </a:rPr>
              <a:t>       1.   Set Completion Date</a:t>
            </a:r>
            <a:r>
              <a:rPr lang="en-US" b="1">
                <a:cs typeface="Times New Roman" pitchFamily="18" charset="0"/>
              </a:rPr>
              <a:t>  </a:t>
            </a:r>
          </a:p>
        </p:txBody>
      </p:sp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102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10604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800">
                <a:cs typeface="Times New Roman" pitchFamily="18" charset="0"/>
              </a:rPr>
              <a:t>Managing the Plan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971800"/>
            <a:ext cx="7543800" cy="3048000"/>
          </a:xfrm>
          <a:noFill/>
          <a:ln/>
        </p:spPr>
        <p:txBody>
          <a:bodyPr lIns="92075" tIns="46038" rIns="92075" bIns="46038"/>
          <a:lstStyle/>
          <a:p>
            <a:pPr marL="1066800" lvl="1" indent="-609600">
              <a:buFontTx/>
              <a:buAutoNum type="alphaU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Set review dates</a:t>
            </a:r>
            <a:r>
              <a:rPr lang="en-US" sz="2800" b="1">
                <a:cs typeface="Times New Roman" pitchFamily="18" charset="0"/>
              </a:rPr>
              <a:t> </a:t>
            </a:r>
            <a:r>
              <a:rPr lang="en-US" sz="2700" b="1">
                <a:cs typeface="Times New Roman" pitchFamily="18" charset="0"/>
              </a:rPr>
              <a:t>	</a:t>
            </a:r>
          </a:p>
          <a:p>
            <a:pPr marL="1422400" lvl="2" indent="-508000">
              <a:buFontTx/>
              <a:buNone/>
            </a:pPr>
            <a:endParaRPr lang="en-US" b="1">
              <a:cs typeface="Times New Roman" pitchFamily="18" charset="0"/>
            </a:endParaRPr>
          </a:p>
          <a:p>
            <a:pPr marL="1066800" lvl="1" indent="-609600">
              <a:buFontTx/>
              <a:buAutoNum type="alphaU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Identify a Success Partner</a:t>
            </a:r>
            <a:r>
              <a:rPr lang="en-US" sz="2800" b="1">
                <a:cs typeface="Times New Roman" pitchFamily="18" charset="0"/>
              </a:rPr>
              <a:t> </a:t>
            </a:r>
          </a:p>
          <a:p>
            <a:pPr marL="1066800" lvl="1" indent="-609600">
              <a:buFontTx/>
              <a:buNone/>
            </a:pPr>
            <a:endParaRPr lang="en-US" sz="2800" b="1">
              <a:cs typeface="Times New Roman" pitchFamily="18" charset="0"/>
            </a:endParaRPr>
          </a:p>
          <a:p>
            <a:pPr marL="1422400" lvl="2" indent="-508000">
              <a:buFontTx/>
              <a:buAutoNum type="arabicPeriod"/>
            </a:pPr>
            <a:r>
              <a:rPr lang="en-US" b="1">
                <a:cs typeface="Times New Roman" pitchFamily="18" charset="0"/>
              </a:rPr>
              <a:t>Success Partner is a person who is willing to keep track of their progress toward growth</a:t>
            </a:r>
            <a:endParaRPr lang="en-US" sz="2400" b="1">
              <a:cs typeface="Times New Roman" pitchFamily="18" charset="0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102 TM A3</a:t>
            </a:r>
          </a:p>
        </p:txBody>
      </p:sp>
      <p:pic>
        <p:nvPicPr>
          <p:cNvPr id="69638" name="Picture 6" descr="MCj043266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2362200"/>
            <a:ext cx="21717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0" y="6248400"/>
            <a:ext cx="1524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Review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102 Assess</a:t>
            </a:r>
          </a:p>
        </p:txBody>
      </p:sp>
      <p:sp>
        <p:nvSpPr>
          <p:cNvPr id="108549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/>
              <a:t>True or False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362200"/>
            <a:ext cx="8534400" cy="40386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/>
              <a:t>	____________1. You can motivate someone to grow.</a:t>
            </a:r>
            <a:br>
              <a:rPr lang="en-US" sz="2400" b="1"/>
            </a:br>
            <a:r>
              <a:rPr lang="en-US" sz="2400" b="1"/>
              <a:t/>
            </a:r>
            <a:br>
              <a:rPr lang="en-US" sz="2400" b="1"/>
            </a:br>
            <a:r>
              <a:rPr lang="en-US" sz="2400" b="1"/>
              <a:t>____________2. Developing a growth plan begins with 			identifying strengths.</a:t>
            </a:r>
            <a:br>
              <a:rPr lang="en-US" sz="2400" b="1"/>
            </a:br>
            <a:r>
              <a:rPr lang="en-US" sz="2400" b="1"/>
              <a:t/>
            </a:r>
            <a:br>
              <a:rPr lang="en-US" sz="2400" b="1"/>
            </a:br>
            <a:r>
              <a:rPr lang="en-US" sz="2400" b="1"/>
              <a:t>____________3. A good growth plan will include more 				limitations to work on than strengths.</a:t>
            </a:r>
            <a:br>
              <a:rPr lang="en-US" sz="2400" b="1"/>
            </a:br>
            <a:r>
              <a:rPr lang="en-US" sz="2400" b="1"/>
              <a:t/>
            </a:r>
            <a:br>
              <a:rPr lang="en-US" sz="2400" b="1"/>
            </a:br>
            <a:r>
              <a:rPr lang="en-US" sz="2400" b="1"/>
              <a:t>____________4. A Success Partner is a person who is 				willing to keep track of a student’s 				progress toward growth.</a:t>
            </a:r>
            <a:br>
              <a:rPr lang="en-US" sz="2400" b="1"/>
            </a:b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41EDDB-EDF7-494A-8A82-9DAF7C554640}">
  <ds:schemaRefs>
    <ds:schemaRef ds:uri="7d75d6f9-8bd4-4602-97a0-53722360a9f2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772A68C-2777-4446-8872-8AE69BCE4B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6D2AAA-21D9-4E67-AFA6-1508B98546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167</TotalTime>
  <Words>137</Words>
  <Application>Microsoft Office PowerPoint</Application>
  <PresentationFormat>On-screen Show (4:3)</PresentationFormat>
  <Paragraphs>62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Brush Script MT</vt:lpstr>
      <vt:lpstr>Times New Roman</vt:lpstr>
      <vt:lpstr>Wingdings</vt:lpstr>
      <vt:lpstr>Capsules</vt:lpstr>
      <vt:lpstr>Finding Opportunities for Others to Grow and Succeed. </vt:lpstr>
      <vt:lpstr>Motivating Growth </vt:lpstr>
      <vt:lpstr>Planning for growth </vt:lpstr>
      <vt:lpstr>Planning for growth </vt:lpstr>
      <vt:lpstr>Managing the Plan 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15</cp:revision>
  <cp:lastPrinted>1601-01-01T00:00:00Z</cp:lastPrinted>
  <dcterms:created xsi:type="dcterms:W3CDTF">2003-11-25T06:13:37Z</dcterms:created>
  <dcterms:modified xsi:type="dcterms:W3CDTF">2018-07-09T19:29:37Z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