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5"/>
  </p:sldMasterIdLst>
  <p:notesMasterIdLst>
    <p:notesMasterId r:id="rId18"/>
  </p:notesMasterIdLst>
  <p:handoutMasterIdLst>
    <p:handoutMasterId r:id="rId19"/>
  </p:handoutMasterIdLst>
  <p:sldIdLst>
    <p:sldId id="256" r:id="rId6"/>
    <p:sldId id="257" r:id="rId7"/>
    <p:sldId id="26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4" d="100"/>
          <a:sy n="94" d="100"/>
        </p:scale>
        <p:origin x="888" y="3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8DF8C58B-810E-4644-8803-0D1DB8D4858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E0BE5E8D-4AEA-44F5-B898-C1E1E4263F3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EA47F42-8380-47B5-A587-5ABD7179092D}" type="slidenum">
              <a:rPr lang="en-US"/>
              <a:pPr/>
              <a:t>1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D7DC7A4-C088-4D14-BAC4-6EE91C5893A2}" type="slidenum">
              <a:rPr lang="en-US"/>
              <a:pPr/>
              <a:t>10</a:t>
            </a:fld>
            <a:endParaRPr lang="en-US"/>
          </a:p>
        </p:txBody>
      </p:sp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2DD04EC-264F-493A-BEE3-F8E8C56CE4B3}" type="slidenum">
              <a:rPr lang="en-US"/>
              <a:pPr/>
              <a:t>11</a:t>
            </a:fld>
            <a:endParaRPr lang="en-US"/>
          </a:p>
        </p:txBody>
      </p:sp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BB074D-09AE-455D-911B-10CB42813023}" type="slidenum">
              <a:rPr lang="en-US"/>
              <a:pPr/>
              <a:t>12</a:t>
            </a:fld>
            <a:endParaRPr lang="en-US"/>
          </a:p>
        </p:txBody>
      </p:sp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853F3D8-31B7-4170-AD01-B83E3034DB8A}" type="slidenum">
              <a:rPr lang="en-US"/>
              <a:pPr/>
              <a:t>2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03B5E05-985A-4DC2-8CC9-D1D7B36DC0BF}" type="slidenum">
              <a:rPr lang="en-US"/>
              <a:pPr/>
              <a:t>3</a:t>
            </a:fld>
            <a:endParaRPr lang="en-US"/>
          </a:p>
        </p:txBody>
      </p:sp>
      <p:sp>
        <p:nvSpPr>
          <p:cNvPr id="101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EB31778-6744-4228-BC66-15BCCDBBD559}" type="slidenum">
              <a:rPr lang="en-US"/>
              <a:pPr/>
              <a:t>4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2573E7-4A80-4DCC-8857-E95E5E2883AD}" type="slidenum">
              <a:rPr lang="en-US"/>
              <a:pPr/>
              <a:t>5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4F62CBB-CD1C-4070-879C-422FC3799874}" type="slidenum">
              <a:rPr lang="en-US"/>
              <a:pPr/>
              <a:t>6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0475C20-F873-48D7-85B4-788FC1ED2FB0}" type="slidenum">
              <a:rPr lang="en-US"/>
              <a:pPr/>
              <a:t>7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506CA78-8C98-4787-A27D-F54A24784726}" type="slidenum">
              <a:rPr lang="en-US"/>
              <a:pPr/>
              <a:t>8</a:t>
            </a:fld>
            <a:endParaRPr lang="en-US"/>
          </a:p>
        </p:txBody>
      </p:sp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86DC6DB-67BF-45BF-92E5-F60654595904}" type="slidenum">
              <a:rPr lang="en-US"/>
              <a:pPr/>
              <a:t>9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114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90115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90116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90117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90118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90119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0120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012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096000" y="6383338"/>
            <a:ext cx="2897188" cy="4746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  <p:sp>
        <p:nvSpPr>
          <p:cNvPr id="90124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090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89091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89092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093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89094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89095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096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89097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909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9102" name="Rectangle 14"/>
          <p:cNvSpPr>
            <a:spLocks noChangeArrowheads="1"/>
          </p:cNvSpPr>
          <p:nvPr/>
        </p:nvSpPr>
        <p:spPr bwMode="auto">
          <a:xfrm>
            <a:off x="6096000" y="6383338"/>
            <a:ext cx="2897188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rgbClr val="000000"/>
        </a:buClr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Char char="–"/>
        <a:defRPr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000000"/>
        </a:buClr>
        <a:buFont typeface="Wingdings" pitchFamily="2" charset="2"/>
        <a:buChar char="l"/>
        <a:defRPr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066800"/>
            <a:ext cx="8305800" cy="1676400"/>
          </a:xfrm>
          <a:prstGeom prst="rect">
            <a:avLst/>
          </a:prstGeom>
          <a:noFill/>
          <a:ln/>
        </p:spPr>
        <p:txBody>
          <a:bodyPr lIns="92075" tIns="46038" rIns="92075" bIns="46038" anchor="b"/>
          <a:lstStyle/>
          <a:p>
            <a:r>
              <a:rPr lang="en-US" sz="4000">
                <a:cs typeface="Times New Roman" pitchFamily="18" charset="0"/>
              </a:rPr>
              <a:t>Developing a Service-Leadership Attitude</a:t>
            </a:r>
            <a:r>
              <a:rPr lang="en-US" sz="400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800600" y="3352800"/>
            <a:ext cx="3200400" cy="1752600"/>
          </a:xfrm>
          <a:noFill/>
          <a:ln/>
        </p:spPr>
        <p:txBody>
          <a:bodyPr lIns="92075" tIns="46038" rIns="92075" bIns="46038" anchor="ctr"/>
          <a:lstStyle/>
          <a:p>
            <a:pPr algn="ctr"/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How do I serve others?</a:t>
            </a:r>
            <a:r>
              <a:rPr lang="en-US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600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Four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Serve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609600" y="5943600"/>
            <a:ext cx="7794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Service–Leadership Behaviors</a:t>
            </a:r>
            <a:r>
              <a:rPr lang="en-US" sz="4000"/>
              <a:t>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514600"/>
            <a:ext cx="6248400" cy="990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 startAt="6"/>
            </a:pPr>
            <a:r>
              <a:rPr lang="en-US" sz="2400">
                <a:solidFill>
                  <a:srgbClr val="FF0000"/>
                </a:solidFill>
                <a:cs typeface="Times New Roman" pitchFamily="18" charset="0"/>
              </a:rPr>
              <a:t>Breaks Down Racial Barriers </a:t>
            </a:r>
            <a:endParaRPr lang="en-US" sz="2400">
              <a:solidFill>
                <a:srgbClr val="FF0000"/>
              </a:solidFill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TM C6 </a:t>
            </a:r>
          </a:p>
        </p:txBody>
      </p:sp>
      <p:sp>
        <p:nvSpPr>
          <p:cNvPr id="72710" name="Rectangle 6"/>
          <p:cNvSpPr>
            <a:spLocks noChangeArrowheads="1"/>
          </p:cNvSpPr>
          <p:nvPr/>
        </p:nvSpPr>
        <p:spPr bwMode="auto">
          <a:xfrm>
            <a:off x="990600" y="3276600"/>
            <a:ext cx="5715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spcBef>
                <a:spcPct val="20000"/>
              </a:spcBef>
              <a:buFontTx/>
              <a:buChar char="•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This leader is confident enough in who they are to embrace diversity. This leader makes friends with people who are different, and intentionally seeks out opportunities to make a difference. </a:t>
            </a:r>
          </a:p>
        </p:txBody>
      </p:sp>
      <p:pic>
        <p:nvPicPr>
          <p:cNvPr id="72711" name="Picture 7" descr="MCj043238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3657600"/>
            <a:ext cx="1828800" cy="17875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Service–Leadership Behaviors</a:t>
            </a:r>
            <a:r>
              <a:rPr lang="en-US" sz="4000"/>
              <a:t> 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438400"/>
            <a:ext cx="6248400" cy="7620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 startAt="7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Has a Grateful Heart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TM C7 </a:t>
            </a:r>
          </a:p>
        </p:txBody>
      </p:sp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1219200" y="3429000"/>
            <a:ext cx="74676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spcBef>
                <a:spcPct val="20000"/>
              </a:spcBef>
              <a:buFontTx/>
              <a:buChar char="•"/>
            </a:pP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Leaders with grateful hearts respond to acts of service with gratitude. They are quick to thank others. They appreciate the good in others. </a:t>
            </a:r>
          </a:p>
        </p:txBody>
      </p:sp>
      <p:pic>
        <p:nvPicPr>
          <p:cNvPr id="73736" name="Picture 8" descr="MCj043260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10200" y="4800600"/>
            <a:ext cx="1828800" cy="18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Service–Leadership Behaviors</a:t>
            </a:r>
            <a:r>
              <a:rPr lang="en-US" sz="4000"/>
              <a:t> 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438400"/>
            <a:ext cx="6248400" cy="7620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 startAt="8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Impacts the World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TM C8 </a:t>
            </a:r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auto">
          <a:xfrm>
            <a:off x="1295400" y="3581400"/>
            <a:ext cx="7467600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spcBef>
                <a:spcPct val="20000"/>
              </a:spcBef>
              <a:buFontTx/>
              <a:buChar char="•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Leaders who impact the world start with a dream and a desire to make a difference. They take small actions everyday that cause a ripple effect, greatly magnifying the impact of their service. </a:t>
            </a:r>
          </a:p>
        </p:txBody>
      </p:sp>
      <p:pic>
        <p:nvPicPr>
          <p:cNvPr id="74759" name="Picture 7" descr="MCj0432569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2209800"/>
            <a:ext cx="1447800" cy="144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41375" y="990600"/>
            <a:ext cx="3486150" cy="747713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400">
                <a:cs typeface="Times New Roman" pitchFamily="18" charset="0"/>
              </a:rPr>
              <a:t>Service: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3048000"/>
            <a:ext cx="7467600" cy="2362200"/>
          </a:xfrm>
          <a:noFill/>
          <a:ln/>
        </p:spPr>
        <p:txBody>
          <a:bodyPr lIns="92075" tIns="46038" rIns="92075" bIns="46038"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n-US" sz="2600" b="1">
                <a:cs typeface="Times New Roman" pitchFamily="18" charset="0"/>
              </a:rPr>
              <a:t>Making a difference in someone else’ life by helping meet a need. It is contributing to the well being of others through our actions of helpfulness.</a:t>
            </a:r>
            <a:endParaRPr lang="en-US" sz="2600" b="1"/>
          </a:p>
          <a:p>
            <a:pPr algn="ctr">
              <a:lnSpc>
                <a:spcPct val="90000"/>
              </a:lnSpc>
              <a:buFont typeface="Wingdings" pitchFamily="2" charset="2"/>
              <a:buNone/>
            </a:pPr>
            <a:endParaRPr lang="en-US" sz="2600" b="1">
              <a:cs typeface="Times New Roman" pitchFamily="18" charset="0"/>
            </a:endParaRP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>
          <a:xfrm>
            <a:off x="841375" y="990600"/>
            <a:ext cx="3486150" cy="747713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400">
                <a:cs typeface="Times New Roman" pitchFamily="18" charset="0"/>
              </a:rPr>
              <a:t>Service:</a:t>
            </a: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228600" y="6324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TM A </a:t>
            </a:r>
          </a:p>
        </p:txBody>
      </p:sp>
      <p:sp>
        <p:nvSpPr>
          <p:cNvPr id="100357" name="Rectangle 5"/>
          <p:cNvSpPr>
            <a:spLocks noChangeArrowheads="1"/>
          </p:cNvSpPr>
          <p:nvPr/>
        </p:nvSpPr>
        <p:spPr bwMode="auto">
          <a:xfrm>
            <a:off x="1143000" y="2514600"/>
            <a:ext cx="3352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eaLnBrk="1" hangingPunct="1"/>
            <a:r>
              <a:rPr lang="en-US" sz="44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Leadership:</a:t>
            </a:r>
          </a:p>
        </p:txBody>
      </p:sp>
      <p:sp>
        <p:nvSpPr>
          <p:cNvPr id="100358" name="Rectangle 6"/>
          <p:cNvSpPr>
            <a:spLocks noChangeArrowheads="1"/>
          </p:cNvSpPr>
          <p:nvPr/>
        </p:nvSpPr>
        <p:spPr bwMode="auto">
          <a:xfrm>
            <a:off x="914400" y="4267200"/>
            <a:ext cx="6400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b"/>
          <a:lstStyle/>
          <a:p>
            <a:pPr eaLnBrk="1" hangingPunct="1"/>
            <a:r>
              <a:rPr lang="en-US" sz="44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Service-Leadership: </a:t>
            </a:r>
          </a:p>
        </p:txBody>
      </p:sp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3048000" y="3200400"/>
            <a:ext cx="3810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4200">
                <a:solidFill>
                  <a:srgbClr val="FF0000"/>
                </a:solidFill>
                <a:cs typeface="Times New Roman" pitchFamily="18" charset="0"/>
              </a:rPr>
              <a:t>Influence</a:t>
            </a:r>
          </a:p>
        </p:txBody>
      </p:sp>
      <p:sp>
        <p:nvSpPr>
          <p:cNvPr id="100360" name="Rectangle 8"/>
          <p:cNvSpPr>
            <a:spLocks noChangeArrowheads="1"/>
          </p:cNvSpPr>
          <p:nvPr/>
        </p:nvSpPr>
        <p:spPr bwMode="auto">
          <a:xfrm>
            <a:off x="1752600" y="5181600"/>
            <a:ext cx="68580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US" sz="3000">
                <a:solidFill>
                  <a:srgbClr val="000000"/>
                </a:solidFill>
                <a:cs typeface="Times New Roman" pitchFamily="18" charset="0"/>
              </a:rPr>
              <a:t>The desire to serve others that leads to actions that influence others.</a:t>
            </a:r>
            <a:r>
              <a:rPr lang="en-US" sz="3000">
                <a:solidFill>
                  <a:srgbClr val="000000"/>
                </a:solidFill>
              </a:rPr>
              <a:t> </a:t>
            </a:r>
            <a:endParaRPr lang="en-US" sz="3000">
              <a:solidFill>
                <a:srgbClr val="000000"/>
              </a:solidFill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3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3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8" grpId="0" autoUpdateAnimBg="0"/>
      <p:bldP spid="100359" grpId="0" build="p" bldLvl="3" autoUpdateAnimBg="0"/>
      <p:bldP spid="100360" grpId="0" build="p" bldLvl="3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838200"/>
            <a:ext cx="7620000" cy="91440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400">
                <a:cs typeface="Times New Roman" pitchFamily="18" charset="0"/>
              </a:rPr>
              <a:t>Squares of Influence</a:t>
            </a:r>
            <a:endParaRPr lang="en-US" sz="4400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TM B </a:t>
            </a:r>
          </a:p>
        </p:txBody>
      </p:sp>
      <p:sp>
        <p:nvSpPr>
          <p:cNvPr id="66618" name="Rectangle 58"/>
          <p:cNvSpPr>
            <a:spLocks noChangeArrowheads="1"/>
          </p:cNvSpPr>
          <p:nvPr/>
        </p:nvSpPr>
        <p:spPr bwMode="auto">
          <a:xfrm>
            <a:off x="3886200" y="2895600"/>
            <a:ext cx="1371600" cy="1447800"/>
          </a:xfrm>
          <a:prstGeom prst="rect">
            <a:avLst/>
          </a:prstGeom>
          <a:solidFill>
            <a:schemeClr val="bg1"/>
          </a:solidFill>
          <a:ln w="1905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619" name="Rectangle 59"/>
          <p:cNvSpPr>
            <a:spLocks noChangeArrowheads="1"/>
          </p:cNvSpPr>
          <p:nvPr/>
        </p:nvSpPr>
        <p:spPr bwMode="auto">
          <a:xfrm>
            <a:off x="5257800" y="2895600"/>
            <a:ext cx="1371600" cy="1447800"/>
          </a:xfrm>
          <a:prstGeom prst="rect">
            <a:avLst/>
          </a:prstGeom>
          <a:solidFill>
            <a:schemeClr val="bg1"/>
          </a:solidFill>
          <a:ln w="1905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620" name="Rectangle 60"/>
          <p:cNvSpPr>
            <a:spLocks noChangeArrowheads="1"/>
          </p:cNvSpPr>
          <p:nvPr/>
        </p:nvSpPr>
        <p:spPr bwMode="auto">
          <a:xfrm>
            <a:off x="5257800" y="4343400"/>
            <a:ext cx="1371600" cy="1447800"/>
          </a:xfrm>
          <a:prstGeom prst="rect">
            <a:avLst/>
          </a:prstGeom>
          <a:solidFill>
            <a:schemeClr val="bg1"/>
          </a:solidFill>
          <a:ln w="1905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621" name="Rectangle 61"/>
          <p:cNvSpPr>
            <a:spLocks noChangeArrowheads="1"/>
          </p:cNvSpPr>
          <p:nvPr/>
        </p:nvSpPr>
        <p:spPr bwMode="auto">
          <a:xfrm>
            <a:off x="3886200" y="4343400"/>
            <a:ext cx="1371600" cy="1447800"/>
          </a:xfrm>
          <a:prstGeom prst="rect">
            <a:avLst/>
          </a:prstGeom>
          <a:solidFill>
            <a:schemeClr val="bg1"/>
          </a:solidFill>
          <a:ln w="1905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66622" name="Rectangle 62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2362200"/>
            <a:ext cx="7693025" cy="457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b="1">
                <a:cs typeface="Times New Roman" pitchFamily="18" charset="0"/>
              </a:rPr>
              <a:t>The relationship between leading and serving</a:t>
            </a:r>
          </a:p>
        </p:txBody>
      </p:sp>
      <p:sp>
        <p:nvSpPr>
          <p:cNvPr id="66623" name="Text Box 63"/>
          <p:cNvSpPr txBox="1">
            <a:spLocks noChangeArrowheads="1"/>
          </p:cNvSpPr>
          <p:nvPr/>
        </p:nvSpPr>
        <p:spPr bwMode="auto">
          <a:xfrm>
            <a:off x="1143000" y="4114800"/>
            <a:ext cx="16002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Leadership</a:t>
            </a:r>
          </a:p>
        </p:txBody>
      </p:sp>
      <p:sp>
        <p:nvSpPr>
          <p:cNvPr id="66624" name="Text Box 64"/>
          <p:cNvSpPr txBox="1">
            <a:spLocks noChangeArrowheads="1"/>
          </p:cNvSpPr>
          <p:nvPr/>
        </p:nvSpPr>
        <p:spPr bwMode="auto">
          <a:xfrm>
            <a:off x="3048000" y="3657600"/>
            <a:ext cx="9906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</a:rPr>
              <a:t>HIGH</a:t>
            </a:r>
          </a:p>
        </p:txBody>
      </p:sp>
      <p:sp>
        <p:nvSpPr>
          <p:cNvPr id="66625" name="Text Box 65"/>
          <p:cNvSpPr txBox="1">
            <a:spLocks noChangeArrowheads="1"/>
          </p:cNvSpPr>
          <p:nvPr/>
        </p:nvSpPr>
        <p:spPr bwMode="auto">
          <a:xfrm>
            <a:off x="3048000" y="5029200"/>
            <a:ext cx="9144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</a:rPr>
              <a:t>LOW</a:t>
            </a:r>
          </a:p>
        </p:txBody>
      </p:sp>
      <p:sp>
        <p:nvSpPr>
          <p:cNvPr id="66628" name="Text Box 68"/>
          <p:cNvSpPr txBox="1">
            <a:spLocks noChangeArrowheads="1"/>
          </p:cNvSpPr>
          <p:nvPr/>
        </p:nvSpPr>
        <p:spPr bwMode="auto">
          <a:xfrm>
            <a:off x="4800600" y="6461125"/>
            <a:ext cx="12192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FF0000"/>
                </a:solidFill>
              </a:rPr>
              <a:t>Serving</a:t>
            </a:r>
          </a:p>
        </p:txBody>
      </p:sp>
      <p:sp>
        <p:nvSpPr>
          <p:cNvPr id="66630" name="Text Box 70"/>
          <p:cNvSpPr txBox="1">
            <a:spLocks noChangeArrowheads="1"/>
          </p:cNvSpPr>
          <p:nvPr/>
        </p:nvSpPr>
        <p:spPr bwMode="auto">
          <a:xfrm>
            <a:off x="5562600" y="5791200"/>
            <a:ext cx="9906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</a:rPr>
              <a:t>HIGH</a:t>
            </a:r>
          </a:p>
        </p:txBody>
      </p:sp>
      <p:sp>
        <p:nvSpPr>
          <p:cNvPr id="66631" name="Text Box 71"/>
          <p:cNvSpPr txBox="1">
            <a:spLocks noChangeArrowheads="1"/>
          </p:cNvSpPr>
          <p:nvPr/>
        </p:nvSpPr>
        <p:spPr bwMode="auto">
          <a:xfrm>
            <a:off x="4114800" y="5791200"/>
            <a:ext cx="9144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</a:rPr>
              <a:t>LOW</a:t>
            </a:r>
          </a:p>
        </p:txBody>
      </p:sp>
      <p:sp>
        <p:nvSpPr>
          <p:cNvPr id="66632" name="Text Box 72"/>
          <p:cNvSpPr txBox="1">
            <a:spLocks noChangeArrowheads="1"/>
          </p:cNvSpPr>
          <p:nvPr/>
        </p:nvSpPr>
        <p:spPr bwMode="auto">
          <a:xfrm>
            <a:off x="3886200" y="2895600"/>
            <a:ext cx="16002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</a:rPr>
              <a:t>Ball - Hog</a:t>
            </a:r>
          </a:p>
        </p:txBody>
      </p:sp>
      <p:sp>
        <p:nvSpPr>
          <p:cNvPr id="66633" name="Text Box 73"/>
          <p:cNvSpPr txBox="1">
            <a:spLocks noChangeArrowheads="1"/>
          </p:cNvSpPr>
          <p:nvPr/>
        </p:nvSpPr>
        <p:spPr bwMode="auto">
          <a:xfrm>
            <a:off x="5334000" y="2895600"/>
            <a:ext cx="1219200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</a:rPr>
              <a:t>Team Captain</a:t>
            </a:r>
          </a:p>
        </p:txBody>
      </p:sp>
      <p:sp>
        <p:nvSpPr>
          <p:cNvPr id="66634" name="Text Box 74"/>
          <p:cNvSpPr txBox="1">
            <a:spLocks noChangeArrowheads="1"/>
          </p:cNvSpPr>
          <p:nvPr/>
        </p:nvSpPr>
        <p:spPr bwMode="auto">
          <a:xfrm>
            <a:off x="5334000" y="4343400"/>
            <a:ext cx="1600200" cy="3968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</a:rPr>
              <a:t>Burnout</a:t>
            </a:r>
          </a:p>
        </p:txBody>
      </p:sp>
      <p:sp>
        <p:nvSpPr>
          <p:cNvPr id="66635" name="Text Box 75"/>
          <p:cNvSpPr txBox="1">
            <a:spLocks noChangeArrowheads="1"/>
          </p:cNvSpPr>
          <p:nvPr/>
        </p:nvSpPr>
        <p:spPr bwMode="auto">
          <a:xfrm>
            <a:off x="3962400" y="4343400"/>
            <a:ext cx="1143000" cy="7016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>
                <a:solidFill>
                  <a:srgbClr val="000000"/>
                </a:solidFill>
              </a:rPr>
              <a:t>Benchwarmer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Service–Leadership Behaviors</a:t>
            </a:r>
            <a:r>
              <a:rPr lang="en-US" sz="4000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2971800"/>
            <a:ext cx="6858000" cy="27432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Leads from the Heart</a:t>
            </a:r>
            <a:r>
              <a:rPr lang="en-US" b="1">
                <a:solidFill>
                  <a:srgbClr val="FF0000"/>
                </a:solidFill>
              </a:rPr>
              <a:t> </a:t>
            </a:r>
            <a:br>
              <a:rPr lang="en-US" b="1">
                <a:solidFill>
                  <a:srgbClr val="FF0000"/>
                </a:solidFill>
              </a:rPr>
            </a:br>
            <a:endParaRPr lang="en-US" b="1">
              <a:solidFill>
                <a:srgbClr val="FF0000"/>
              </a:solidFill>
            </a:endParaRPr>
          </a:p>
          <a:p>
            <a:pPr marL="914400" lvl="1" indent="-457200">
              <a:buClr>
                <a:schemeClr val="tx1"/>
              </a:buClr>
              <a:buFontTx/>
              <a:buChar char="•"/>
            </a:pPr>
            <a:r>
              <a:rPr lang="en-US" sz="2000" b="1">
                <a:cs typeface="Times New Roman" pitchFamily="18" charset="0"/>
              </a:rPr>
              <a:t>Leader who lead from the heart have passion for people and for a cause. Their hearts break for a need that is not being met.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TM C1 </a:t>
            </a:r>
          </a:p>
        </p:txBody>
      </p:sp>
      <p:pic>
        <p:nvPicPr>
          <p:cNvPr id="67591" name="Picture 7" descr="MCj0434722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0" y="4800600"/>
            <a:ext cx="22860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7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Service–Leadership Behaviors</a:t>
            </a:r>
            <a:r>
              <a:rPr lang="en-US" sz="4000"/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438400"/>
            <a:ext cx="6629400" cy="8382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 startAt="2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Has a Positive Attitude </a:t>
            </a:r>
            <a:br>
              <a:rPr lang="en-US" b="1">
                <a:solidFill>
                  <a:srgbClr val="FF0000"/>
                </a:solidFill>
                <a:cs typeface="Times New Roman" pitchFamily="18" charset="0"/>
              </a:rPr>
            </a:br>
            <a:endParaRPr lang="en-US" b="1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TM C2 </a:t>
            </a:r>
          </a:p>
        </p:txBody>
      </p:sp>
      <p:sp>
        <p:nvSpPr>
          <p:cNvPr id="68613" name="Rectangle 5"/>
          <p:cNvSpPr>
            <a:spLocks noChangeArrowheads="1"/>
          </p:cNvSpPr>
          <p:nvPr/>
        </p:nvSpPr>
        <p:spPr bwMode="auto">
          <a:xfrm>
            <a:off x="1295400" y="3657600"/>
            <a:ext cx="7239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spcBef>
                <a:spcPct val="20000"/>
              </a:spcBef>
              <a:buFontTx/>
              <a:buChar char="•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Leaders who have a positive attitude wake up every morning and make a choice about who they are and who they are going to be. They take an attitude check before they walk out the door. </a:t>
            </a:r>
          </a:p>
        </p:txBody>
      </p:sp>
      <p:pic>
        <p:nvPicPr>
          <p:cNvPr id="68614" name="Picture 6" descr="MCj0432531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2286000"/>
            <a:ext cx="1905000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86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Service–Leadership Behaviors</a:t>
            </a:r>
            <a:r>
              <a:rPr lang="en-US" sz="4000"/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95400" y="2667000"/>
            <a:ext cx="6248400" cy="9144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 startAt="3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Sees the Needs of Others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TM C3 </a:t>
            </a:r>
          </a:p>
        </p:txBody>
      </p:sp>
      <p:sp>
        <p:nvSpPr>
          <p:cNvPr id="69638" name="Rectangle 6"/>
          <p:cNvSpPr>
            <a:spLocks noChangeArrowheads="1"/>
          </p:cNvSpPr>
          <p:nvPr/>
        </p:nvSpPr>
        <p:spPr bwMode="auto">
          <a:xfrm>
            <a:off x="914400" y="3810000"/>
            <a:ext cx="7467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FontTx/>
              <a:buChar char="•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This leader sees the potential in other people, and helps them achieve it by addressing their needs.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Service–Leadership Behaviors</a:t>
            </a:r>
            <a:r>
              <a:rPr lang="en-US" sz="4000"/>
              <a:t>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19200" y="2438400"/>
            <a:ext cx="6248400" cy="7620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AutoNum type="arabicPeriod" startAt="4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Goes the Extra Mile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TM C4 </a:t>
            </a:r>
          </a:p>
        </p:txBody>
      </p:sp>
      <p:sp>
        <p:nvSpPr>
          <p:cNvPr id="70662" name="Rectangle 6"/>
          <p:cNvSpPr>
            <a:spLocks noChangeArrowheads="1"/>
          </p:cNvSpPr>
          <p:nvPr/>
        </p:nvSpPr>
        <p:spPr bwMode="auto">
          <a:xfrm>
            <a:off x="1219200" y="3352800"/>
            <a:ext cx="6858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algn="ctr" eaLnBrk="1" hangingPunct="1">
              <a:spcBef>
                <a:spcPct val="20000"/>
              </a:spcBef>
              <a:buFontTx/>
              <a:buChar char="•"/>
            </a:pPr>
            <a:r>
              <a:rPr lang="en-US" sz="2800" b="1">
                <a:solidFill>
                  <a:srgbClr val="000000"/>
                </a:solidFill>
                <a:cs typeface="Times New Roman" pitchFamily="18" charset="0"/>
              </a:rPr>
              <a:t>These leaders give 100 percent, plus a little more on every project. They don’t give up at the halfway point.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06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r>
              <a:rPr lang="en-US" sz="4000">
                <a:cs typeface="Times New Roman" pitchFamily="18" charset="0"/>
              </a:rPr>
              <a:t>Service–Leadership Behaviors</a:t>
            </a:r>
            <a:r>
              <a:rPr lang="en-US" sz="4000"/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438400"/>
            <a:ext cx="6248400" cy="609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AutoNum type="arabicPeriod" startAt="5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Encourages Others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103 TM C5 </a:t>
            </a:r>
          </a:p>
        </p:txBody>
      </p:sp>
      <p:sp>
        <p:nvSpPr>
          <p:cNvPr id="71686" name="Rectangle 6"/>
          <p:cNvSpPr>
            <a:spLocks noChangeArrowheads="1"/>
          </p:cNvSpPr>
          <p:nvPr/>
        </p:nvSpPr>
        <p:spPr bwMode="auto">
          <a:xfrm>
            <a:off x="1295400" y="3962400"/>
            <a:ext cx="7162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spcBef>
                <a:spcPct val="20000"/>
              </a:spcBef>
              <a:buFontTx/>
              <a:buChar char="•"/>
            </a:pPr>
            <a:r>
              <a:rPr lang="en-US" sz="2400" b="1">
                <a:solidFill>
                  <a:srgbClr val="000000"/>
                </a:solidFill>
                <a:cs typeface="Times New Roman" pitchFamily="18" charset="0"/>
              </a:rPr>
              <a:t>Leaders who encourage others recognize the opportunities - large and small - to share a positive word or action.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6" grpId="0"/>
    </p:bldLst>
  </p:timing>
</p:sld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DocumentID xmlns="809f0c3a-a6b0-407f-bb75-1acf1bf835d5" xsi:nil="true"/>
    <Comments xmlns="809f0c3a-a6b0-407f-bb75-1acf1bf835d5" xsi:nil="true"/>
    <QFMSP_x0020_source_x0020_name xmlns="809f0c3a-a6b0-407f-bb75-1acf1bf835d5" xsi:nil="true"/>
    <FromServer xmlns="809f0c3a-a6b0-407f-bb75-1acf1bf835d5" xsi:nil="true"/>
    <Department xmlns="809f0c3a-a6b0-407f-bb75-1acf1bf835d5">(No department)</Department>
  </documentManagement>
</p:properti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532DBAA3F9EC04095EFF51A56C7C102" ma:contentTypeVersion="9" ma:contentTypeDescription="Create a new document." ma:contentTypeScope="" ma:versionID="4daacca6bdc2cecc94c8aac8876f7d32">
  <xsd:schema xmlns:xsd="http://www.w3.org/2001/XMLSchema" xmlns:xs="http://www.w3.org/2001/XMLSchema" xmlns:p="http://schemas.microsoft.com/office/2006/metadata/properties" xmlns:ns2="809f0c3a-a6b0-407f-bb75-1acf1bf835d5" targetNamespace="http://schemas.microsoft.com/office/2006/metadata/properties" ma:root="true" ma:fieldsID="df395b226b9d67fabe2d6c10a5a576c5" ns2:_="">
    <xsd:import namespace="809f0c3a-a6b0-407f-bb75-1acf1bf835d5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9f0c3a-a6b0-407f-bb75-1acf1bf835d5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242432-39D4-4534-B32C-21220180161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6E8ACFC-E057-45F9-B28E-17409CCBC167}">
  <ds:schemaRefs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809f0c3a-a6b0-407f-bb75-1acf1bf835d5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5E3F8601-46D2-4444-A1E1-645BD3ECD42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472BD660-6A93-414F-B762-B680D5FA808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9f0c3a-a6b0-407f-bb75-1acf1bf835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183</TotalTime>
  <Words>409</Words>
  <Application>Microsoft Office PowerPoint</Application>
  <PresentationFormat>On-screen Show (4:3)</PresentationFormat>
  <Paragraphs>83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Brush Script MT</vt:lpstr>
      <vt:lpstr>Times New Roman</vt:lpstr>
      <vt:lpstr>Wingdings</vt:lpstr>
      <vt:lpstr>Capsules</vt:lpstr>
      <vt:lpstr>Developing a Service-Leadership Attitude </vt:lpstr>
      <vt:lpstr>Service:</vt:lpstr>
      <vt:lpstr>Service:</vt:lpstr>
      <vt:lpstr>Squares of Influence</vt:lpstr>
      <vt:lpstr>Service–Leadership Behaviors </vt:lpstr>
      <vt:lpstr>Service–Leadership Behaviors </vt:lpstr>
      <vt:lpstr>Service–Leadership Behaviors </vt:lpstr>
      <vt:lpstr>Service–Leadership Behaviors </vt:lpstr>
      <vt:lpstr>Service–Leadership Behaviors </vt:lpstr>
      <vt:lpstr>Service–Leadership Behaviors </vt:lpstr>
      <vt:lpstr>Service–Leadership Behaviors </vt:lpstr>
      <vt:lpstr>Service–Leadership Behaviors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keywords/>
  <dc:description/>
  <cp:lastModifiedBy>ffa\aweinrich</cp:lastModifiedBy>
  <cp:revision>21</cp:revision>
  <cp:lastPrinted>1601-01-01T00:00:00Z</cp:lastPrinted>
  <dcterms:created xsi:type="dcterms:W3CDTF">2003-11-25T06:13:37Z</dcterms:created>
  <dcterms:modified xsi:type="dcterms:W3CDTF">2018-07-10T17:47:02Z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0x010100A532DBAA3F9EC04095EFF51A56C7C102</vt:lpwstr>
  </property>
  <property fmtid="{D5CDD505-2E9C-101B-9397-08002B2CF9AE}" pid="5" name="Order">
    <vt:r8>716800</vt:r8>
  </property>
  <property fmtid="{D5CDD505-2E9C-101B-9397-08002B2CF9AE}" pid="6" name="xd_ProgID">
    <vt:lpwstr/>
  </property>
  <property fmtid="{D5CDD505-2E9C-101B-9397-08002B2CF9AE}" pid="7" name="_dlc_DocId">
    <vt:lpwstr>SW4KYETR3YQQ-7-1739</vt:lpwstr>
  </property>
  <property fmtid="{D5CDD505-2E9C-101B-9397-08002B2CF9AE}" pid="8" name="_dlc_DocIdUrl">
    <vt:lpwstr>https://ffanet.ffa.org/sites/education/_layouts/15/DocIdRedir.aspx?ID=SW4KYETR3YQQ-7-1739, SW4KYETR3YQQ-7-1739</vt:lpwstr>
  </property>
  <property fmtid="{D5CDD505-2E9C-101B-9397-08002B2CF9AE}" pid="9" name="TemplateUrl">
    <vt:lpwstr/>
  </property>
  <property fmtid="{D5CDD505-2E9C-101B-9397-08002B2CF9AE}" pid="10" name="_dlc_DocIdItemGuid">
    <vt:lpwstr>d7e3c9f1-9b33-41a1-81a2-41819cb9539e</vt:lpwstr>
  </property>
</Properties>
</file>