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4"/>
  </p:sldMasterIdLst>
  <p:notesMasterIdLst>
    <p:notesMasterId r:id="rId13"/>
  </p:notesMasterIdLst>
  <p:handoutMasterIdLst>
    <p:handoutMasterId r:id="rId14"/>
  </p:handoutMasterIdLst>
  <p:sldIdLst>
    <p:sldId id="256" r:id="rId5"/>
    <p:sldId id="257" r:id="rId6"/>
    <p:sldId id="259" r:id="rId7"/>
    <p:sldId id="261" r:id="rId8"/>
    <p:sldId id="262" r:id="rId9"/>
    <p:sldId id="263" r:id="rId10"/>
    <p:sldId id="260" r:id="rId11"/>
    <p:sldId id="264" r:id="rId12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6946C26D-3075-4155-A914-7535185D8D8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F74FBF3F-9D3A-4493-A34B-454B6DE9AB4D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432F2A7-9423-4453-BD17-B556C141D7AF}" type="slidenum">
              <a:rPr lang="en-US"/>
              <a:pPr/>
              <a:t>1</a:t>
            </a:fld>
            <a:endParaRPr lang="en-US"/>
          </a:p>
        </p:txBody>
      </p:sp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3198F83-ACC3-4D26-9AA6-3B6B6176293A}" type="slidenum">
              <a:rPr lang="en-US"/>
              <a:pPr/>
              <a:t>2</a:t>
            </a:fld>
            <a:endParaRPr lang="en-US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4E96EE-A407-474B-92BA-0E3874BCDF15}" type="slidenum">
              <a:rPr lang="en-US"/>
              <a:pPr/>
              <a:t>3</a:t>
            </a:fld>
            <a:endParaRPr lang="en-US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D5B0E5C-C75C-4D4E-AF8C-E8F83A8BEA6F}" type="slidenum">
              <a:rPr lang="en-US"/>
              <a:pPr/>
              <a:t>4</a:t>
            </a:fld>
            <a:endParaRPr lang="en-US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CE3C0F5-4892-4A1D-A772-0269C2EBF1ED}" type="slidenum">
              <a:rPr lang="en-US"/>
              <a:pPr/>
              <a:t>5</a:t>
            </a:fld>
            <a:endParaRPr lang="en-US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19A66F2-2C74-456D-8676-66B6B3ABF86B}" type="slidenum">
              <a:rPr lang="en-US"/>
              <a:pPr/>
              <a:t>6</a:t>
            </a:fld>
            <a:endParaRPr lang="en-US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7BD30F4-D8C2-4A39-B4E6-A41AD48D869A}" type="slidenum">
              <a:rPr lang="en-US"/>
              <a:pPr/>
              <a:t>7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7E3168B-11B6-41F0-8046-D97FFAB6C607}" type="slidenum">
              <a:rPr lang="en-US"/>
              <a:pPr/>
              <a:t>8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994" name="Group 2"/>
          <p:cNvGrpSpPr>
            <a:grpSpLocks/>
          </p:cNvGrpSpPr>
          <p:nvPr/>
        </p:nvGrpSpPr>
        <p:grpSpPr bwMode="auto">
          <a:xfrm>
            <a:off x="0" y="0"/>
            <a:ext cx="5867400" cy="6858000"/>
            <a:chOff x="0" y="0"/>
            <a:chExt cx="3696" cy="4320"/>
          </a:xfrm>
        </p:grpSpPr>
        <p:sp>
          <p:nvSpPr>
            <p:cNvPr id="8499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kumimoji="1" lang="en-US" sz="2400">
                <a:latin typeface="Times New Roman" pitchFamily="18" charset="0"/>
              </a:endParaRPr>
            </a:p>
          </p:txBody>
        </p:sp>
        <p:sp>
          <p:nvSpPr>
            <p:cNvPr id="84996" name="AutoShape 4"/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kumimoji="1" lang="en-US" sz="2400">
                <a:latin typeface="Times New Roman" pitchFamily="18" charset="0"/>
              </a:endParaRPr>
            </a:p>
          </p:txBody>
        </p:sp>
      </p:grpSp>
      <p:grpSp>
        <p:nvGrpSpPr>
          <p:cNvPr id="84997" name="Group 5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84998" name="AutoShape 6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4999" name="AutoShape 7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85000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 b="1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5004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990600"/>
            <a:ext cx="8229600" cy="1905000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5005" name="Rectangle 13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0" y="762000"/>
            <a:ext cx="1981200" cy="53244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762000"/>
            <a:ext cx="5791200" cy="53244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38200" y="2362200"/>
            <a:ext cx="7693025" cy="17859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8200" y="4300538"/>
            <a:ext cx="7693025" cy="17859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6400800" y="6383338"/>
            <a:ext cx="2897188" cy="47466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970" name="Group 2"/>
          <p:cNvGrpSpPr>
            <a:grpSpLocks/>
          </p:cNvGrpSpPr>
          <p:nvPr/>
        </p:nvGrpSpPr>
        <p:grpSpPr bwMode="auto">
          <a:xfrm>
            <a:off x="0" y="0"/>
            <a:ext cx="7620000" cy="6858000"/>
            <a:chOff x="0" y="0"/>
            <a:chExt cx="4800" cy="4320"/>
          </a:xfrm>
        </p:grpSpPr>
        <p:grpSp>
          <p:nvGrpSpPr>
            <p:cNvPr id="83971" name="Group 3"/>
            <p:cNvGrpSpPr>
              <a:grpSpLocks/>
            </p:cNvGrpSpPr>
            <p:nvPr userDrawn="1"/>
          </p:nvGrpSpPr>
          <p:grpSpPr bwMode="auto">
            <a:xfrm>
              <a:off x="0" y="0"/>
              <a:ext cx="2016" cy="4320"/>
              <a:chOff x="0" y="0"/>
              <a:chExt cx="2016" cy="4320"/>
            </a:xfrm>
          </p:grpSpPr>
          <p:sp>
            <p:nvSpPr>
              <p:cNvPr id="83972" name="Rectangle 4"/>
              <p:cNvSpPr>
                <a:spLocks noChangeArrowheads="1"/>
              </p:cNvSpPr>
              <p:nvPr userDrawn="1"/>
            </p:nvSpPr>
            <p:spPr bwMode="auto">
              <a:xfrm>
                <a:off x="0" y="0"/>
                <a:ext cx="480" cy="4320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3973" name="Freeform 5"/>
              <p:cNvSpPr>
                <a:spLocks/>
              </p:cNvSpPr>
              <p:nvPr userDrawn="1"/>
            </p:nvSpPr>
            <p:spPr bwMode="auto">
              <a:xfrm>
                <a:off x="288" y="0"/>
                <a:ext cx="1728" cy="735"/>
              </a:xfrm>
              <a:custGeom>
                <a:avLst/>
                <a:gdLst/>
                <a:ahLst/>
                <a:cxnLst>
                  <a:cxn ang="0">
                    <a:pos x="1728" y="0"/>
                  </a:cxn>
                  <a:cxn ang="0">
                    <a:pos x="1728" y="480"/>
                  </a:cxn>
                  <a:cxn ang="0">
                    <a:pos x="380" y="482"/>
                  </a:cxn>
                  <a:cxn ang="0">
                    <a:pos x="354" y="480"/>
                  </a:cxn>
                  <a:cxn ang="0">
                    <a:pos x="308" y="489"/>
                  </a:cxn>
                  <a:cxn ang="0">
                    <a:pos x="246" y="531"/>
                  </a:cxn>
                  <a:cxn ang="0">
                    <a:pos x="206" y="597"/>
                  </a:cxn>
                  <a:cxn ang="0">
                    <a:pos x="192" y="666"/>
                  </a:cxn>
                  <a:cxn ang="0">
                    <a:pos x="192" y="735"/>
                  </a:cxn>
                  <a:cxn ang="0">
                    <a:pos x="0" y="735"/>
                  </a:cxn>
                  <a:cxn ang="0">
                    <a:pos x="0" y="480"/>
                  </a:cxn>
                  <a:cxn ang="0">
                    <a:pos x="0" y="0"/>
                  </a:cxn>
                  <a:cxn ang="0">
                    <a:pos x="1728" y="0"/>
                  </a:cxn>
                </a:cxnLst>
                <a:rect l="0" t="0" r="r" b="b"/>
                <a:pathLst>
                  <a:path w="1728" h="735">
                    <a:moveTo>
                      <a:pt x="1728" y="0"/>
                    </a:moveTo>
                    <a:lnTo>
                      <a:pt x="1728" y="480"/>
                    </a:lnTo>
                    <a:lnTo>
                      <a:pt x="380" y="482"/>
                    </a:lnTo>
                    <a:lnTo>
                      <a:pt x="354" y="480"/>
                    </a:lnTo>
                    <a:lnTo>
                      <a:pt x="308" y="489"/>
                    </a:lnTo>
                    <a:cubicBezTo>
                      <a:pt x="290" y="498"/>
                      <a:pt x="263" y="513"/>
                      <a:pt x="246" y="531"/>
                    </a:cubicBezTo>
                    <a:cubicBezTo>
                      <a:pt x="229" y="549"/>
                      <a:pt x="215" y="574"/>
                      <a:pt x="206" y="597"/>
                    </a:cubicBezTo>
                    <a:cubicBezTo>
                      <a:pt x="197" y="620"/>
                      <a:pt x="194" y="643"/>
                      <a:pt x="192" y="666"/>
                    </a:cubicBezTo>
                    <a:lnTo>
                      <a:pt x="192" y="735"/>
                    </a:lnTo>
                    <a:lnTo>
                      <a:pt x="0" y="735"/>
                    </a:lnTo>
                    <a:lnTo>
                      <a:pt x="0" y="480"/>
                    </a:lnTo>
                    <a:lnTo>
                      <a:pt x="0" y="0"/>
                    </a:lnTo>
                    <a:lnTo>
                      <a:pt x="1728" y="0"/>
                    </a:lnTo>
                    <a:close/>
                  </a:path>
                </a:pathLst>
              </a:custGeom>
              <a:solidFill>
                <a:srgbClr val="FF0000"/>
              </a:solidFill>
              <a:ln w="9525" cap="flat" cmpd="sng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</p:grpSp>
        <p:grpSp>
          <p:nvGrpSpPr>
            <p:cNvPr id="83974" name="Group 6"/>
            <p:cNvGrpSpPr>
              <a:grpSpLocks/>
            </p:cNvGrpSpPr>
            <p:nvPr/>
          </p:nvGrpSpPr>
          <p:grpSpPr bwMode="auto">
            <a:xfrm>
              <a:off x="144" y="1248"/>
              <a:ext cx="4656" cy="201"/>
              <a:chOff x="144" y="1248"/>
              <a:chExt cx="4656" cy="201"/>
            </a:xfrm>
          </p:grpSpPr>
          <p:sp>
            <p:nvSpPr>
              <p:cNvPr id="83975" name="AutoShape 7"/>
              <p:cNvSpPr>
                <a:spLocks noChangeArrowheads="1"/>
              </p:cNvSpPr>
              <p:nvPr/>
            </p:nvSpPr>
            <p:spPr bwMode="auto">
              <a:xfrm>
                <a:off x="384" y="1248"/>
                <a:ext cx="4416" cy="200"/>
              </a:xfrm>
              <a:prstGeom prst="roundRect">
                <a:avLst>
                  <a:gd name="adj" fmla="val 0"/>
                </a:avLst>
              </a:pr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3976" name="AutoShape 8"/>
              <p:cNvSpPr>
                <a:spLocks noChangeArrowheads="1"/>
              </p:cNvSpPr>
              <p:nvPr/>
            </p:nvSpPr>
            <p:spPr bwMode="auto">
              <a:xfrm flipH="1">
                <a:off x="144" y="1248"/>
                <a:ext cx="248" cy="201"/>
              </a:xfrm>
              <a:prstGeom prst="flowChartDelay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83977" name="AutoShape 9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397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62200"/>
            <a:ext cx="7693025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3980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400800" y="6383338"/>
            <a:ext cx="2897188" cy="47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2000" b="1">
                <a:solidFill>
                  <a:srgbClr val="FF0000"/>
                </a:solidFill>
                <a:latin typeface="Brush Script MT" pitchFamily="66" charset="0"/>
              </a:defRPr>
            </a:lvl1pPr>
          </a:lstStyle>
          <a:p>
            <a:r>
              <a:rPr lang="en-US"/>
              <a:t>Life</a:t>
            </a:r>
            <a:r>
              <a:rPr lang="en-US" sz="1600"/>
              <a:t>Knowledge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hf sldNum="0" hdr="0" dt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defRPr sz="36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defRPr sz="3600" b="1">
          <a:solidFill>
            <a:srgbClr val="000000"/>
          </a:solidFill>
          <a:latin typeface="Arial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defRPr sz="3600" b="1">
          <a:solidFill>
            <a:srgbClr val="000000"/>
          </a:solidFill>
          <a:latin typeface="Arial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defRPr sz="3600" b="1">
          <a:solidFill>
            <a:srgbClr val="000000"/>
          </a:solidFill>
          <a:latin typeface="Arial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defRPr sz="3600" b="1">
          <a:solidFill>
            <a:srgbClr val="000000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defRPr sz="3600" b="1">
          <a:solidFill>
            <a:srgbClr val="000000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defRPr sz="3600" b="1">
          <a:solidFill>
            <a:srgbClr val="000000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defRPr sz="3600" b="1">
          <a:solidFill>
            <a:srgbClr val="000000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defRPr sz="3600" b="1">
          <a:solidFill>
            <a:srgbClr val="000000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000000"/>
        </a:buClr>
        <a:buFont typeface="Wingdings" pitchFamily="2" charset="2"/>
        <a:buChar char="l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000000"/>
        </a:buClr>
        <a:buChar char="–"/>
        <a:defRPr sz="2400">
          <a:solidFill>
            <a:srgbClr val="000000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000000"/>
        </a:buClr>
        <a:buFont typeface="Wingdings" pitchFamily="2" charset="2"/>
        <a:buChar char="l"/>
        <a:defRPr sz="2000">
          <a:solidFill>
            <a:srgbClr val="000000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000000"/>
        </a:buClr>
        <a:buChar char="–"/>
        <a:defRPr>
          <a:solidFill>
            <a:srgbClr val="000000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000000"/>
        </a:buClr>
        <a:buFont typeface="Wingdings" pitchFamily="2" charset="2"/>
        <a:buChar char="l"/>
        <a:defRPr>
          <a:solidFill>
            <a:srgbClr val="0000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000000"/>
        </a:buClr>
        <a:buFont typeface="Wingdings" pitchFamily="2" charset="2"/>
        <a:buChar char="l"/>
        <a:defRPr>
          <a:solidFill>
            <a:srgbClr val="0000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0000"/>
        </a:buClr>
        <a:buFont typeface="Wingdings" pitchFamily="2" charset="2"/>
        <a:buChar char="l"/>
        <a:defRPr>
          <a:solidFill>
            <a:srgbClr val="0000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0000"/>
        </a:buClr>
        <a:buFont typeface="Wingdings" pitchFamily="2" charset="2"/>
        <a:buChar char="l"/>
        <a:defRPr>
          <a:solidFill>
            <a:srgbClr val="0000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0000"/>
        </a:buClr>
        <a:buFont typeface="Wingdings" pitchFamily="2" charset="2"/>
        <a:buChar char="l"/>
        <a:defRPr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wmf"/><Relationship Id="rId5" Type="http://schemas.openxmlformats.org/officeDocument/2006/relationships/image" Target="../media/image6.png"/><Relationship Id="rId4" Type="http://schemas.openxmlformats.org/officeDocument/2006/relationships/image" Target="../media/image5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600">
                <a:latin typeface="Arial" charset="0"/>
              </a:rPr>
              <a:t>Knowledge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8229600" cy="1447800"/>
          </a:xfrm>
          <a:prstGeom prst="rect">
            <a:avLst/>
          </a:prstGeom>
          <a:noFill/>
          <a:ln/>
        </p:spPr>
        <p:txBody>
          <a:bodyPr lIns="92075" tIns="46038" rIns="92075" bIns="46038" anchor="b"/>
          <a:lstStyle/>
          <a:p>
            <a:r>
              <a:rPr lang="en-US" sz="4400">
                <a:cs typeface="Times New Roman" pitchFamily="18" charset="0"/>
              </a:rPr>
              <a:t>Opportunities to Serve Others</a:t>
            </a:r>
            <a:r>
              <a:rPr lang="en-US" sz="4400"/>
              <a:t>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876800" y="3200400"/>
            <a:ext cx="2819400" cy="1752600"/>
          </a:xfrm>
          <a:noFill/>
          <a:ln/>
        </p:spPr>
        <p:txBody>
          <a:bodyPr lIns="92075" tIns="46038" rIns="92075" bIns="46038" anchor="ctr"/>
          <a:lstStyle/>
          <a:p>
            <a:pPr algn="ctr"/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How do I serve others?</a:t>
            </a:r>
            <a:r>
              <a:rPr lang="en-US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4478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000000"/>
                </a:solidFill>
              </a:rPr>
              <a:t>Stage Four </a:t>
            </a:r>
          </a:p>
          <a:p>
            <a:pPr algn="ctr" eaLnBrk="1" hangingPunct="1"/>
            <a:r>
              <a:rPr lang="en-US" sz="1200" b="1">
                <a:solidFill>
                  <a:srgbClr val="000000"/>
                </a:solidFill>
              </a:rPr>
              <a:t>of Development</a:t>
            </a:r>
            <a:br>
              <a:rPr lang="en-US" sz="1200" b="1">
                <a:solidFill>
                  <a:srgbClr val="000000"/>
                </a:solidFill>
              </a:rPr>
            </a:br>
            <a:r>
              <a:rPr lang="en-US" sz="1200" b="1">
                <a:solidFill>
                  <a:srgbClr val="000000"/>
                </a:solidFill>
              </a:rPr>
              <a:t>Serve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533400" y="5943600"/>
            <a:ext cx="690563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104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600">
                <a:latin typeface="Arial" charset="0"/>
              </a:rPr>
              <a:t>Knowledge</a:t>
            </a:r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  <a:noFill/>
          <a:ln/>
        </p:spPr>
        <p:txBody>
          <a:bodyPr lIns="92075" tIns="46038" rIns="92075" bIns="46038"/>
          <a:lstStyle/>
          <a:p>
            <a:r>
              <a:rPr lang="en-US" sz="4400">
                <a:cs typeface="Times New Roman" pitchFamily="18" charset="0"/>
              </a:rPr>
              <a:t>My Coat - of - Arms</a:t>
            </a:r>
            <a:r>
              <a:rPr lang="en-US" sz="4400"/>
              <a:t>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76400" y="2514600"/>
            <a:ext cx="4343400" cy="3276600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buFontTx/>
              <a:buAutoNum type="arabicPeriod"/>
            </a:pPr>
            <a:r>
              <a:rPr lang="en-US" sz="3200" b="1">
                <a:solidFill>
                  <a:srgbClr val="FF0000"/>
                </a:solidFill>
                <a:cs typeface="Times New Roman" pitchFamily="18" charset="0"/>
              </a:rPr>
              <a:t>Family</a:t>
            </a:r>
          </a:p>
          <a:p>
            <a:pPr marL="533400" indent="-533400">
              <a:buFontTx/>
              <a:buAutoNum type="arabicPeriod"/>
            </a:pPr>
            <a:r>
              <a:rPr lang="en-US" sz="3200" b="1">
                <a:solidFill>
                  <a:srgbClr val="FF0000"/>
                </a:solidFill>
                <a:cs typeface="Times New Roman" pitchFamily="18" charset="0"/>
              </a:rPr>
              <a:t>School</a:t>
            </a:r>
          </a:p>
          <a:p>
            <a:pPr marL="533400" indent="-533400">
              <a:buFontTx/>
              <a:buAutoNum type="arabicPeriod"/>
            </a:pPr>
            <a:r>
              <a:rPr lang="en-US" sz="3200" b="1">
                <a:solidFill>
                  <a:srgbClr val="FF0000"/>
                </a:solidFill>
                <a:cs typeface="Times New Roman" pitchFamily="18" charset="0"/>
              </a:rPr>
              <a:t>Community </a:t>
            </a:r>
          </a:p>
          <a:p>
            <a:pPr marL="533400" indent="-533400">
              <a:buFontTx/>
              <a:buAutoNum type="arabicPeriod"/>
            </a:pPr>
            <a:r>
              <a:rPr lang="en-US" sz="3200" b="1">
                <a:solidFill>
                  <a:srgbClr val="FF0000"/>
                </a:solidFill>
                <a:cs typeface="Times New Roman" pitchFamily="18" charset="0"/>
              </a:rPr>
              <a:t>Job or Hobby</a:t>
            </a:r>
            <a:r>
              <a:rPr lang="en-US" sz="3200" b="1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248400"/>
            <a:ext cx="1149350" cy="6397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Interest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Approach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104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600">
                <a:latin typeface="Arial" charset="0"/>
              </a:rPr>
              <a:t>Knowledge</a:t>
            </a:r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  <a:noFill/>
          <a:ln/>
        </p:spPr>
        <p:txBody>
          <a:bodyPr lIns="92075" tIns="46038" rIns="92075" bIns="46038"/>
          <a:lstStyle/>
          <a:p>
            <a:r>
              <a:rPr lang="en-US" sz="4000">
                <a:cs typeface="Times New Roman" pitchFamily="18" charset="0"/>
              </a:rPr>
              <a:t>Four Target Areas of Service</a:t>
            </a:r>
            <a:r>
              <a:rPr lang="en-US" sz="4000"/>
              <a:t> 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90600" y="2362200"/>
            <a:ext cx="7848600" cy="3810000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buFontTx/>
              <a:buAutoNum type="arabicPeriod"/>
            </a:pPr>
            <a:r>
              <a:rPr lang="en-US" sz="2400" b="1">
                <a:solidFill>
                  <a:srgbClr val="FF0000"/>
                </a:solidFill>
                <a:cs typeface="Times New Roman" pitchFamily="18" charset="0"/>
              </a:rPr>
              <a:t>School-Centered</a:t>
            </a:r>
            <a:r>
              <a:rPr lang="en-US" sz="2400" b="1"/>
              <a:t> </a:t>
            </a:r>
          </a:p>
          <a:p>
            <a:pPr marL="914400" lvl="1" indent="-457200">
              <a:spcBef>
                <a:spcPct val="50000"/>
              </a:spcBef>
              <a:buFontTx/>
              <a:buChar char="•"/>
            </a:pPr>
            <a:r>
              <a:rPr lang="en-US" b="1">
                <a:cs typeface="Times New Roman" pitchFamily="18" charset="0"/>
              </a:rPr>
              <a:t>Service activities that are coordinated and facilitated by or with school-related groups</a:t>
            </a:r>
            <a:r>
              <a:rPr lang="en-US" b="1"/>
              <a:t> </a:t>
            </a:r>
            <a:br>
              <a:rPr lang="en-US" b="1"/>
            </a:br>
            <a:endParaRPr lang="en-US" b="1"/>
          </a:p>
          <a:p>
            <a:pPr marL="1714500" lvl="3" indent="-342900">
              <a:spcBef>
                <a:spcPct val="50000"/>
              </a:spcBef>
            </a:pPr>
            <a:r>
              <a:rPr lang="en-US" b="1">
                <a:cs typeface="Times New Roman" pitchFamily="18" charset="0"/>
              </a:rPr>
              <a:t>Peer tutoring</a:t>
            </a:r>
          </a:p>
          <a:p>
            <a:pPr marL="1714500" lvl="3" indent="-342900">
              <a:spcBef>
                <a:spcPct val="50000"/>
              </a:spcBef>
            </a:pPr>
            <a:r>
              <a:rPr lang="en-US" b="1">
                <a:cs typeface="Times New Roman" pitchFamily="18" charset="0"/>
              </a:rPr>
              <a:t>Organization projects</a:t>
            </a:r>
          </a:p>
          <a:p>
            <a:pPr marL="1714500" lvl="3" indent="-342900">
              <a:spcBef>
                <a:spcPct val="50000"/>
              </a:spcBef>
            </a:pPr>
            <a:r>
              <a:rPr lang="en-US" b="1">
                <a:cs typeface="Times New Roman" pitchFamily="18" charset="0"/>
              </a:rPr>
              <a:t>Other:</a:t>
            </a:r>
            <a:endParaRPr lang="en-US" sz="1400" b="1"/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2484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104 TM B1 </a:t>
            </a:r>
          </a:p>
        </p:txBody>
      </p:sp>
      <p:pic>
        <p:nvPicPr>
          <p:cNvPr id="66569" name="Picture 9" descr="MCj0436129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72200" y="4267200"/>
            <a:ext cx="1882775" cy="1698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600">
                <a:latin typeface="Arial" charset="0"/>
              </a:rPr>
              <a:t>Knowledge</a:t>
            </a:r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  <a:noFill/>
          <a:ln/>
        </p:spPr>
        <p:txBody>
          <a:bodyPr lIns="92075" tIns="46038" rIns="92075" bIns="46038"/>
          <a:lstStyle/>
          <a:p>
            <a:r>
              <a:rPr lang="en-US" sz="4000">
                <a:cs typeface="Times New Roman" pitchFamily="18" charset="0"/>
              </a:rPr>
              <a:t>Four Target Areas of Service</a:t>
            </a:r>
            <a:r>
              <a:rPr lang="en-US" sz="4000"/>
              <a:t> 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08138" y="2362200"/>
            <a:ext cx="6307137" cy="558800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buFontTx/>
              <a:buAutoNum type="arabicPeriod" startAt="2"/>
            </a:pP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Family-Centered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0" y="62484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104 TM B2 </a:t>
            </a:r>
          </a:p>
        </p:txBody>
      </p:sp>
      <p:sp>
        <p:nvSpPr>
          <p:cNvPr id="68613" name="Rectangle 5"/>
          <p:cNvSpPr>
            <a:spLocks noChangeArrowheads="1"/>
          </p:cNvSpPr>
          <p:nvPr/>
        </p:nvSpPr>
        <p:spPr bwMode="auto">
          <a:xfrm>
            <a:off x="1447800" y="3200400"/>
            <a:ext cx="73152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533400" indent="-533400" eaLnBrk="1" hangingPunct="1">
              <a:spcBef>
                <a:spcPct val="20000"/>
              </a:spcBef>
              <a:buClr>
                <a:srgbClr val="000000"/>
              </a:buClr>
              <a:buFontTx/>
              <a:buChar char="•"/>
            </a:pPr>
            <a:r>
              <a:rPr lang="en-US" sz="2800" b="1">
                <a:solidFill>
                  <a:srgbClr val="000000"/>
                </a:solidFill>
                <a:cs typeface="Times New Roman" pitchFamily="18" charset="0"/>
              </a:rPr>
              <a:t>Service activities that revolve around family involvement or improving the home </a:t>
            </a:r>
            <a:r>
              <a:rPr lang="en-US" sz="2800" b="1">
                <a:solidFill>
                  <a:srgbClr val="000000"/>
                </a:solidFill>
              </a:rPr>
              <a:t/>
            </a:r>
            <a:br>
              <a:rPr lang="en-US" sz="2800" b="1">
                <a:solidFill>
                  <a:srgbClr val="000000"/>
                </a:solidFill>
              </a:rPr>
            </a:br>
            <a:endParaRPr lang="en-US" sz="2800" b="1">
              <a:solidFill>
                <a:srgbClr val="000000"/>
              </a:solidFill>
            </a:endParaRPr>
          </a:p>
          <a:p>
            <a:pPr marL="1295400" lvl="2" indent="-381000" eaLnBrk="1" hangingPunct="1">
              <a:spcBef>
                <a:spcPct val="50000"/>
              </a:spcBef>
              <a:buClr>
                <a:srgbClr val="000000"/>
              </a:buClr>
              <a:buFontTx/>
              <a:buChar char="–"/>
            </a:pPr>
            <a:r>
              <a:rPr lang="en-US" sz="2000" b="1">
                <a:solidFill>
                  <a:srgbClr val="000000"/>
                </a:solidFill>
                <a:cs typeface="Times New Roman" pitchFamily="18" charset="0"/>
              </a:rPr>
              <a:t>Coaching sports</a:t>
            </a:r>
          </a:p>
          <a:p>
            <a:pPr marL="1295400" lvl="2" indent="-381000" eaLnBrk="1" hangingPunct="1">
              <a:spcBef>
                <a:spcPct val="50000"/>
              </a:spcBef>
              <a:buClr>
                <a:srgbClr val="000000"/>
              </a:buClr>
              <a:buFontTx/>
              <a:buChar char="–"/>
            </a:pPr>
            <a:r>
              <a:rPr lang="en-US" sz="2000" b="1">
                <a:solidFill>
                  <a:srgbClr val="000000"/>
                </a:solidFill>
                <a:cs typeface="Times New Roman" pitchFamily="18" charset="0"/>
              </a:rPr>
              <a:t>Recycling</a:t>
            </a:r>
          </a:p>
          <a:p>
            <a:pPr marL="1295400" lvl="2" indent="-381000" eaLnBrk="1" hangingPunct="1">
              <a:spcBef>
                <a:spcPct val="50000"/>
              </a:spcBef>
              <a:buClr>
                <a:srgbClr val="000000"/>
              </a:buClr>
              <a:buFontTx/>
              <a:buChar char="–"/>
            </a:pPr>
            <a:r>
              <a:rPr lang="en-US" sz="2000" b="1">
                <a:solidFill>
                  <a:srgbClr val="000000"/>
                </a:solidFill>
                <a:cs typeface="Times New Roman" pitchFamily="18" charset="0"/>
              </a:rPr>
              <a:t>Other:</a:t>
            </a:r>
          </a:p>
        </p:txBody>
      </p:sp>
      <p:pic>
        <p:nvPicPr>
          <p:cNvPr id="68614" name="Picture 6" descr="MCj0297729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67400" y="4419600"/>
            <a:ext cx="1616075" cy="18907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600">
                <a:latin typeface="Arial" charset="0"/>
              </a:rPr>
              <a:t>Knowledge</a:t>
            </a:r>
          </a:p>
        </p:txBody>
      </p:sp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  <a:noFill/>
          <a:ln/>
        </p:spPr>
        <p:txBody>
          <a:bodyPr lIns="92075" tIns="46038" rIns="92075" bIns="46038"/>
          <a:lstStyle/>
          <a:p>
            <a:r>
              <a:rPr lang="en-US" sz="4400">
                <a:cs typeface="Times New Roman" pitchFamily="18" charset="0"/>
              </a:rPr>
              <a:t>Four Target Areas of Service</a:t>
            </a:r>
            <a:r>
              <a:rPr lang="en-US" sz="4400"/>
              <a:t> 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2514600"/>
            <a:ext cx="6307138" cy="558800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buFontTx/>
              <a:buAutoNum type="arabicPeriod" startAt="3"/>
            </a:pP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Community-Based</a:t>
            </a:r>
            <a:endParaRPr lang="en-US" sz="3200" b="1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104 TM B3 </a:t>
            </a:r>
          </a:p>
        </p:txBody>
      </p:sp>
      <p:sp>
        <p:nvSpPr>
          <p:cNvPr id="69638" name="Rectangle 6"/>
          <p:cNvSpPr>
            <a:spLocks noChangeArrowheads="1"/>
          </p:cNvSpPr>
          <p:nvPr/>
        </p:nvSpPr>
        <p:spPr bwMode="auto">
          <a:xfrm>
            <a:off x="1219200" y="3276600"/>
            <a:ext cx="72390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914400" lvl="1" indent="-457200" eaLnBrk="1" hangingPunct="1">
              <a:spcBef>
                <a:spcPct val="50000"/>
              </a:spcBef>
              <a:buFontTx/>
              <a:buChar char="•"/>
            </a:pPr>
            <a:r>
              <a:rPr lang="en-US" sz="2800" b="1">
                <a:solidFill>
                  <a:srgbClr val="000000"/>
                </a:solidFill>
                <a:cs typeface="Times New Roman" pitchFamily="18" charset="0"/>
              </a:rPr>
              <a:t>Service activities that are coordinated by or for specific community groups </a:t>
            </a:r>
            <a:r>
              <a:rPr lang="en-US" sz="2800" b="1">
                <a:solidFill>
                  <a:srgbClr val="000000"/>
                </a:solidFill>
              </a:rPr>
              <a:t/>
            </a:r>
            <a:br>
              <a:rPr lang="en-US" sz="2800" b="1">
                <a:solidFill>
                  <a:srgbClr val="000000"/>
                </a:solidFill>
              </a:rPr>
            </a:br>
            <a:endParaRPr lang="en-US" sz="2800" b="1">
              <a:solidFill>
                <a:srgbClr val="000000"/>
              </a:solidFill>
            </a:endParaRPr>
          </a:p>
          <a:p>
            <a:pPr marL="1714500" lvl="3" indent="-342900" eaLnBrk="1" hangingPunct="1">
              <a:spcBef>
                <a:spcPct val="50000"/>
              </a:spcBef>
              <a:buFontTx/>
              <a:buChar char="–"/>
            </a:pPr>
            <a:r>
              <a:rPr lang="en-US" sz="2000" b="1">
                <a:solidFill>
                  <a:srgbClr val="000000"/>
                </a:solidFill>
                <a:cs typeface="Times New Roman" pitchFamily="18" charset="0"/>
              </a:rPr>
              <a:t>Church activities</a:t>
            </a:r>
          </a:p>
          <a:p>
            <a:pPr marL="1714500" lvl="3" indent="-342900" eaLnBrk="1" hangingPunct="1">
              <a:spcBef>
                <a:spcPct val="50000"/>
              </a:spcBef>
              <a:buFontTx/>
              <a:buChar char="–"/>
            </a:pPr>
            <a:r>
              <a:rPr lang="en-US" sz="2000" b="1">
                <a:solidFill>
                  <a:srgbClr val="000000"/>
                </a:solidFill>
                <a:cs typeface="Times New Roman" pitchFamily="18" charset="0"/>
              </a:rPr>
              <a:t>Rotary Club</a:t>
            </a:r>
          </a:p>
          <a:p>
            <a:pPr marL="1714500" lvl="3" indent="-342900" eaLnBrk="1" hangingPunct="1">
              <a:spcBef>
                <a:spcPct val="50000"/>
              </a:spcBef>
              <a:buFontTx/>
              <a:buChar char="–"/>
            </a:pPr>
            <a:r>
              <a:rPr lang="en-US" sz="2000" b="1">
                <a:solidFill>
                  <a:srgbClr val="000000"/>
                </a:solidFill>
                <a:cs typeface="Times New Roman" pitchFamily="18" charset="0"/>
              </a:rPr>
              <a:t>Other: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600">
                <a:latin typeface="Arial" charset="0"/>
              </a:rPr>
              <a:t>Knowledge</a:t>
            </a:r>
          </a:p>
        </p:txBody>
      </p:sp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  <a:noFill/>
          <a:ln/>
        </p:spPr>
        <p:txBody>
          <a:bodyPr lIns="92075" tIns="46038" rIns="92075" bIns="46038"/>
          <a:lstStyle/>
          <a:p>
            <a:r>
              <a:rPr lang="en-US" sz="4000">
                <a:cs typeface="Times New Roman" pitchFamily="18" charset="0"/>
              </a:rPr>
              <a:t>Four Target Areas of Service</a:t>
            </a:r>
            <a:r>
              <a:rPr lang="en-US" sz="4000"/>
              <a:t> 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08138" y="2362200"/>
            <a:ext cx="6307137" cy="558800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buFontTx/>
              <a:buAutoNum type="arabicPeriod" startAt="4"/>
            </a:pPr>
            <a:r>
              <a:rPr lang="en-US" sz="3200" b="1">
                <a:solidFill>
                  <a:srgbClr val="FF0000"/>
                </a:solidFill>
                <a:cs typeface="Times New Roman" pitchFamily="18" charset="0"/>
              </a:rPr>
              <a:t>Community-Wide</a:t>
            </a:r>
            <a:endParaRPr lang="en-US" sz="3200" b="1">
              <a:solidFill>
                <a:srgbClr val="FF0000"/>
              </a:solidFill>
            </a:endParaRPr>
          </a:p>
        </p:txBody>
      </p:sp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0" y="62484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104 TM B4 </a:t>
            </a:r>
          </a:p>
        </p:txBody>
      </p:sp>
      <p:sp>
        <p:nvSpPr>
          <p:cNvPr id="70661" name="Rectangle 5"/>
          <p:cNvSpPr>
            <a:spLocks noChangeArrowheads="1"/>
          </p:cNvSpPr>
          <p:nvPr/>
        </p:nvSpPr>
        <p:spPr bwMode="auto">
          <a:xfrm>
            <a:off x="2057400" y="3200400"/>
            <a:ext cx="65532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914400" lvl="1" indent="-457200" eaLnBrk="1" hangingPunct="1">
              <a:spcBef>
                <a:spcPct val="20000"/>
              </a:spcBef>
              <a:buFontTx/>
              <a:buChar char="•"/>
            </a:pPr>
            <a:r>
              <a:rPr lang="en-US" sz="2800" b="1">
                <a:solidFill>
                  <a:srgbClr val="000000"/>
                </a:solidFill>
                <a:cs typeface="Times New Roman" pitchFamily="18" charset="0"/>
              </a:rPr>
              <a:t>Service activities that effect and involve the entire community </a:t>
            </a:r>
            <a:r>
              <a:rPr lang="en-US" sz="2800" b="1">
                <a:solidFill>
                  <a:srgbClr val="000000"/>
                </a:solidFill>
              </a:rPr>
              <a:t/>
            </a:r>
            <a:br>
              <a:rPr lang="en-US" sz="2800" b="1">
                <a:solidFill>
                  <a:srgbClr val="000000"/>
                </a:solidFill>
              </a:rPr>
            </a:br>
            <a:endParaRPr lang="en-US" sz="2800" b="1">
              <a:solidFill>
                <a:srgbClr val="000000"/>
              </a:solidFill>
            </a:endParaRPr>
          </a:p>
          <a:p>
            <a:pPr marL="1714500" lvl="3" indent="-342900" eaLnBrk="1" hangingPunct="1">
              <a:spcBef>
                <a:spcPct val="50000"/>
              </a:spcBef>
              <a:buFontTx/>
              <a:buChar char="–"/>
            </a:pPr>
            <a:r>
              <a:rPr lang="en-US" sz="2000" b="1">
                <a:solidFill>
                  <a:srgbClr val="000000"/>
                </a:solidFill>
                <a:cs typeface="Times New Roman" pitchFamily="18" charset="0"/>
              </a:rPr>
              <a:t>Volunteer Firefighter</a:t>
            </a:r>
          </a:p>
          <a:p>
            <a:pPr marL="1714500" lvl="3" indent="-342900" eaLnBrk="1" hangingPunct="1">
              <a:spcBef>
                <a:spcPct val="50000"/>
              </a:spcBef>
              <a:buFontTx/>
              <a:buChar char="–"/>
            </a:pPr>
            <a:r>
              <a:rPr lang="en-US" sz="2000" b="1">
                <a:solidFill>
                  <a:srgbClr val="000000"/>
                </a:solidFill>
                <a:cs typeface="Times New Roman" pitchFamily="18" charset="0"/>
              </a:rPr>
              <a:t>Neighborhood Watch</a:t>
            </a:r>
          </a:p>
          <a:p>
            <a:pPr marL="1714500" lvl="3" indent="-342900" eaLnBrk="1" hangingPunct="1">
              <a:spcBef>
                <a:spcPct val="50000"/>
              </a:spcBef>
              <a:buFontTx/>
              <a:buChar char="–"/>
            </a:pPr>
            <a:r>
              <a:rPr lang="en-US" sz="2000" b="1">
                <a:solidFill>
                  <a:srgbClr val="000000"/>
                </a:solidFill>
                <a:cs typeface="Times New Roman" pitchFamily="18" charset="0"/>
              </a:rPr>
              <a:t>Other: </a:t>
            </a:r>
          </a:p>
        </p:txBody>
      </p:sp>
      <p:pic>
        <p:nvPicPr>
          <p:cNvPr id="70662" name="Picture 6" descr="MCBD08158_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4267200"/>
            <a:ext cx="1809750" cy="1162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600">
                <a:latin typeface="Arial" charset="0"/>
              </a:rPr>
              <a:t>Knowledge</a:t>
            </a:r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857250"/>
            <a:ext cx="8001000" cy="1047750"/>
          </a:xfrm>
          <a:prstGeom prst="rect">
            <a:avLst/>
          </a:prstGeom>
          <a:noFill/>
          <a:ln/>
        </p:spPr>
        <p:txBody>
          <a:bodyPr lIns="92075" tIns="46038" rIns="92075" bIns="46038"/>
          <a:lstStyle/>
          <a:p>
            <a:pPr algn="ctr"/>
            <a:r>
              <a:rPr lang="en-US">
                <a:cs typeface="Times New Roman" pitchFamily="18" charset="0"/>
              </a:rPr>
              <a:t>Four Ways to Contribute Through Service</a:t>
            </a:r>
            <a:r>
              <a:rPr lang="en-US"/>
              <a:t> 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447800" y="2438400"/>
            <a:ext cx="6467475" cy="3886200"/>
          </a:xfrm>
          <a:noFill/>
          <a:ln/>
        </p:spPr>
        <p:txBody>
          <a:bodyPr lIns="92075" tIns="46038" rIns="92075" bIns="46038"/>
          <a:lstStyle/>
          <a:p>
            <a:pPr>
              <a:buFont typeface="Wingdings" pitchFamily="2" charset="2"/>
              <a:buNone/>
            </a:pPr>
            <a:r>
              <a:rPr lang="en-US" sz="3200" b="1">
                <a:cs typeface="Times New Roman" pitchFamily="18" charset="0"/>
              </a:rPr>
              <a:t>Time</a:t>
            </a:r>
            <a:br>
              <a:rPr lang="en-US" sz="3200" b="1">
                <a:cs typeface="Times New Roman" pitchFamily="18" charset="0"/>
              </a:rPr>
            </a:br>
            <a:endParaRPr lang="en-US" sz="3200" b="1">
              <a:cs typeface="Times New Roman" pitchFamily="18" charset="0"/>
            </a:endParaRPr>
          </a:p>
          <a:p>
            <a:pPr>
              <a:buFont typeface="Wingdings" pitchFamily="2" charset="2"/>
              <a:buNone/>
            </a:pPr>
            <a:r>
              <a:rPr lang="en-US" sz="3200" b="1">
                <a:cs typeface="Times New Roman" pitchFamily="18" charset="0"/>
              </a:rPr>
              <a:t>		Money</a:t>
            </a:r>
            <a:br>
              <a:rPr lang="en-US" sz="3200" b="1">
                <a:cs typeface="Times New Roman" pitchFamily="18" charset="0"/>
              </a:rPr>
            </a:br>
            <a:r>
              <a:rPr lang="en-US" sz="3200" b="1">
                <a:cs typeface="Times New Roman" pitchFamily="18" charset="0"/>
              </a:rPr>
              <a:t>			Gifts &amp; Abilities</a:t>
            </a:r>
            <a:br>
              <a:rPr lang="en-US" sz="3200" b="1">
                <a:cs typeface="Times New Roman" pitchFamily="18" charset="0"/>
              </a:rPr>
            </a:br>
            <a:endParaRPr lang="en-US" sz="3200" b="1">
              <a:cs typeface="Times New Roman" pitchFamily="18" charset="0"/>
            </a:endParaRPr>
          </a:p>
          <a:p>
            <a:pPr>
              <a:buFont typeface="Wingdings" pitchFamily="2" charset="2"/>
              <a:buNone/>
            </a:pPr>
            <a:r>
              <a:rPr lang="en-US" sz="3200" b="1">
                <a:cs typeface="Times New Roman" pitchFamily="18" charset="0"/>
              </a:rPr>
              <a:t>	Affection/Encouragement</a:t>
            </a:r>
            <a:r>
              <a:rPr lang="en-US" sz="3200" b="1"/>
              <a:t> 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228600" y="61722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104 TM C </a:t>
            </a:r>
          </a:p>
        </p:txBody>
      </p:sp>
      <p:pic>
        <p:nvPicPr>
          <p:cNvPr id="67591" name="Picture 7" descr="MCj0424232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67000" y="2362200"/>
            <a:ext cx="838200" cy="838200"/>
          </a:xfrm>
          <a:prstGeom prst="rect">
            <a:avLst/>
          </a:prstGeom>
          <a:noFill/>
        </p:spPr>
      </p:pic>
      <p:pic>
        <p:nvPicPr>
          <p:cNvPr id="67592" name="Picture 8" descr="MCj04241980000[1]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66800" y="3581400"/>
            <a:ext cx="1228725" cy="788988"/>
          </a:xfrm>
          <a:prstGeom prst="rect">
            <a:avLst/>
          </a:prstGeom>
          <a:noFill/>
        </p:spPr>
      </p:pic>
      <p:pic>
        <p:nvPicPr>
          <p:cNvPr id="67593" name="Picture 9" descr="MCj04364030000[1]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91400" y="3200400"/>
            <a:ext cx="1371600" cy="1371600"/>
          </a:xfrm>
          <a:prstGeom prst="rect">
            <a:avLst/>
          </a:prstGeom>
          <a:noFill/>
        </p:spPr>
      </p:pic>
      <p:pic>
        <p:nvPicPr>
          <p:cNvPr id="67594" name="Picture 10" descr="MCj03975620000[1]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343400" y="5562600"/>
            <a:ext cx="1828800" cy="1295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600">
                <a:latin typeface="Arial" charset="0"/>
              </a:rPr>
              <a:t>Knowledge</a:t>
            </a:r>
          </a:p>
        </p:txBody>
      </p:sp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685800"/>
            <a:ext cx="7620000" cy="1047750"/>
          </a:xfrm>
          <a:prstGeom prst="rect">
            <a:avLst/>
          </a:prstGeom>
          <a:noFill/>
          <a:ln/>
        </p:spPr>
        <p:txBody>
          <a:bodyPr lIns="92075" tIns="46038" rIns="92075" bIns="46038"/>
          <a:lstStyle/>
          <a:p>
            <a:r>
              <a:rPr lang="en-US">
                <a:cs typeface="Times New Roman" pitchFamily="18" charset="0"/>
              </a:rPr>
              <a:t>What are Barriers to Service? 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08138" y="2486025"/>
            <a:ext cx="6307137" cy="3414713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lnSpc>
                <a:spcPct val="90000"/>
              </a:lnSpc>
              <a:buFontTx/>
              <a:buAutoNum type="arabicPeriod"/>
            </a:pPr>
            <a:r>
              <a:rPr lang="en-US" sz="2400" b="1">
                <a:cs typeface="Times New Roman" pitchFamily="18" charset="0"/>
              </a:rPr>
              <a:t>Lack of Time</a:t>
            </a:r>
            <a:br>
              <a:rPr lang="en-US" sz="2400" b="1">
                <a:cs typeface="Times New Roman" pitchFamily="18" charset="0"/>
              </a:rPr>
            </a:br>
            <a:endParaRPr lang="en-US" sz="2400" b="1">
              <a:cs typeface="Times New Roman" pitchFamily="18" charset="0"/>
            </a:endParaRPr>
          </a:p>
          <a:p>
            <a:pPr marL="533400" indent="-533400">
              <a:lnSpc>
                <a:spcPct val="90000"/>
              </a:lnSpc>
              <a:buFontTx/>
              <a:buAutoNum type="arabicPeriod"/>
            </a:pPr>
            <a:r>
              <a:rPr lang="en-US" sz="2400" b="1">
                <a:cs typeface="Times New Roman" pitchFamily="18" charset="0"/>
              </a:rPr>
              <a:t>Lack of Money</a:t>
            </a:r>
            <a:br>
              <a:rPr lang="en-US" sz="2400" b="1">
                <a:cs typeface="Times New Roman" pitchFamily="18" charset="0"/>
              </a:rPr>
            </a:br>
            <a:endParaRPr lang="en-US" sz="2400" b="1">
              <a:cs typeface="Times New Roman" pitchFamily="18" charset="0"/>
            </a:endParaRPr>
          </a:p>
          <a:p>
            <a:pPr marL="533400" indent="-533400">
              <a:lnSpc>
                <a:spcPct val="90000"/>
              </a:lnSpc>
              <a:buFontTx/>
              <a:buAutoNum type="arabicPeriod"/>
            </a:pPr>
            <a:r>
              <a:rPr lang="en-US" sz="2400" b="1">
                <a:cs typeface="Times New Roman" pitchFamily="18" charset="0"/>
              </a:rPr>
              <a:t>Lack of Ability</a:t>
            </a:r>
            <a:br>
              <a:rPr lang="en-US" sz="2400" b="1">
                <a:cs typeface="Times New Roman" pitchFamily="18" charset="0"/>
              </a:rPr>
            </a:br>
            <a:endParaRPr lang="en-US" sz="2400" b="1">
              <a:cs typeface="Times New Roman" pitchFamily="18" charset="0"/>
            </a:endParaRPr>
          </a:p>
          <a:p>
            <a:pPr marL="533400" indent="-533400">
              <a:lnSpc>
                <a:spcPct val="90000"/>
              </a:lnSpc>
              <a:buFontTx/>
              <a:buAutoNum type="arabicPeriod"/>
            </a:pPr>
            <a:r>
              <a:rPr lang="en-US" sz="2400" b="1">
                <a:cs typeface="Times New Roman" pitchFamily="18" charset="0"/>
              </a:rPr>
              <a:t>Negative Attitude</a:t>
            </a:r>
            <a:br>
              <a:rPr lang="en-US" sz="2400" b="1">
                <a:cs typeface="Times New Roman" pitchFamily="18" charset="0"/>
              </a:rPr>
            </a:br>
            <a:endParaRPr lang="en-US" sz="2400" b="1">
              <a:cs typeface="Times New Roman" pitchFamily="18" charset="0"/>
            </a:endParaRPr>
          </a:p>
          <a:p>
            <a:pPr marL="533400" indent="-533400">
              <a:lnSpc>
                <a:spcPct val="90000"/>
              </a:lnSpc>
              <a:buFontTx/>
              <a:buAutoNum type="arabicPeriod"/>
            </a:pPr>
            <a:r>
              <a:rPr lang="en-US" sz="2400" b="1">
                <a:cs typeface="Times New Roman" pitchFamily="18" charset="0"/>
              </a:rPr>
              <a:t>Others: </a:t>
            </a:r>
          </a:p>
        </p:txBody>
      </p:sp>
      <p:sp>
        <p:nvSpPr>
          <p:cNvPr id="71684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104 TM D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Capsules">
  <a:themeElements>
    <a:clrScheme name="Capsules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Capsule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apsules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B546E13-3148-400E-BDED-E508FC37EB4F}">
  <ds:schemaRefs>
    <ds:schemaRef ds:uri="http://purl.org/dc/elements/1.1/"/>
    <ds:schemaRef ds:uri="7d75d6f9-8bd4-4602-97a0-53722360a9f2"/>
    <ds:schemaRef ds:uri="http://www.w3.org/XML/1998/namespace"/>
    <ds:schemaRef ds:uri="http://purl.org/dc/terms/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0BB627AD-9519-49BE-8C83-B2781F86160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6592D86-8018-4A65-8FDB-153652369CC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Capsules</Template>
  <TotalTime>118</TotalTime>
  <Words>169</Words>
  <Application>Microsoft Office PowerPoint</Application>
  <PresentationFormat>On-screen Show (4:3)</PresentationFormat>
  <Paragraphs>75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Brush Script MT</vt:lpstr>
      <vt:lpstr>Times New Roman</vt:lpstr>
      <vt:lpstr>Wingdings</vt:lpstr>
      <vt:lpstr>Capsules</vt:lpstr>
      <vt:lpstr>Opportunities to Serve Others </vt:lpstr>
      <vt:lpstr>My Coat - of - Arms </vt:lpstr>
      <vt:lpstr>Four Target Areas of Service </vt:lpstr>
      <vt:lpstr>Four Target Areas of Service </vt:lpstr>
      <vt:lpstr>Four Target Areas of Service </vt:lpstr>
      <vt:lpstr>Four Target Areas of Service </vt:lpstr>
      <vt:lpstr>Four Ways to Contribute Through Service </vt:lpstr>
      <vt:lpstr>What are Barriers to Service? 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19</cp:revision>
  <cp:lastPrinted>1601-01-01T00:00:00Z</cp:lastPrinted>
  <dcterms:created xsi:type="dcterms:W3CDTF">2003-11-25T06:13:37Z</dcterms:created>
  <dcterms:modified xsi:type="dcterms:W3CDTF">2018-07-09T19:30:39Z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