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4"/>
  </p:sldMasterIdLst>
  <p:notesMasterIdLst>
    <p:notesMasterId r:id="rId11"/>
  </p:notesMasterIdLst>
  <p:handoutMasterIdLst>
    <p:handoutMasterId r:id="rId12"/>
  </p:handoutMasterIdLst>
  <p:sldIdLst>
    <p:sldId id="256" r:id="rId5"/>
    <p:sldId id="264" r:id="rId6"/>
    <p:sldId id="259" r:id="rId7"/>
    <p:sldId id="261" r:id="rId8"/>
    <p:sldId id="262" r:id="rId9"/>
    <p:sldId id="263" r:id="rId10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gs" Target="tags/tag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fld id="{1EE485C9-9C1C-453C-96FE-64CB702C7D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C856FFDA-15A2-4CA9-A321-C0BE86AC52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97DD326-4B71-48B0-9CF9-47288FD0343B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E70618-9571-4B85-BB4A-145DD068C3AE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EDDA132-1D48-47BD-BEBD-24FBF4D50D8F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D2DCF59-3BBF-4185-A697-0857A3648B35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302C4D-C11D-4BCF-87D9-0D537B129219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411A28-7AE2-480F-ACCA-7934473F2886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5867400" cy="6858000"/>
            <a:chOff x="0" y="0"/>
            <a:chExt cx="3696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en-US" sz="2400">
                <a:latin typeface="Times New Roman" pitchFamily="18" charset="0"/>
              </a:endParaRPr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en-US" sz="2400">
                <a:latin typeface="Times New Roman" pitchFamily="18" charset="0"/>
              </a:endParaRPr>
            </a:p>
          </p:txBody>
        </p:sp>
      </p:grpSp>
      <p:grpSp>
        <p:nvGrpSpPr>
          <p:cNvPr id="7" name="Group 5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8" name="AutoShape 6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9" name="AutoShape 7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/>
            </a:p>
          </p:txBody>
        </p:sp>
      </p:grpSp>
      <p:sp>
        <p:nvSpPr>
          <p:cNvPr id="10" name="Rectangle 13"/>
          <p:cNvSpPr>
            <a:spLocks noChangeArrowheads="1"/>
          </p:cNvSpPr>
          <p:nvPr/>
        </p:nvSpPr>
        <p:spPr bwMode="auto">
          <a:xfrm>
            <a:off x="6553200" y="6383338"/>
            <a:ext cx="2897188" cy="47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US" sz="2000" b="1">
                <a:solidFill>
                  <a:srgbClr val="FF0000"/>
                </a:solidFill>
                <a:latin typeface="Brush Script MT" pitchFamily="66" charset="0"/>
              </a:rPr>
              <a:t>Life</a:t>
            </a:r>
            <a:r>
              <a:rPr lang="en-US" sz="1600" b="1">
                <a:solidFill>
                  <a:srgbClr val="FF0000"/>
                </a:solidFill>
              </a:rPr>
              <a:t>Knowledge</a:t>
            </a:r>
          </a:p>
        </p:txBody>
      </p:sp>
      <p:sp>
        <p:nvSpPr>
          <p:cNvPr id="8192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 b="1">
                <a:solidFill>
                  <a:srgbClr val="FF0000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1932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90600"/>
            <a:ext cx="8229600" cy="1905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762000"/>
            <a:ext cx="1981200" cy="53244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762000"/>
            <a:ext cx="5791200" cy="53244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38200" y="2362200"/>
            <a:ext cx="7693025" cy="17859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8200" y="4300538"/>
            <a:ext cx="7693025" cy="17859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7620000" cy="6858000"/>
            <a:chOff x="0" y="0"/>
            <a:chExt cx="4800" cy="4320"/>
          </a:xfrm>
        </p:grpSpPr>
        <p:grpSp>
          <p:nvGrpSpPr>
            <p:cNvPr id="1030" name="Group 3"/>
            <p:cNvGrpSpPr>
              <a:grpSpLocks/>
            </p:cNvGrpSpPr>
            <p:nvPr userDrawn="1"/>
          </p:nvGrpSpPr>
          <p:grpSpPr bwMode="auto">
            <a:xfrm>
              <a:off x="0" y="0"/>
              <a:ext cx="2016" cy="4320"/>
              <a:chOff x="0" y="0"/>
              <a:chExt cx="2016" cy="4320"/>
            </a:xfrm>
          </p:grpSpPr>
          <p:sp>
            <p:nvSpPr>
              <p:cNvPr id="80900" name="Rectangle 4"/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480" cy="4320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80901" name="Freeform 5"/>
              <p:cNvSpPr>
                <a:spLocks/>
              </p:cNvSpPr>
              <p:nvPr userDrawn="1"/>
            </p:nvSpPr>
            <p:spPr bwMode="auto">
              <a:xfrm>
                <a:off x="288" y="0"/>
                <a:ext cx="1728" cy="735"/>
              </a:xfrm>
              <a:custGeom>
                <a:avLst/>
                <a:gdLst/>
                <a:ahLst/>
                <a:cxnLst>
                  <a:cxn ang="0">
                    <a:pos x="1728" y="0"/>
                  </a:cxn>
                  <a:cxn ang="0">
                    <a:pos x="1728" y="480"/>
                  </a:cxn>
                  <a:cxn ang="0">
                    <a:pos x="380" y="482"/>
                  </a:cxn>
                  <a:cxn ang="0">
                    <a:pos x="354" y="480"/>
                  </a:cxn>
                  <a:cxn ang="0">
                    <a:pos x="308" y="489"/>
                  </a:cxn>
                  <a:cxn ang="0">
                    <a:pos x="246" y="531"/>
                  </a:cxn>
                  <a:cxn ang="0">
                    <a:pos x="206" y="597"/>
                  </a:cxn>
                  <a:cxn ang="0">
                    <a:pos x="192" y="666"/>
                  </a:cxn>
                  <a:cxn ang="0">
                    <a:pos x="192" y="735"/>
                  </a:cxn>
                  <a:cxn ang="0">
                    <a:pos x="0" y="735"/>
                  </a:cxn>
                  <a:cxn ang="0">
                    <a:pos x="0" y="480"/>
                  </a:cxn>
                  <a:cxn ang="0">
                    <a:pos x="0" y="0"/>
                  </a:cxn>
                  <a:cxn ang="0">
                    <a:pos x="1728" y="0"/>
                  </a:cxn>
                </a:cxnLst>
                <a:rect l="0" t="0" r="r" b="b"/>
                <a:pathLst>
                  <a:path w="1728" h="735">
                    <a:moveTo>
                      <a:pt x="1728" y="0"/>
                    </a:moveTo>
                    <a:lnTo>
                      <a:pt x="1728" y="480"/>
                    </a:lnTo>
                    <a:lnTo>
                      <a:pt x="380" y="482"/>
                    </a:lnTo>
                    <a:lnTo>
                      <a:pt x="354" y="480"/>
                    </a:lnTo>
                    <a:lnTo>
                      <a:pt x="308" y="489"/>
                    </a:lnTo>
                    <a:cubicBezTo>
                      <a:pt x="290" y="498"/>
                      <a:pt x="263" y="513"/>
                      <a:pt x="246" y="531"/>
                    </a:cubicBezTo>
                    <a:cubicBezTo>
                      <a:pt x="229" y="549"/>
                      <a:pt x="215" y="574"/>
                      <a:pt x="206" y="597"/>
                    </a:cubicBezTo>
                    <a:cubicBezTo>
                      <a:pt x="197" y="620"/>
                      <a:pt x="194" y="643"/>
                      <a:pt x="192" y="666"/>
                    </a:cubicBezTo>
                    <a:lnTo>
                      <a:pt x="192" y="735"/>
                    </a:lnTo>
                    <a:lnTo>
                      <a:pt x="0" y="735"/>
                    </a:lnTo>
                    <a:lnTo>
                      <a:pt x="0" y="480"/>
                    </a:lnTo>
                    <a:lnTo>
                      <a:pt x="0" y="0"/>
                    </a:lnTo>
                    <a:lnTo>
                      <a:pt x="1728" y="0"/>
                    </a:lnTo>
                    <a:close/>
                  </a:path>
                </a:pathLst>
              </a:custGeom>
              <a:solidFill>
                <a:srgbClr val="FF0000"/>
              </a:solidFill>
              <a:ln w="9525" cap="flat" cmpd="sng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wrap="none"/>
              <a:lstStyle/>
              <a:p>
                <a:pPr eaLnBrk="0" hangingPunct="0">
                  <a:defRPr/>
                </a:pPr>
                <a:endParaRPr lang="en-US"/>
              </a:p>
            </p:txBody>
          </p:sp>
        </p:grpSp>
        <p:grpSp>
          <p:nvGrpSpPr>
            <p:cNvPr id="1031" name="Group 6"/>
            <p:cNvGrpSpPr>
              <a:grpSpLocks/>
            </p:cNvGrpSpPr>
            <p:nvPr/>
          </p:nvGrpSpPr>
          <p:grpSpPr bwMode="auto">
            <a:xfrm>
              <a:off x="144" y="1248"/>
              <a:ext cx="4656" cy="201"/>
              <a:chOff x="144" y="1248"/>
              <a:chExt cx="4656" cy="201"/>
            </a:xfrm>
          </p:grpSpPr>
          <p:sp>
            <p:nvSpPr>
              <p:cNvPr id="80903" name="AutoShape 7"/>
              <p:cNvSpPr>
                <a:spLocks noChangeArrowheads="1"/>
              </p:cNvSpPr>
              <p:nvPr/>
            </p:nvSpPr>
            <p:spPr bwMode="auto">
              <a:xfrm>
                <a:off x="384" y="1248"/>
                <a:ext cx="4416" cy="200"/>
              </a:xfrm>
              <a:prstGeom prst="roundRect">
                <a:avLst>
                  <a:gd name="adj" fmla="val 0"/>
                </a:avLst>
              </a:pr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80904" name="AutoShape 8"/>
              <p:cNvSpPr>
                <a:spLocks noChangeArrowheads="1"/>
              </p:cNvSpPr>
              <p:nvPr/>
            </p:nvSpPr>
            <p:spPr bwMode="auto">
              <a:xfrm flipH="1">
                <a:off x="144" y="1248"/>
                <a:ext cx="248" cy="201"/>
              </a:xfrm>
              <a:prstGeom prst="flowChartDelay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/>
              </a:p>
            </p:txBody>
          </p:sp>
        </p:grpSp>
      </p:grpSp>
      <p:sp>
        <p:nvSpPr>
          <p:cNvPr id="1027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93025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0908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553200" y="6383338"/>
            <a:ext cx="2897188" cy="47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2000" b="1">
                <a:solidFill>
                  <a:srgbClr val="FF0000"/>
                </a:solidFill>
                <a:latin typeface="Brush Script MT" pitchFamily="66" charset="0"/>
              </a:defRPr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 sz="1600"/>
              <a:t>Knowledge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hf sldNum="0"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Font typeface="Wingdings" pitchFamily="2" charset="2"/>
        <a:buChar char="l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–"/>
        <a:defRPr sz="2400">
          <a:solidFill>
            <a:srgbClr val="0000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Font typeface="Wingdings" pitchFamily="2" charset="2"/>
        <a:buChar char="l"/>
        <a:defRPr sz="2000">
          <a:solidFill>
            <a:srgbClr val="0000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Char char="–"/>
        <a:defRPr sz="2000">
          <a:solidFill>
            <a:srgbClr val="0000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Font typeface="Wingdings" pitchFamily="2" charset="2"/>
        <a:buChar char="l"/>
        <a:defRPr sz="2000">
          <a:solidFill>
            <a:srgbClr val="0000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00000"/>
        </a:buClr>
        <a:buFont typeface="Wingdings" pitchFamily="2" charset="2"/>
        <a:buChar char="l"/>
        <a:defRPr>
          <a:solidFill>
            <a:srgbClr val="0000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0000"/>
        </a:buClr>
        <a:buFont typeface="Wingdings" pitchFamily="2" charset="2"/>
        <a:buChar char="l"/>
        <a:defRPr>
          <a:solidFill>
            <a:srgbClr val="0000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0000"/>
        </a:buClr>
        <a:buFont typeface="Wingdings" pitchFamily="2" charset="2"/>
        <a:buChar char="l"/>
        <a:defRPr>
          <a:solidFill>
            <a:srgbClr val="0000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0000"/>
        </a:buClr>
        <a:buFont typeface="Wingdings" pitchFamily="2" charset="2"/>
        <a:buChar char="l"/>
        <a:defRPr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rooks.edu/careers.ht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8229600" cy="1295400"/>
          </a:xfrm>
          <a:prstGeom prst="rect">
            <a:avLst/>
          </a:prstGeom>
        </p:spPr>
        <p:txBody>
          <a:bodyPr lIns="92075" tIns="46038" rIns="92075" bIns="46038" anchor="b"/>
          <a:lstStyle/>
          <a:p>
            <a:pPr eaLnBrk="1" hangingPunct="1"/>
            <a:r>
              <a:rPr lang="en-US" sz="4400" smtClean="0">
                <a:cs typeface="Times New Roman" pitchFamily="18" charset="0"/>
              </a:rPr>
              <a:t>Involvement in Community</a:t>
            </a:r>
            <a:r>
              <a:rPr lang="en-US" sz="4400" smtClean="0"/>
              <a:t> </a:t>
            </a:r>
          </a:p>
        </p:txBody>
      </p:sp>
      <p:sp>
        <p:nvSpPr>
          <p:cNvPr id="1638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3733800"/>
            <a:ext cx="3429000" cy="1752600"/>
          </a:xfrm>
        </p:spPr>
        <p:txBody>
          <a:bodyPr lIns="92075" tIns="46038" rIns="92075" bIns="46038" anchor="ctr"/>
          <a:lstStyle/>
          <a:p>
            <a:pPr algn="ctr" eaLnBrk="1" hangingPunct="1"/>
            <a:r>
              <a:rPr lang="en-US" smtClean="0">
                <a:cs typeface="Times New Roman" pitchFamily="18" charset="0"/>
              </a:rPr>
              <a:t>How do I serve others? </a:t>
            </a:r>
            <a:endParaRPr lang="en-US" smtClean="0"/>
          </a:p>
          <a:p>
            <a:pPr algn="ctr" eaLnBrk="1" hangingPunct="1"/>
            <a:endParaRPr lang="en-US" smtClean="0"/>
          </a:p>
        </p:txBody>
      </p:sp>
      <p:sp>
        <p:nvSpPr>
          <p:cNvPr id="16387" name="Text Box 5"/>
          <p:cNvSpPr txBox="1">
            <a:spLocks noChangeArrowheads="1"/>
          </p:cNvSpPr>
          <p:nvPr/>
        </p:nvSpPr>
        <p:spPr bwMode="auto">
          <a:xfrm>
            <a:off x="0" y="6019800"/>
            <a:ext cx="1371600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</a:rPr>
              <a:t>Stage Four </a:t>
            </a:r>
          </a:p>
          <a:p>
            <a:pPr algn="ctr"/>
            <a:r>
              <a:rPr lang="en-US" sz="1200" b="1">
                <a:solidFill>
                  <a:srgbClr val="000000"/>
                </a:solidFill>
              </a:rPr>
              <a:t>of Development</a:t>
            </a:r>
            <a:br>
              <a:rPr lang="en-US" sz="1200" b="1">
                <a:solidFill>
                  <a:srgbClr val="000000"/>
                </a:solidFill>
              </a:rPr>
            </a:br>
            <a:r>
              <a:rPr lang="en-US" sz="1200" b="1">
                <a:solidFill>
                  <a:srgbClr val="000000"/>
                </a:solidFill>
              </a:rPr>
              <a:t>Serve</a:t>
            </a:r>
          </a:p>
        </p:txBody>
      </p:sp>
      <p:sp>
        <p:nvSpPr>
          <p:cNvPr id="16388" name="Text Box 6"/>
          <p:cNvSpPr txBox="1">
            <a:spLocks noChangeArrowheads="1"/>
          </p:cNvSpPr>
          <p:nvPr/>
        </p:nvSpPr>
        <p:spPr bwMode="auto">
          <a:xfrm>
            <a:off x="381000" y="5791200"/>
            <a:ext cx="733425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</a:rPr>
              <a:t>HS 105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Footer Placeholder 4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Life</a:t>
            </a:r>
            <a:r>
              <a:rPr lang="en-US" sz="1600" smtClean="0">
                <a:latin typeface="Arial" charset="0"/>
              </a:rPr>
              <a:t>Knowledge</a:t>
            </a:r>
          </a:p>
        </p:txBody>
      </p:sp>
      <p:sp>
        <p:nvSpPr>
          <p:cNvPr id="26626" name="Text Box 4"/>
          <p:cNvSpPr txBox="1">
            <a:spLocks noChangeArrowheads="1"/>
          </p:cNvSpPr>
          <p:nvPr/>
        </p:nvSpPr>
        <p:spPr bwMode="auto">
          <a:xfrm>
            <a:off x="22225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</a:rPr>
              <a:t>HS 105 TM B </a:t>
            </a:r>
          </a:p>
        </p:txBody>
      </p:sp>
      <p:pic>
        <p:nvPicPr>
          <p:cNvPr id="26627" name="Picture 7" descr="icebg-uw2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28800" y="609600"/>
            <a:ext cx="58674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Footer Placeholder 4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Life</a:t>
            </a:r>
            <a:r>
              <a:rPr lang="en-US" sz="1600" smtClean="0">
                <a:latin typeface="Arial" charset="0"/>
              </a:rPr>
              <a:t>Knowledge</a:t>
            </a:r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2075" tIns="46038" rIns="92075" bIns="46038"/>
          <a:lstStyle/>
          <a:p>
            <a:pPr eaLnBrk="1" hangingPunct="1"/>
            <a:r>
              <a:rPr lang="en-US" sz="4000" smtClean="0">
                <a:cs typeface="Times New Roman" pitchFamily="18" charset="0"/>
              </a:rPr>
              <a:t>What is a Community?</a:t>
            </a:r>
            <a:r>
              <a:rPr lang="en-US" sz="4000" smtClean="0"/>
              <a:t> 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2514600"/>
            <a:ext cx="7086600" cy="4800600"/>
          </a:xfrm>
        </p:spPr>
        <p:txBody>
          <a:bodyPr lIns="92075" tIns="46038" rIns="92075" bIns="46038"/>
          <a:lstStyle/>
          <a:p>
            <a:pPr marL="533400" indent="-533400" eaLnBrk="1" hangingPunct="1">
              <a:buFontTx/>
              <a:buAutoNum type="alphaUcPeriod"/>
            </a:pPr>
            <a:r>
              <a:rPr lang="en-US" b="1" smtClean="0">
                <a:solidFill>
                  <a:srgbClr val="FF0000"/>
                </a:solidFill>
                <a:cs typeface="Times New Roman" pitchFamily="18" charset="0"/>
              </a:rPr>
              <a:t>Local Community</a:t>
            </a:r>
            <a:r>
              <a:rPr lang="en-US" b="1" smtClean="0">
                <a:solidFill>
                  <a:srgbClr val="FF0000"/>
                </a:solidFill>
              </a:rPr>
              <a:t> </a:t>
            </a:r>
          </a:p>
          <a:p>
            <a:pPr marL="914400" lvl="1" indent="-457200" eaLnBrk="1" hangingPunct="1">
              <a:spcBef>
                <a:spcPct val="50000"/>
              </a:spcBef>
              <a:buFontTx/>
              <a:buAutoNum type="arabicPeriod"/>
            </a:pPr>
            <a:r>
              <a:rPr lang="en-US" sz="2000" b="1" smtClean="0">
                <a:cs typeface="Times New Roman" pitchFamily="18" charset="0"/>
              </a:rPr>
              <a:t>Usually described as town, suburb, </a:t>
            </a:r>
            <a:br>
              <a:rPr lang="en-US" sz="2000" b="1" smtClean="0">
                <a:cs typeface="Times New Roman" pitchFamily="18" charset="0"/>
              </a:rPr>
            </a:br>
            <a:r>
              <a:rPr lang="en-US" sz="2000" b="1" smtClean="0">
                <a:cs typeface="Times New Roman" pitchFamily="18" charset="0"/>
              </a:rPr>
              <a:t>or region</a:t>
            </a:r>
          </a:p>
          <a:p>
            <a:pPr marL="914400" lvl="1" indent="-457200" eaLnBrk="1" hangingPunct="1">
              <a:spcBef>
                <a:spcPct val="50000"/>
              </a:spcBef>
              <a:buFontTx/>
              <a:buAutoNum type="arabicPeriod"/>
            </a:pPr>
            <a:r>
              <a:rPr lang="en-US" sz="2000" b="1" smtClean="0">
                <a:cs typeface="Times New Roman" pitchFamily="18" charset="0"/>
              </a:rPr>
              <a:t>People usually have similar values or common ideas</a:t>
            </a:r>
          </a:p>
          <a:p>
            <a:pPr marL="914400" lvl="1" indent="-457200" eaLnBrk="1" hangingPunct="1">
              <a:spcBef>
                <a:spcPct val="50000"/>
              </a:spcBef>
              <a:buFontTx/>
              <a:buAutoNum type="arabicPeriod"/>
            </a:pPr>
            <a:r>
              <a:rPr lang="en-US" sz="2000" b="1" smtClean="0">
                <a:cs typeface="Times New Roman" pitchFamily="18" charset="0"/>
              </a:rPr>
              <a:t>Geography of region usually ties people together</a:t>
            </a:r>
          </a:p>
          <a:p>
            <a:pPr marL="914400" lvl="1" indent="-457200" eaLnBrk="1" hangingPunct="1">
              <a:spcBef>
                <a:spcPct val="50000"/>
              </a:spcBef>
              <a:buFontTx/>
              <a:buAutoNum type="arabicPeriod"/>
            </a:pPr>
            <a:r>
              <a:rPr lang="en-US" sz="2000" b="1" smtClean="0">
                <a:cs typeface="Times New Roman" pitchFamily="18" charset="0"/>
              </a:rPr>
              <a:t>May include local organizations </a:t>
            </a:r>
            <a:br>
              <a:rPr lang="en-US" sz="2000" b="1" smtClean="0">
                <a:cs typeface="Times New Roman" pitchFamily="18" charset="0"/>
              </a:rPr>
            </a:br>
            <a:r>
              <a:rPr lang="en-US" sz="2000" b="1" smtClean="0">
                <a:cs typeface="Times New Roman" pitchFamily="18" charset="0"/>
              </a:rPr>
              <a:t>and industry</a:t>
            </a:r>
            <a:r>
              <a:rPr lang="en-US" b="1" smtClean="0"/>
              <a:t> </a:t>
            </a:r>
          </a:p>
        </p:txBody>
      </p:sp>
      <p:sp>
        <p:nvSpPr>
          <p:cNvPr id="18436" name="Text Box 7"/>
          <p:cNvSpPr txBox="1">
            <a:spLocks noChangeArrowheads="1"/>
          </p:cNvSpPr>
          <p:nvPr/>
        </p:nvSpPr>
        <p:spPr bwMode="auto">
          <a:xfrm>
            <a:off x="228600" y="62484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</a:rPr>
              <a:t>HS 105 TM A1 </a:t>
            </a:r>
          </a:p>
        </p:txBody>
      </p:sp>
      <p:pic>
        <p:nvPicPr>
          <p:cNvPr id="18440" name="Picture 8" descr="MCj0434233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2800" y="457200"/>
            <a:ext cx="1841500" cy="11461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uiExpand="1" build="p" bldLvl="5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Footer Placeholder 4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Life</a:t>
            </a:r>
            <a:r>
              <a:rPr lang="en-US" sz="1600" smtClean="0">
                <a:latin typeface="Arial" charset="0"/>
              </a:rPr>
              <a:t>Knowledge</a:t>
            </a: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2075" tIns="46038" rIns="92075" bIns="46038"/>
          <a:lstStyle/>
          <a:p>
            <a:pPr eaLnBrk="1" hangingPunct="1"/>
            <a:r>
              <a:rPr lang="en-US" sz="4400" smtClean="0">
                <a:cs typeface="Times New Roman" pitchFamily="18" charset="0"/>
              </a:rPr>
              <a:t>What is a Community?</a:t>
            </a:r>
            <a:r>
              <a:rPr lang="en-US" sz="4400" smtClean="0"/>
              <a:t> 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2286000"/>
            <a:ext cx="6248400" cy="685800"/>
          </a:xfrm>
        </p:spPr>
        <p:txBody>
          <a:bodyPr lIns="92075" tIns="46038" rIns="92075" bIns="46038"/>
          <a:lstStyle/>
          <a:p>
            <a:pPr marL="533400" indent="-533400" eaLnBrk="1" hangingPunct="1">
              <a:buFontTx/>
              <a:buAutoNum type="alphaUcPeriod" startAt="2"/>
            </a:pPr>
            <a:r>
              <a:rPr lang="en-US" b="1" smtClean="0">
                <a:solidFill>
                  <a:srgbClr val="FF0000"/>
                </a:solidFill>
                <a:cs typeface="Times New Roman" pitchFamily="18" charset="0"/>
              </a:rPr>
              <a:t>State Community </a:t>
            </a: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222250" y="62484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</a:rPr>
              <a:t>HS 105 TM A2 </a:t>
            </a:r>
          </a:p>
        </p:txBody>
      </p:sp>
      <p:sp>
        <p:nvSpPr>
          <p:cNvPr id="68613" name="Rectangle 5"/>
          <p:cNvSpPr>
            <a:spLocks noChangeArrowheads="1"/>
          </p:cNvSpPr>
          <p:nvPr/>
        </p:nvSpPr>
        <p:spPr bwMode="auto">
          <a:xfrm>
            <a:off x="457200" y="2819400"/>
            <a:ext cx="85344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914400" lvl="1" indent="-457200">
              <a:spcBef>
                <a:spcPct val="50000"/>
              </a:spcBef>
              <a:buFontTx/>
              <a:buAutoNum type="arabicPeriod"/>
            </a:pPr>
            <a:r>
              <a:rPr lang="en-US" sz="2000" b="1">
                <a:solidFill>
                  <a:srgbClr val="000000"/>
                </a:solidFill>
                <a:cs typeface="Times New Roman" pitchFamily="18" charset="0"/>
              </a:rPr>
              <a:t>People will generally have similar backgrounds and types of experiences</a:t>
            </a:r>
          </a:p>
          <a:p>
            <a:pPr marL="1828800" lvl="3" indent="-457200">
              <a:spcBef>
                <a:spcPct val="50000"/>
              </a:spcBef>
              <a:buFontTx/>
              <a:buChar char="–"/>
            </a:pPr>
            <a:r>
              <a:rPr lang="en-US" sz="2000" b="1">
                <a:solidFill>
                  <a:srgbClr val="000000"/>
                </a:solidFill>
                <a:cs typeface="Times New Roman" pitchFamily="18" charset="0"/>
              </a:rPr>
              <a:t>For example, most people in California have been to the beach; most people in Alaska have seen snow.</a:t>
            </a:r>
          </a:p>
          <a:p>
            <a:pPr marL="914400" lvl="1" indent="-457200">
              <a:spcBef>
                <a:spcPct val="50000"/>
              </a:spcBef>
              <a:buFontTx/>
              <a:buAutoNum type="arabicPeriod"/>
            </a:pPr>
            <a:r>
              <a:rPr lang="en-US" sz="2000" b="1">
                <a:solidFill>
                  <a:srgbClr val="000000"/>
                </a:solidFill>
                <a:cs typeface="Times New Roman" pitchFamily="18" charset="0"/>
              </a:rPr>
              <a:t>People have similar experiences with public officials, state policy, and state organizations</a:t>
            </a:r>
          </a:p>
          <a:p>
            <a:pPr marL="914400" lvl="1" indent="-457200">
              <a:spcBef>
                <a:spcPct val="50000"/>
              </a:spcBef>
              <a:buFontTx/>
              <a:buAutoNum type="arabicPeriod"/>
            </a:pPr>
            <a:r>
              <a:rPr lang="en-US" sz="2000" b="1">
                <a:solidFill>
                  <a:srgbClr val="000000"/>
                </a:solidFill>
                <a:cs typeface="Times New Roman" pitchFamily="18" charset="0"/>
              </a:rPr>
              <a:t>Geography will be a factor in the communities of a state</a:t>
            </a:r>
          </a:p>
          <a:p>
            <a:pPr marL="914400" lvl="1" indent="-457200">
              <a:spcBef>
                <a:spcPct val="50000"/>
              </a:spcBef>
              <a:buFontTx/>
              <a:buAutoNum type="arabicPeriod"/>
            </a:pPr>
            <a:r>
              <a:rPr lang="en-US" sz="2000" b="1">
                <a:solidFill>
                  <a:srgbClr val="000000"/>
                </a:solidFill>
                <a:cs typeface="Times New Roman" pitchFamily="18" charset="0"/>
              </a:rPr>
              <a:t>State may have a common industry or way of life</a:t>
            </a:r>
            <a:r>
              <a:rPr lang="en-US" sz="2400" b="1">
                <a:solidFill>
                  <a:srgbClr val="000000"/>
                </a:solidFill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86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86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86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86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86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86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86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86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86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86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3" grpId="0" uiExpand="1" build="p" bldLvl="4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Footer Placeholder 4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Life</a:t>
            </a:r>
            <a:r>
              <a:rPr lang="en-US" sz="1600" smtClean="0">
                <a:latin typeface="Arial" charset="0"/>
              </a:rPr>
              <a:t>Knowledge</a:t>
            </a:r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2075" tIns="46038" rIns="92075" bIns="46038"/>
          <a:lstStyle/>
          <a:p>
            <a:pPr eaLnBrk="1" hangingPunct="1"/>
            <a:r>
              <a:rPr lang="en-US" sz="4400" smtClean="0">
                <a:cs typeface="Times New Roman" pitchFamily="18" charset="0"/>
              </a:rPr>
              <a:t>What is a Community?</a:t>
            </a:r>
            <a:r>
              <a:rPr lang="en-US" sz="4400" smtClean="0"/>
              <a:t> 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2286000"/>
            <a:ext cx="6248400" cy="685800"/>
          </a:xfrm>
        </p:spPr>
        <p:txBody>
          <a:bodyPr lIns="92075" tIns="46038" rIns="92075" bIns="46038"/>
          <a:lstStyle/>
          <a:p>
            <a:pPr marL="533400" indent="-533400" eaLnBrk="1" hangingPunct="1">
              <a:buFontTx/>
              <a:buAutoNum type="alphaUcPeriod" startAt="3"/>
            </a:pPr>
            <a:r>
              <a:rPr lang="en-US" b="1" smtClean="0">
                <a:solidFill>
                  <a:srgbClr val="FF0000"/>
                </a:solidFill>
                <a:cs typeface="Times New Roman" pitchFamily="18" charset="0"/>
              </a:rPr>
              <a:t>National Community </a:t>
            </a:r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222250" y="63246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</a:rPr>
              <a:t>HS 105 TM A3 </a:t>
            </a:r>
          </a:p>
        </p:txBody>
      </p:sp>
      <p:sp>
        <p:nvSpPr>
          <p:cNvPr id="69637" name="Rectangle 5"/>
          <p:cNvSpPr>
            <a:spLocks noChangeArrowheads="1"/>
          </p:cNvSpPr>
          <p:nvPr/>
        </p:nvSpPr>
        <p:spPr bwMode="auto">
          <a:xfrm>
            <a:off x="914400" y="3124200"/>
            <a:ext cx="8001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914400" lvl="1" indent="-457200">
              <a:spcBef>
                <a:spcPct val="50000"/>
              </a:spcBef>
              <a:buFontTx/>
              <a:buAutoNum type="arabicPeriod"/>
            </a:pPr>
            <a:r>
              <a:rPr lang="en-US" sz="2400">
                <a:solidFill>
                  <a:srgbClr val="000000"/>
                </a:solidFill>
                <a:cs typeface="Times New Roman" pitchFamily="18" charset="0"/>
              </a:rPr>
              <a:t>People have national pride and patriotism</a:t>
            </a:r>
          </a:p>
          <a:p>
            <a:pPr marL="914400" lvl="1" indent="-457200">
              <a:spcBef>
                <a:spcPct val="50000"/>
              </a:spcBef>
              <a:buFontTx/>
              <a:buAutoNum type="arabicPeriod"/>
            </a:pPr>
            <a:r>
              <a:rPr lang="en-US" sz="2400">
                <a:solidFill>
                  <a:srgbClr val="000000"/>
                </a:solidFill>
                <a:cs typeface="Times New Roman" pitchFamily="18" charset="0"/>
              </a:rPr>
              <a:t>People in a nation live under the same national laws and leadership</a:t>
            </a:r>
          </a:p>
          <a:p>
            <a:pPr marL="914400" lvl="1" indent="-457200">
              <a:spcBef>
                <a:spcPct val="50000"/>
              </a:spcBef>
              <a:buFontTx/>
              <a:buAutoNum type="arabicPeriod"/>
            </a:pPr>
            <a:r>
              <a:rPr lang="en-US" sz="2400">
                <a:solidFill>
                  <a:srgbClr val="000000"/>
                </a:solidFill>
                <a:cs typeface="Times New Roman" pitchFamily="18" charset="0"/>
              </a:rPr>
              <a:t>Diverse groups of people living as one</a:t>
            </a:r>
          </a:p>
          <a:p>
            <a:pPr marL="914400" lvl="1" indent="-457200">
              <a:spcBef>
                <a:spcPct val="50000"/>
              </a:spcBef>
              <a:buFontTx/>
              <a:buAutoNum type="arabicPeriod"/>
            </a:pPr>
            <a:r>
              <a:rPr lang="en-US" sz="2400">
                <a:solidFill>
                  <a:srgbClr val="000000"/>
                </a:solidFill>
                <a:cs typeface="Times New Roman" pitchFamily="18" charset="0"/>
              </a:rPr>
              <a:t>Diversity makes nation strong</a:t>
            </a:r>
          </a:p>
          <a:p>
            <a:pPr marL="914400" lvl="1" indent="-457200">
              <a:spcBef>
                <a:spcPct val="50000"/>
              </a:spcBef>
              <a:buFontTx/>
              <a:buAutoNum type="arabicPeriod"/>
            </a:pPr>
            <a:r>
              <a:rPr lang="en-US" sz="2400">
                <a:solidFill>
                  <a:srgbClr val="000000"/>
                </a:solidFill>
                <a:cs typeface="Times New Roman" pitchFamily="18" charset="0"/>
              </a:rPr>
              <a:t>Common organizations that reach out to local and state levels –FFA- </a:t>
            </a:r>
          </a:p>
        </p:txBody>
      </p:sp>
      <p:pic>
        <p:nvPicPr>
          <p:cNvPr id="22535" name="Picture 7" descr="MCj0408437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88200" y="152400"/>
            <a:ext cx="1955800" cy="12985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96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96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96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96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96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96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96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96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96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96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7" grpId="0" build="p" bldLvl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Footer Placeholder 4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Life</a:t>
            </a:r>
            <a:r>
              <a:rPr lang="en-US" sz="1600" smtClean="0">
                <a:latin typeface="Arial" charset="0"/>
              </a:rPr>
              <a:t>Knowledge</a:t>
            </a:r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2075" tIns="46038" rIns="92075" bIns="46038"/>
          <a:lstStyle/>
          <a:p>
            <a:pPr eaLnBrk="1" hangingPunct="1"/>
            <a:r>
              <a:rPr lang="en-US" sz="4400" smtClean="0">
                <a:cs typeface="Times New Roman" pitchFamily="18" charset="0"/>
              </a:rPr>
              <a:t>What is a Community?</a:t>
            </a:r>
            <a:r>
              <a:rPr lang="en-US" sz="4400" smtClean="0"/>
              <a:t> 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2286000"/>
            <a:ext cx="6248400" cy="685800"/>
          </a:xfrm>
        </p:spPr>
        <p:txBody>
          <a:bodyPr lIns="92075" tIns="46038" rIns="92075" bIns="46038"/>
          <a:lstStyle/>
          <a:p>
            <a:pPr marL="533400" indent="-533400" eaLnBrk="1" hangingPunct="1">
              <a:buFontTx/>
              <a:buAutoNum type="alphaUcPeriod" startAt="4"/>
            </a:pPr>
            <a:r>
              <a:rPr lang="en-US" b="1" smtClean="0">
                <a:solidFill>
                  <a:srgbClr val="FF0000"/>
                </a:solidFill>
                <a:cs typeface="Times New Roman" pitchFamily="18" charset="0"/>
              </a:rPr>
              <a:t>Global Community’s</a:t>
            </a: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222250" y="62484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</a:rPr>
              <a:t>HS 105 TM A4 </a:t>
            </a:r>
          </a:p>
        </p:txBody>
      </p:sp>
      <p:sp>
        <p:nvSpPr>
          <p:cNvPr id="70661" name="Rectangle 5"/>
          <p:cNvSpPr>
            <a:spLocks noChangeArrowheads="1"/>
          </p:cNvSpPr>
          <p:nvPr/>
        </p:nvSpPr>
        <p:spPr bwMode="auto">
          <a:xfrm>
            <a:off x="609600" y="2895600"/>
            <a:ext cx="83820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914400" lvl="1" indent="-457200">
              <a:spcBef>
                <a:spcPct val="50000"/>
              </a:spcBef>
              <a:buFontTx/>
              <a:buAutoNum type="arabicPeriod"/>
            </a:pPr>
            <a:r>
              <a:rPr lang="en-US" sz="2400" b="1">
                <a:solidFill>
                  <a:srgbClr val="000000"/>
                </a:solidFill>
                <a:cs typeface="Times New Roman" pitchFamily="18" charset="0"/>
              </a:rPr>
              <a:t>All the people of the world living together</a:t>
            </a:r>
          </a:p>
          <a:p>
            <a:pPr marL="914400" lvl="1" indent="-457200">
              <a:spcBef>
                <a:spcPct val="50000"/>
              </a:spcBef>
              <a:buFontTx/>
              <a:buAutoNum type="arabicPeriod"/>
            </a:pPr>
            <a:r>
              <a:rPr lang="en-US" sz="2400" b="1">
                <a:solidFill>
                  <a:srgbClr val="000000"/>
                </a:solidFill>
                <a:cs typeface="Times New Roman" pitchFamily="18" charset="0"/>
              </a:rPr>
              <a:t>We all share resources for our common survival</a:t>
            </a:r>
          </a:p>
          <a:p>
            <a:pPr marL="914400" lvl="1" indent="-457200">
              <a:spcBef>
                <a:spcPct val="50000"/>
              </a:spcBef>
              <a:buFontTx/>
              <a:buAutoNum type="arabicPeriod"/>
            </a:pPr>
            <a:r>
              <a:rPr lang="en-US" sz="2400" b="1">
                <a:solidFill>
                  <a:srgbClr val="000000"/>
                </a:solidFill>
                <a:cs typeface="Times New Roman" pitchFamily="18" charset="0"/>
              </a:rPr>
              <a:t>Many common values and beliefs throughout world</a:t>
            </a:r>
          </a:p>
          <a:p>
            <a:pPr marL="914400" lvl="1" indent="-457200">
              <a:spcBef>
                <a:spcPct val="50000"/>
              </a:spcBef>
              <a:buFontTx/>
              <a:buAutoNum type="arabicPeriod"/>
            </a:pPr>
            <a:r>
              <a:rPr lang="en-US" sz="2400" b="1">
                <a:solidFill>
                  <a:srgbClr val="000000"/>
                </a:solidFill>
                <a:cs typeface="Times New Roman" pitchFamily="18" charset="0"/>
              </a:rPr>
              <a:t>Many worldwide communities related to things like agriculture, education, and humanitarianism</a:t>
            </a:r>
          </a:p>
          <a:p>
            <a:pPr marL="1371600" lvl="2" indent="-457200">
              <a:spcBef>
                <a:spcPct val="50000"/>
              </a:spcBef>
              <a:buFontTx/>
              <a:buChar char="–"/>
            </a:pPr>
            <a:r>
              <a:rPr lang="en-US" sz="2400" b="1">
                <a:solidFill>
                  <a:srgbClr val="000000"/>
                </a:solidFill>
                <a:cs typeface="Times New Roman" pitchFamily="18" charset="0"/>
              </a:rPr>
              <a:t>For example, the agriculture community extends to all areas of the globe </a:t>
            </a:r>
          </a:p>
        </p:txBody>
      </p:sp>
      <p:pic>
        <p:nvPicPr>
          <p:cNvPr id="24583" name="Picture 7" descr="MCj0432569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0"/>
            <a:ext cx="1828800" cy="1828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06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06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06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06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06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06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06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06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06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06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61" grpId="0" build="p" bldLvl="3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Capsules">
  <a:themeElements>
    <a:clrScheme name="Capsules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Capsule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apsules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64FB8E37-8A8F-4FE2-A1BB-609AD75B69E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9603C16-1619-4EF8-A512-906B0B9EA7E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8A21988-A200-457B-9DD2-9075B0BC1430}">
  <ds:schemaRefs>
    <ds:schemaRef ds:uri="http://schemas.microsoft.com/office/infopath/2007/PartnerControls"/>
    <ds:schemaRef ds:uri="http://schemas.microsoft.com/office/2006/metadata/properties"/>
    <ds:schemaRef ds:uri="http://purl.org/dc/elements/1.1/"/>
    <ds:schemaRef ds:uri="http://purl.org/dc/dcmitype/"/>
    <ds:schemaRef ds:uri="http://www.w3.org/XML/1998/namespace"/>
    <ds:schemaRef ds:uri="http://schemas.openxmlformats.org/package/2006/metadata/core-properties"/>
    <ds:schemaRef ds:uri="http://schemas.microsoft.com/office/2006/documentManagement/types"/>
    <ds:schemaRef ds:uri="7d75d6f9-8bd4-4602-97a0-53722360a9f2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Capsules</Template>
  <TotalTime>71</TotalTime>
  <Words>247</Words>
  <Application>Microsoft Office PowerPoint</Application>
  <PresentationFormat>On-screen Show (4:3)</PresentationFormat>
  <Paragraphs>53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Brush Script MT</vt:lpstr>
      <vt:lpstr>Times New Roman</vt:lpstr>
      <vt:lpstr>Wingdings</vt:lpstr>
      <vt:lpstr>Capsules</vt:lpstr>
      <vt:lpstr>Involvement in Community </vt:lpstr>
      <vt:lpstr>PowerPoint Presentation</vt:lpstr>
      <vt:lpstr>What is a Community? </vt:lpstr>
      <vt:lpstr>What is a Community? </vt:lpstr>
      <vt:lpstr>What is a Community? </vt:lpstr>
      <vt:lpstr>What is a Community? 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14</cp:revision>
  <cp:lastPrinted>1601-01-01T00:00:00Z</cp:lastPrinted>
  <dcterms:created xsi:type="dcterms:W3CDTF">2003-11-25T06:13:37Z</dcterms:created>
  <dcterms:modified xsi:type="dcterms:W3CDTF">2018-07-09T19:31:00Z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