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1" r:id="rId6"/>
    <p:sldId id="259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ctr" rtl="0" fontAlgn="base">
      <a:spcBef>
        <a:spcPct val="20000"/>
      </a:spcBef>
      <a:spcAft>
        <a:spcPct val="0"/>
      </a:spcAft>
      <a:buClr>
        <a:srgbClr val="000000"/>
      </a:buClr>
      <a:buFont typeface="Wingdings" pitchFamily="2" charset="2"/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1pPr>
    <a:lvl2pPr marL="457200" algn="ctr" rtl="0" fontAlgn="base">
      <a:spcBef>
        <a:spcPct val="20000"/>
      </a:spcBef>
      <a:spcAft>
        <a:spcPct val="0"/>
      </a:spcAft>
      <a:buClr>
        <a:srgbClr val="000000"/>
      </a:buClr>
      <a:buFont typeface="Wingdings" pitchFamily="2" charset="2"/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2pPr>
    <a:lvl3pPr marL="914400" algn="ctr" rtl="0" fontAlgn="base">
      <a:spcBef>
        <a:spcPct val="20000"/>
      </a:spcBef>
      <a:spcAft>
        <a:spcPct val="0"/>
      </a:spcAft>
      <a:buClr>
        <a:srgbClr val="000000"/>
      </a:buClr>
      <a:buFont typeface="Wingdings" pitchFamily="2" charset="2"/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3pPr>
    <a:lvl4pPr marL="1371600" algn="ctr" rtl="0" fontAlgn="base">
      <a:spcBef>
        <a:spcPct val="20000"/>
      </a:spcBef>
      <a:spcAft>
        <a:spcPct val="0"/>
      </a:spcAft>
      <a:buClr>
        <a:srgbClr val="000000"/>
      </a:buClr>
      <a:buFont typeface="Wingdings" pitchFamily="2" charset="2"/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4pPr>
    <a:lvl5pPr marL="1828800" algn="ctr" rtl="0" fontAlgn="base">
      <a:spcBef>
        <a:spcPct val="20000"/>
      </a:spcBef>
      <a:spcAft>
        <a:spcPct val="0"/>
      </a:spcAft>
      <a:buClr>
        <a:srgbClr val="000000"/>
      </a:buClr>
      <a:buFont typeface="Wingdings" pitchFamily="2" charset="2"/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800" b="1" kern="1200">
        <a:solidFill>
          <a:srgbClr val="FF0000"/>
        </a:solidFill>
        <a:latin typeface="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5C102B1-37E4-490C-86DC-8DFED07053F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5F8A4BF3-4350-4CE7-A3C1-A4331DD01EF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E3849-DFF5-45A9-A0E4-4EFC16CFC9AA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6BBC1E-307D-4477-A50B-880EE907D242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53C37-C66C-4D3B-8E6F-74CB3ED2668A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3AAAC6-169A-4E3D-ADDF-14EB8124611D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7FE221-9465-4E08-80BB-78125E6DD3EE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E4A738-2256-4FA4-B59E-A4CAAD5080CE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19A3D5-5DBC-451B-813C-AF06A9071256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8397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kumimoji="1" lang="en-US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8397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kumimoji="1" lang="en-US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397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397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39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b="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397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800"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  <p:sp>
        <p:nvSpPr>
          <p:cNvPr id="8398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8294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8294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4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295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8295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5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295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9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Brush Script MT" pitchFamily="66" charset="0"/>
              </a:rPr>
              <a:t>Life</a:t>
            </a:r>
            <a:r>
              <a:rPr lang="en-US" sz="16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Font typeface="Wingdings" pitchFamily="2" charset="2"/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24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sz="20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q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229600" cy="13716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r>
              <a:rPr lang="en-US" sz="4400">
                <a:cs typeface="Times New Roman" pitchFamily="18" charset="0"/>
              </a:rPr>
              <a:t>Advocate for Public Service</a:t>
            </a:r>
            <a:r>
              <a:rPr lang="en-US" sz="44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38600" y="3733800"/>
            <a:ext cx="4876800" cy="1752600"/>
          </a:xfrm>
          <a:noFill/>
          <a:ln/>
        </p:spPr>
        <p:txBody>
          <a:bodyPr lIns="92075" tIns="46038" rIns="92075" bIns="46038" anchor="ctr"/>
          <a:lstStyle/>
          <a:p>
            <a:pPr algn="ctr"/>
            <a:r>
              <a:rPr lang="en-US" b="1">
                <a:cs typeface="Times New Roman" pitchFamily="18" charset="0"/>
              </a:rPr>
              <a:t>How do I serve </a:t>
            </a:r>
          </a:p>
          <a:p>
            <a:pPr algn="ctr"/>
            <a:r>
              <a:rPr lang="en-US" b="1">
                <a:cs typeface="Times New Roman" pitchFamily="18" charset="0"/>
              </a:rPr>
              <a:t>others? </a:t>
            </a:r>
            <a:endParaRPr lang="en-US" b="1"/>
          </a:p>
          <a:p>
            <a:pPr algn="ctr"/>
            <a:endParaRPr lang="en-US" b="1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Stage Four of Development</a:t>
            </a:r>
            <a:br>
              <a:rPr lang="en-US" sz="1200">
                <a:solidFill>
                  <a:srgbClr val="000000"/>
                </a:solidFill>
              </a:rPr>
            </a:br>
            <a:r>
              <a:rPr lang="en-US" sz="1200">
                <a:solidFill>
                  <a:srgbClr val="000000"/>
                </a:solidFill>
              </a:rPr>
              <a:t>Serve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733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667000"/>
            <a:ext cx="8001000" cy="243840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>
              <a:lnSpc>
                <a:spcPct val="125000"/>
              </a:lnSpc>
            </a:pPr>
            <a:r>
              <a:rPr lang="en-US">
                <a:cs typeface="Times New Roman" pitchFamily="18" charset="0"/>
              </a:rPr>
              <a:t>“Ask not what your country can do for you, ask what you can do for your country.”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943600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endParaRPr lang="en-US" sz="1200">
              <a:solidFill>
                <a:srgbClr val="000000"/>
              </a:solidFill>
            </a:endParaRP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Interest 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Approach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TM A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838200" y="1066800"/>
            <a:ext cx="7010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/>
              <a:t>John F. Kennedy Stated:</a:t>
            </a:r>
          </a:p>
        </p:txBody>
      </p:sp>
      <p:pic>
        <p:nvPicPr>
          <p:cNvPr id="68617" name="Picture 9" descr="MCj039793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1463" y="381000"/>
            <a:ext cx="1100137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Influencing Others</a:t>
            </a:r>
            <a:r>
              <a:rPr lang="en-US" sz="440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286000"/>
            <a:ext cx="6781800" cy="4267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Adults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>
                <a:cs typeface="Times New Roman" pitchFamily="18" charset="0"/>
              </a:rPr>
              <a:t>Teachers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By authority and example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Many life experiences</a:t>
            </a:r>
            <a:br>
              <a:rPr lang="en-US" b="0">
                <a:cs typeface="Times New Roman" pitchFamily="18" charset="0"/>
              </a:rPr>
            </a:br>
            <a:endParaRPr lang="en-US" b="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 startAt="2"/>
            </a:pPr>
            <a:r>
              <a:rPr lang="en-US">
                <a:cs typeface="Times New Roman" pitchFamily="18" charset="0"/>
              </a:rPr>
              <a:t>Parents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Also by authority and example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Share own examples</a:t>
            </a:r>
            <a:br>
              <a:rPr lang="en-US" b="0">
                <a:cs typeface="Times New Roman" pitchFamily="18" charset="0"/>
              </a:rPr>
            </a:br>
            <a:endParaRPr lang="en-US" b="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 startAt="2"/>
            </a:pPr>
            <a:r>
              <a:rPr lang="en-US">
                <a:cs typeface="Times New Roman" pitchFamily="18" charset="0"/>
              </a:rPr>
              <a:t>Community leaders</a:t>
            </a:r>
            <a:endParaRPr lang="en-US" i="1">
              <a:cs typeface="Times New Roman" pitchFamily="18" charset="0"/>
            </a:endParaRP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Usually by example</a:t>
            </a:r>
            <a:r>
              <a:rPr lang="en-US" sz="2400" b="0"/>
              <a:t> </a:t>
            </a:r>
            <a:endParaRPr lang="en-US" sz="18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Influencing Others</a:t>
            </a:r>
            <a:r>
              <a:rPr lang="en-US" sz="480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438400"/>
            <a:ext cx="7162800" cy="4419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Peers</a:t>
            </a:r>
            <a:br>
              <a:rPr lang="en-US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</a:t>
            </a: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>
                <a:cs typeface="Times New Roman" pitchFamily="18" charset="0"/>
              </a:rPr>
              <a:t>Friends 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Example and peer pressure </a:t>
            </a:r>
            <a:br>
              <a:rPr lang="en-US" b="0">
                <a:cs typeface="Times New Roman" pitchFamily="18" charset="0"/>
              </a:rPr>
            </a:br>
            <a:endParaRPr lang="en-US" b="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 startAt="2"/>
            </a:pPr>
            <a:r>
              <a:rPr lang="en-US">
                <a:cs typeface="Times New Roman" pitchFamily="18" charset="0"/>
              </a:rPr>
              <a:t>Student leaders 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Example </a:t>
            </a:r>
            <a:br>
              <a:rPr lang="en-US" b="0">
                <a:cs typeface="Times New Roman" pitchFamily="18" charset="0"/>
              </a:rPr>
            </a:br>
            <a:endParaRPr lang="en-US" b="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 startAt="2"/>
            </a:pPr>
            <a:r>
              <a:rPr lang="en-US">
                <a:cs typeface="Times New Roman" pitchFamily="18" charset="0"/>
              </a:rPr>
              <a:t>Celebrities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Example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b="0">
                <a:cs typeface="Times New Roman" pitchFamily="18" charset="0"/>
              </a:rPr>
              <a:t>Define what’s cool</a:t>
            </a:r>
            <a:r>
              <a:rPr lang="en-US" b="0"/>
              <a:t> </a:t>
            </a:r>
            <a:r>
              <a:rPr lang="en-US" sz="1800" b="0"/>
              <a:t>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TM B2 </a:t>
            </a:r>
          </a:p>
        </p:txBody>
      </p:sp>
      <p:pic>
        <p:nvPicPr>
          <p:cNvPr id="70661" name="Picture 5" descr="MCj013669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038600"/>
            <a:ext cx="2792413" cy="2147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620000" cy="9715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Writing Your Thank-You Letter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286000"/>
            <a:ext cx="7315200" cy="4191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Format  </a:t>
            </a:r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Block letter format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Can be typed or handwritten on stationary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Check for spelling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Address to Sir/Mr. or Madame/Ms.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No more than a page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3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7620000" cy="9715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Writing Your Thank-You Letter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286000"/>
            <a:ext cx="7010400" cy="4876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What to say</a:t>
            </a:r>
            <a:r>
              <a:rPr lang="en-US" sz="2400">
                <a:cs typeface="Times New Roman" pitchFamily="18" charset="0"/>
              </a:rPr>
              <a:t>  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914400" lvl="1" indent="-457200"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Include why you think this person’s service is valuable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Try to include personal stories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Thank the person for what they do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3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990600"/>
            <a:ext cx="7620000" cy="9715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Writing Your Thank-You Letter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514600"/>
            <a:ext cx="6934200" cy="3352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Details </a:t>
            </a:r>
            <a:br>
              <a:rPr lang="en-US" sz="240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>
              <a:solidFill>
                <a:srgbClr val="FF0000"/>
              </a:solidFill>
              <a:cs typeface="Times New Roman" pitchFamily="18" charset="0"/>
            </a:endParaRPr>
          </a:p>
          <a:p>
            <a:pPr marL="914400" lvl="1" indent="-457200"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Bring letter in addressed and stamped envelope, unsealed for instructor review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914400" lvl="1" indent="-457200">
              <a:buFontTx/>
              <a:buAutoNum type="alphaUcPeriod"/>
            </a:pPr>
            <a:r>
              <a:rPr lang="en-US" sz="2000">
                <a:cs typeface="Times New Roman" pitchFamily="18" charset="0"/>
              </a:rPr>
              <a:t>I will check for content and spelling and return to you for mailing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3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HS 107 TM C3 </a:t>
            </a:r>
          </a:p>
        </p:txBody>
      </p:sp>
      <p:pic>
        <p:nvPicPr>
          <p:cNvPr id="72711" name="Picture 7" descr="MCj041280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648200"/>
            <a:ext cx="1914525" cy="191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 typeface="Wingdings" pitchFamily="2" charset="2"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 typeface="Wingdings" pitchFamily="2" charset="2"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3EF708-B2DF-4ED7-A89F-04B8ECED47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E75DD9-C041-40EB-9742-5E6FD610426A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7d75d6f9-8bd4-4602-97a0-53722360a9f2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210D426-CCD3-4CEE-8F65-2059734614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2591</TotalTime>
  <Words>109</Words>
  <Application>Microsoft Office PowerPoint</Application>
  <PresentationFormat>On-screen Show (4:3)</PresentationFormat>
  <Paragraphs>64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Brush Script MT</vt:lpstr>
      <vt:lpstr>Times New Roman</vt:lpstr>
      <vt:lpstr>Wingdings</vt:lpstr>
      <vt:lpstr>Capsules</vt:lpstr>
      <vt:lpstr>Advocate for Public Service </vt:lpstr>
      <vt:lpstr>“Ask not what your country can do for you, ask what you can do for your country.” </vt:lpstr>
      <vt:lpstr>Influencing Others </vt:lpstr>
      <vt:lpstr>Influencing Others </vt:lpstr>
      <vt:lpstr>Writing Your Thank-You Letter </vt:lpstr>
      <vt:lpstr>Writing Your Thank-You Letter </vt:lpstr>
      <vt:lpstr>Writing Your Thank-You Letter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20</cp:revision>
  <cp:lastPrinted>1601-01-01T00:00:00Z</cp:lastPrinted>
  <dcterms:created xsi:type="dcterms:W3CDTF">2003-11-25T06:13:37Z</dcterms:created>
  <dcterms:modified xsi:type="dcterms:W3CDTF">2018-07-09T19:31:44Z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