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1" r:id="rId7"/>
    <p:sldId id="262" r:id="rId8"/>
    <p:sldId id="259" r:id="rId9"/>
    <p:sldId id="263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4B392FA6-9ED2-4777-92C6-C6AA58D658D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DF301A89-C3E2-46A5-ADA1-20D42259E80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CAEB26-6BAD-4073-93B9-3148BBD54CB5}" type="slidenum">
              <a:rPr lang="en-US"/>
              <a:pPr/>
              <a:t>1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0F9C88-0334-41C2-802A-F86C6BA7C651}" type="slidenum">
              <a:rPr lang="en-US"/>
              <a:pPr/>
              <a:t>2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C9934E-B648-482D-A025-A3CC03FFC2B9}" type="slidenum">
              <a:rPr lang="en-US"/>
              <a:pPr/>
              <a:t>3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155282-7C0A-49CC-9704-2BC2C3E537E9}" type="slidenum">
              <a:rPr lang="en-US"/>
              <a:pPr/>
              <a:t>4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C9D833-F567-4BFF-AA23-99826924278B}" type="slidenum">
              <a:rPr lang="en-US"/>
              <a:pPr/>
              <a:t>5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683F0C-72E5-46D0-8DBE-7754F438CD31}" type="slidenum">
              <a:rPr lang="en-US"/>
              <a:pPr/>
              <a:t>6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8192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  <p:sp>
          <p:nvSpPr>
            <p:cNvPr id="81924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</p:grpSp>
      <p:grpSp>
        <p:nvGrpSpPr>
          <p:cNvPr id="81925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1926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27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19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 algn="ctr">
              <a:buFont typeface="Wingdings" pitchFamily="2" charset="2"/>
              <a:buNone/>
              <a:defRPr b="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6813" y="6383338"/>
            <a:ext cx="2897187" cy="4746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  <p:sp>
        <p:nvSpPr>
          <p:cNvPr id="819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80899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80900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901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80902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80903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904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80905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09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10" name="Rectangle 14"/>
          <p:cNvSpPr>
            <a:spLocks noChangeArrowheads="1"/>
          </p:cNvSpPr>
          <p:nvPr/>
        </p:nvSpPr>
        <p:spPr bwMode="auto">
          <a:xfrm>
            <a:off x="6246813" y="6383338"/>
            <a:ext cx="2897187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6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sz="28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0000"/>
        </a:buClr>
        <a:buChar char="–"/>
        <a:defRPr sz="24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sz="20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Char char="–"/>
        <a:defRPr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8229600" cy="1447800"/>
          </a:xfrm>
          <a:prstGeom prst="rect">
            <a:avLst/>
          </a:prstGeom>
          <a:noFill/>
          <a:ln/>
        </p:spPr>
        <p:txBody>
          <a:bodyPr lIns="92075" tIns="46038" rIns="92075" bIns="46038" anchor="b"/>
          <a:lstStyle/>
          <a:p>
            <a:r>
              <a:rPr lang="en-US" sz="4400">
                <a:cs typeface="Times New Roman" pitchFamily="18" charset="0"/>
              </a:rPr>
              <a:t>A Lifetime of Service to Others</a:t>
            </a:r>
            <a:r>
              <a:rPr lang="en-US" sz="440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429000"/>
            <a:ext cx="30480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b="1">
                <a:cs typeface="Times New Roman" pitchFamily="18" charset="0"/>
              </a:rPr>
              <a:t>How do I serve others?</a:t>
            </a:r>
            <a:r>
              <a:rPr lang="en-US" b="1"/>
              <a:t>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Four 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Serve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81000" y="5943600"/>
            <a:ext cx="733425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108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Levels of Service</a:t>
            </a:r>
            <a:r>
              <a:rPr lang="en-US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362200"/>
            <a:ext cx="7543800" cy="3657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Head at Attention</a:t>
            </a:r>
            <a:br>
              <a:rPr lang="en-US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 sz="2000"/>
              <a:t> </a:t>
            </a:r>
          </a:p>
          <a:p>
            <a:pPr lvl="1">
              <a:lnSpc>
                <a:spcPct val="125000"/>
              </a:lnSpc>
            </a:pPr>
            <a:r>
              <a:rPr lang="en-US">
                <a:cs typeface="Times New Roman" pitchFamily="18" charset="0"/>
              </a:rPr>
              <a:t>Engages your mind; service that has to do with any issue you can discuss abstractly; big picture events; rewards are not necessarily tangible.</a:t>
            </a:r>
            <a:endParaRPr lang="en-US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108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000">
                <a:cs typeface="Times New Roman" pitchFamily="18" charset="0"/>
              </a:rPr>
              <a:t>Levels of Service</a:t>
            </a:r>
            <a:r>
              <a:rPr lang="en-US" sz="4000"/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2438400"/>
            <a:ext cx="6308725" cy="496888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3600">
                <a:solidFill>
                  <a:srgbClr val="FF0000"/>
                </a:solidFill>
                <a:cs typeface="Times New Roman" pitchFamily="18" charset="0"/>
              </a:rPr>
              <a:t>Heart in Motion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108 TM A2 </a:t>
            </a: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914400" y="2895600"/>
            <a:ext cx="6629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sz="3200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000000"/>
                </a:solidFill>
              </a:rPr>
              <a:t> </a:t>
            </a:r>
          </a:p>
          <a:p>
            <a:pPr marL="742950" lvl="1" indent="-285750" eaLnBrk="1" hangingPunct="1">
              <a:lnSpc>
                <a:spcPct val="125000"/>
              </a:lnSpc>
              <a:spcBef>
                <a:spcPct val="20000"/>
              </a:spcBef>
              <a:buFontTx/>
              <a:buChar char="–"/>
            </a:pP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Service you feel good about; seek to bring about cooperation and spirit of community; contributing to a common cause; brings immediate benefits.</a:t>
            </a:r>
          </a:p>
        </p:txBody>
      </p:sp>
      <p:pic>
        <p:nvPicPr>
          <p:cNvPr id="68614" name="Picture 6" descr="MCj043485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2133600"/>
            <a:ext cx="1714500" cy="1714500"/>
          </a:xfrm>
          <a:prstGeom prst="rect">
            <a:avLst/>
          </a:prstGeom>
          <a:noFill/>
        </p:spPr>
      </p:pic>
      <p:sp>
        <p:nvSpPr>
          <p:cNvPr id="68616" name="Line 8"/>
          <p:cNvSpPr>
            <a:spLocks noChangeShapeType="1"/>
          </p:cNvSpPr>
          <p:nvPr/>
        </p:nvSpPr>
        <p:spPr bwMode="auto">
          <a:xfrm>
            <a:off x="6629400" y="2971800"/>
            <a:ext cx="228600" cy="0"/>
          </a:xfrm>
          <a:prstGeom prst="line">
            <a:avLst/>
          </a:prstGeom>
          <a:noFill/>
          <a:ln w="22225" cap="sq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8617" name="Line 9"/>
          <p:cNvSpPr>
            <a:spLocks noChangeShapeType="1"/>
          </p:cNvSpPr>
          <p:nvPr/>
        </p:nvSpPr>
        <p:spPr bwMode="auto">
          <a:xfrm>
            <a:off x="6858000" y="3124200"/>
            <a:ext cx="228600" cy="0"/>
          </a:xfrm>
          <a:prstGeom prst="line">
            <a:avLst/>
          </a:prstGeom>
          <a:noFill/>
          <a:ln w="22225" cap="sq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8618" name="Line 10"/>
          <p:cNvSpPr>
            <a:spLocks noChangeShapeType="1"/>
          </p:cNvSpPr>
          <p:nvPr/>
        </p:nvSpPr>
        <p:spPr bwMode="auto">
          <a:xfrm>
            <a:off x="6781800" y="3352800"/>
            <a:ext cx="228600" cy="0"/>
          </a:xfrm>
          <a:prstGeom prst="line">
            <a:avLst/>
          </a:prstGeom>
          <a:noFill/>
          <a:ln w="22225" cap="sq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400">
                <a:cs typeface="Times New Roman" pitchFamily="18" charset="0"/>
              </a:rPr>
              <a:t>Levels of Service</a:t>
            </a:r>
            <a:r>
              <a:rPr lang="en-US" sz="4400"/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438400"/>
            <a:ext cx="6308725" cy="620713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Hands in Action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108 TM A3 </a:t>
            </a: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838200" y="2743200"/>
            <a:ext cx="8153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</a:endParaRPr>
          </a:p>
          <a:p>
            <a:pPr marL="742950" lvl="1" indent="-285750" eaLnBrk="1" hangingPunct="1">
              <a:lnSpc>
                <a:spcPct val="125000"/>
              </a:lnSpc>
              <a:spcBef>
                <a:spcPct val="20000"/>
              </a:spcBef>
              <a:buFontTx/>
              <a:buChar char="–"/>
            </a:pP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Improving your environment and community to make the world a better place.</a:t>
            </a:r>
            <a:r>
              <a:rPr lang="en-US" sz="3200" b="1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pic>
        <p:nvPicPr>
          <p:cNvPr id="69638" name="Picture 6" descr="MCj035033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4572000"/>
            <a:ext cx="1782763" cy="1768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066800"/>
            <a:ext cx="7620000" cy="91440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3200">
                <a:cs typeface="Times New Roman" pitchFamily="18" charset="0"/>
              </a:rPr>
              <a:t>Leadership Skills Needed in Lifetime Service</a:t>
            </a:r>
            <a:r>
              <a:rPr lang="en-US" sz="4800"/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108 TM B1 </a:t>
            </a:r>
          </a:p>
        </p:txBody>
      </p:sp>
      <p:graphicFrame>
        <p:nvGraphicFramePr>
          <p:cNvPr id="71181" name="Group 1549"/>
          <p:cNvGraphicFramePr>
            <a:graphicFrameLocks noGrp="1"/>
          </p:cNvGraphicFramePr>
          <p:nvPr/>
        </p:nvGraphicFramePr>
        <p:xfrm>
          <a:off x="1219200" y="2209800"/>
          <a:ext cx="7315200" cy="4411663"/>
        </p:xfrm>
        <a:graphic>
          <a:graphicData uri="http://schemas.openxmlformats.org/drawingml/2006/table">
            <a:tbl>
              <a:tblPr/>
              <a:tblGrid>
                <a:gridCol w="403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Skill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0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Effectiveness</a:t>
                      </a:r>
                    </a:p>
                  </a:txBody>
                  <a:tcPr anchor="b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Low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High</a:t>
                      </a:r>
                    </a:p>
                  </a:txBody>
                  <a:tcPr anchor="b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1. A Service Leader Attitude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b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 Good Listener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b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 Work well with others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b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4. Positive attitude/encourager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b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5. _______________________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b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6. _______________________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b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7. _______________________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b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8. _______________________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b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9. _______________________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b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10. ______________________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b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81000"/>
            <a:ext cx="7620000" cy="150495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Leadership Skills Needed in Lifetime Service</a:t>
            </a:r>
            <a:r>
              <a:rPr lang="en-US"/>
              <a:t> 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0" y="64008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108 TM B2 </a:t>
            </a:r>
          </a:p>
        </p:txBody>
      </p:sp>
      <p:sp>
        <p:nvSpPr>
          <p:cNvPr id="71823" name="Text Box 143"/>
          <p:cNvSpPr txBox="1">
            <a:spLocks noChangeArrowheads="1"/>
          </p:cNvSpPr>
          <p:nvPr/>
        </p:nvSpPr>
        <p:spPr bwMode="auto">
          <a:xfrm>
            <a:off x="685800" y="2286000"/>
            <a:ext cx="8305800" cy="41703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Interests Assessment: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What am I good at?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What do I enjoy doing?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What issues/causes am I passionate about?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What leadership skills am I strongest at?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What activities are available that fit my skills and 	abilities? 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What do I want to be remembered for when I am 75?</a:t>
            </a:r>
            <a:r>
              <a:rPr lang="en-US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8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8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8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8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8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18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23" grpId="0" uiExpand="1" build="p" bldLvl="2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43875C-C0DB-4141-B683-7BEC7FA39211}">
  <ds:schemaRefs>
    <ds:schemaRef ds:uri="http://purl.org/dc/elements/1.1/"/>
    <ds:schemaRef ds:uri="7d75d6f9-8bd4-4602-97a0-53722360a9f2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992B045-93C5-4AF1-A550-FF7350B881A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062393-A0C0-4808-889F-A002754890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89</TotalTime>
  <Words>306</Words>
  <Application>Microsoft Office PowerPoint</Application>
  <PresentationFormat>On-screen Show (4:3)</PresentationFormat>
  <Paragraphs>155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Brush Script MT</vt:lpstr>
      <vt:lpstr>Times New Roman</vt:lpstr>
      <vt:lpstr>Wingdings</vt:lpstr>
      <vt:lpstr>Capsules</vt:lpstr>
      <vt:lpstr>A Lifetime of Service to Others </vt:lpstr>
      <vt:lpstr>Levels of Service </vt:lpstr>
      <vt:lpstr>Levels of Service </vt:lpstr>
      <vt:lpstr>Levels of Service </vt:lpstr>
      <vt:lpstr>Leadership Skills Needed in Lifetime Service </vt:lpstr>
      <vt:lpstr>Leadership Skills Needed in Lifetime Service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14</cp:revision>
  <cp:lastPrinted>1601-01-01T00:00:00Z</cp:lastPrinted>
  <dcterms:created xsi:type="dcterms:W3CDTF">2003-11-25T06:13:37Z</dcterms:created>
  <dcterms:modified xsi:type="dcterms:W3CDTF">2018-07-09T19:32:09Z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