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57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FFFF00"/>
    <a:srgbClr val="0099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pPr>
              <a:defRPr/>
            </a:pPr>
            <a:fld id="{D34C30B3-DFDD-41F9-9465-A95B9BFAE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4EA6357-1CB2-4E91-A392-901BE3402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2B8A5D-D060-407E-A460-CDA5447ADD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5707EF-E43D-4171-A4C3-8B5811D3A60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1B49D7-4DEE-42D9-B6D7-549D80039A3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BEEE2B-9E7A-4A58-9132-9C06758077C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800AEF-1FA3-4556-9DF3-A87E9D27043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ChangeArrowheads="1"/>
          </p:cNvSpPr>
          <p:nvPr userDrawn="1"/>
        </p:nvSpPr>
        <p:spPr bwMode="auto">
          <a:xfrm>
            <a:off x="1066800" y="3429000"/>
            <a:ext cx="75438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0" y="1588"/>
            <a:ext cx="1066800" cy="685641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485900"/>
            <a:ext cx="7543800" cy="1333500"/>
          </a:xfrm>
        </p:spPr>
        <p:txBody>
          <a:bodyPr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743200"/>
            <a:ext cx="7467600" cy="1600200"/>
          </a:xfrm>
        </p:spPr>
        <p:txBody>
          <a:bodyPr anchor="ctr"/>
          <a:lstStyle>
            <a:lvl1pPr marL="0" indent="0">
              <a:buFontTx/>
              <a:buNone/>
              <a:defRPr sz="3600"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371600"/>
            <a:ext cx="75438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752600"/>
            <a:ext cx="7543800" cy="1333500"/>
          </a:xfrm>
        </p:spPr>
        <p:txBody>
          <a:bodyPr/>
          <a:lstStyle/>
          <a:p>
            <a:pPr algn="ctr" eaLnBrk="1" hangingPunct="1"/>
            <a:r>
              <a:rPr lang="en-US" sz="5400" b="1" smtClean="0">
                <a:cs typeface="Times New Roman" pitchFamily="18" charset="0"/>
              </a:rPr>
              <a:t>The Origins of Organizations</a:t>
            </a:r>
            <a:r>
              <a:rPr lang="en-US" sz="5400" b="1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86200"/>
            <a:ext cx="6934200" cy="1752600"/>
          </a:xfrm>
        </p:spPr>
        <p:txBody>
          <a:bodyPr/>
          <a:lstStyle/>
          <a:p>
            <a:pPr algn="ctr" eaLnBrk="1" hangingPunct="1"/>
            <a:r>
              <a:rPr lang="en-US" smtClean="0">
                <a:cs typeface="Times New Roman" pitchFamily="18" charset="0"/>
              </a:rPr>
              <a:t>What are the components of a successful organization? </a:t>
            </a:r>
            <a:endParaRPr lang="en-US" smtClean="0"/>
          </a:p>
          <a:p>
            <a:pPr algn="ctr" eaLnBrk="1" hangingPunct="1"/>
            <a:endParaRPr lang="en-US" smtClean="0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pPr>
              <a:defRPr/>
            </a:pPr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104775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Why a Need?</a:t>
            </a:r>
            <a:r>
              <a:rPr lang="en-US" smtClean="0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05000"/>
            <a:ext cx="7467600" cy="4038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rgbClr val="FF0000"/>
                </a:solidFill>
                <a:cs typeface="Times New Roman" pitchFamily="18" charset="0"/>
              </a:rPr>
              <a:t>Need</a:t>
            </a:r>
          </a:p>
          <a:p>
            <a:pPr lvl="1" eaLnBrk="1" hangingPunct="1"/>
            <a:r>
              <a:rPr lang="en-US" sz="3200" b="0" smtClean="0">
                <a:cs typeface="Times New Roman" pitchFamily="18" charset="0"/>
              </a:rPr>
              <a:t>Organizations exist because individuals have necessities that can’t be met by working alone. </a:t>
            </a:r>
          </a:p>
          <a:p>
            <a:pPr lvl="1" eaLnBrk="1" hangingPunct="1">
              <a:buFontTx/>
              <a:buNone/>
            </a:pPr>
            <a:r>
              <a:rPr lang="en-US" sz="3200" b="0" smtClean="0">
                <a:cs typeface="Times New Roman" pitchFamily="18" charset="0"/>
              </a:rPr>
              <a:t>It answers the question: What benefit does the organization provide that can’t be realized elsewhere?</a:t>
            </a:r>
            <a:endParaRPr lang="en-US" sz="3200" smtClean="0">
              <a:cs typeface="Times New Roman" pitchFamily="18" charset="0"/>
            </a:endParaRPr>
          </a:p>
        </p:txBody>
      </p:sp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109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pPr>
              <a:defRPr/>
            </a:pPr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620000" cy="1047750"/>
          </a:xfrm>
        </p:spPr>
        <p:txBody>
          <a:bodyPr/>
          <a:lstStyle/>
          <a:p>
            <a:pPr eaLnBrk="1" hangingPunct="1"/>
            <a:r>
              <a:rPr lang="en-US" sz="5400" smtClean="0">
                <a:cs typeface="Times New Roman" pitchFamily="18" charset="0"/>
              </a:rPr>
              <a:t>Belief</a:t>
            </a:r>
            <a:r>
              <a:rPr lang="en-US" sz="5400" smtClean="0"/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524000"/>
            <a:ext cx="7772400" cy="57912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360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600" smtClean="0">
                <a:solidFill>
                  <a:srgbClr val="000099"/>
                </a:solidFill>
                <a:cs typeface="Times New Roman" pitchFamily="18" charset="0"/>
              </a:rPr>
              <a:t>Beliefs</a:t>
            </a:r>
            <a:r>
              <a:rPr lang="en-US" sz="3600" smtClean="0">
                <a:cs typeface="Times New Roman" pitchFamily="18" charset="0"/>
              </a:rPr>
              <a:t> </a:t>
            </a:r>
          </a:p>
          <a:p>
            <a:pPr lvl="1" eaLnBrk="1" hangingPunct="1"/>
            <a:r>
              <a:rPr lang="en-US" sz="3200" smtClean="0">
                <a:cs typeface="Times New Roman" pitchFamily="18" charset="0"/>
              </a:rPr>
              <a:t>Organizations exist because their founders see the value in what it can do. </a:t>
            </a:r>
          </a:p>
          <a:p>
            <a:pPr lvl="1" eaLnBrk="1" hangingPunct="1">
              <a:buFontTx/>
              <a:buNone/>
            </a:pPr>
            <a:r>
              <a:rPr lang="en-US" sz="3200" smtClean="0">
                <a:cs typeface="Times New Roman" pitchFamily="18" charset="0"/>
              </a:rPr>
              <a:t>	It answers the question: Why do we believe these organizations are worth our time?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109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pPr>
              <a:defRPr/>
            </a:pPr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620000" cy="1047750"/>
          </a:xfrm>
        </p:spPr>
        <p:txBody>
          <a:bodyPr/>
          <a:lstStyle/>
          <a:p>
            <a:pPr eaLnBrk="1" hangingPunct="1"/>
            <a:r>
              <a:rPr lang="en-US" sz="5400" smtClean="0">
                <a:cs typeface="Times New Roman" pitchFamily="18" charset="0"/>
              </a:rPr>
              <a:t>Condition</a:t>
            </a:r>
            <a:r>
              <a:rPr lang="en-US" sz="5400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5257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mtClean="0">
                <a:solidFill>
                  <a:srgbClr val="009900"/>
                </a:solidFill>
                <a:cs typeface="Times New Roman" pitchFamily="18" charset="0"/>
              </a:rPr>
              <a:t>Conditions</a:t>
            </a:r>
          </a:p>
          <a:p>
            <a:pPr lvl="1" eaLnBrk="1" hangingPunct="1"/>
            <a:r>
              <a:rPr lang="en-US" smtClean="0">
                <a:cs typeface="Times New Roman" pitchFamily="18" charset="0"/>
              </a:rPr>
              <a:t>Organizations exist because of events that make it favorable for them to form. Answers the question: What events took place that made it ideal to start </a:t>
            </a:r>
            <a:br>
              <a:rPr lang="en-US" smtClean="0">
                <a:cs typeface="Times New Roman" pitchFamily="18" charset="0"/>
              </a:rPr>
            </a:br>
            <a:r>
              <a:rPr lang="en-US" smtClean="0">
                <a:cs typeface="Times New Roman" pitchFamily="18" charset="0"/>
              </a:rPr>
              <a:t>the organization?</a:t>
            </a:r>
            <a:r>
              <a:rPr lang="en-US" smtClean="0"/>
              <a:t> 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109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pPr>
              <a:defRPr/>
            </a:pPr>
            <a:endParaRPr lang="en-US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7086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solidFill>
                  <a:srgbClr val="FFFF00"/>
                </a:solidFill>
                <a:cs typeface="Times New Roman" pitchFamily="18" charset="0"/>
              </a:rPr>
              <a:t>Needs:</a:t>
            </a:r>
            <a:r>
              <a:rPr lang="en-US" sz="2400" smtClean="0">
                <a:cs typeface="Times New Roman" pitchFamily="18" charset="0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cs typeface="Times New Roman" pitchFamily="18" charset="0"/>
              </a:rPr>
              <a:t>need for instruction in agriculture</a:t>
            </a:r>
          </a:p>
          <a:p>
            <a:pPr lvl="1" eaLnBrk="1" hangingPunct="1">
              <a:lnSpc>
                <a:spcPct val="90000"/>
              </a:lnSpc>
            </a:pPr>
            <a:endParaRPr lang="en-US" sz="20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solidFill>
                  <a:srgbClr val="FFFF00"/>
                </a:solidFill>
                <a:cs typeface="Times New Roman" pitchFamily="18" charset="0"/>
              </a:rPr>
              <a:t>Beliefs: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cs typeface="Times New Roman" pitchFamily="18" charset="0"/>
              </a:rPr>
              <a:t>farm boys should have the same opportunities as city boys, students should have opportunities to learn about agriculture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solidFill>
                  <a:srgbClr val="FFFF00"/>
                </a:solidFill>
                <a:cs typeface="Times New Roman" pitchFamily="18" charset="0"/>
              </a:rPr>
              <a:t>Conditions: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cs typeface="Times New Roman" pitchFamily="18" charset="0"/>
              </a:rPr>
              <a:t>Technological developments in agriculture, Morrill Act, Hatch Act, Smith-Hughes Act, state organizations in vocational agriculture, National livestock judging contests held in Kansas City, Missouri</a:t>
            </a:r>
            <a:r>
              <a:rPr lang="en-US" sz="2000" i="1" smtClean="0">
                <a:cs typeface="Times New Roman" pitchFamily="18" charset="0"/>
              </a:rPr>
              <a:t> </a:t>
            </a:r>
            <a:endParaRPr lang="en-US" sz="2000" smtClean="0"/>
          </a:p>
        </p:txBody>
      </p:sp>
      <p:sp>
        <p:nvSpPr>
          <p:cNvPr id="2457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109 TM A </a:t>
            </a:r>
          </a:p>
        </p:txBody>
      </p:sp>
      <p:sp>
        <p:nvSpPr>
          <p:cNvPr id="24580" name="Text Box 91"/>
          <p:cNvSpPr txBox="1">
            <a:spLocks noChangeArrowheads="1"/>
          </p:cNvSpPr>
          <p:nvPr/>
        </p:nvSpPr>
        <p:spPr bwMode="auto">
          <a:xfrm>
            <a:off x="1752600" y="228600"/>
            <a:ext cx="6248400" cy="1098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>
                <a:solidFill>
                  <a:srgbClr val="000000"/>
                </a:solidFill>
              </a:rPr>
              <a:t>NBC of FFA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43B0A56F-0987-4FE2-9166-904ACAB6BC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0638B0-0AC6-421D-B2A3-5FE340E457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E99E93-D761-45A1-A526-60F0E4422A83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elements/1.1/"/>
    <ds:schemaRef ds:uri="7d75d6f9-8bd4-4602-97a0-53722360a9f2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207</Words>
  <Application>Microsoft Office PowerPoint</Application>
  <PresentationFormat>On-screen Show (4:3)</PresentationFormat>
  <Paragraphs>44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The Origins of Organizations </vt:lpstr>
      <vt:lpstr>Why a Need? </vt:lpstr>
      <vt:lpstr>Belief </vt:lpstr>
      <vt:lpstr>Condition 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2018-07-09T19:39:53Z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