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7FDAAEB9-1122-4C96-8955-670EF073A4B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125B92F3-032E-4536-9135-A6C429B574C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66834B-6097-4EA4-A3C8-C9DB64A527C5}" type="slidenum">
              <a:rPr lang="en-US"/>
              <a:pPr/>
              <a:t>1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55F3F7-2D84-431C-B7B5-5AD81E575FAB}" type="slidenum">
              <a:rPr lang="en-US"/>
              <a:pPr/>
              <a:t>2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18CF4F-9734-4F1A-8289-4AF9F504951A}" type="slidenum">
              <a:rPr lang="en-US"/>
              <a:pPr/>
              <a:t>3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447800"/>
            <a:ext cx="7010400" cy="1371600"/>
          </a:xfrm>
          <a:noFill/>
          <a:ln/>
        </p:spPr>
        <p:txBody>
          <a:bodyPr/>
          <a:lstStyle/>
          <a:p>
            <a:r>
              <a:rPr lang="en-US" sz="4800"/>
              <a:t>Beliefs and Belief Systems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819400"/>
            <a:ext cx="4876800" cy="1752600"/>
          </a:xfrm>
          <a:noFill/>
          <a:ln/>
        </p:spPr>
        <p:txBody>
          <a:bodyPr/>
          <a:lstStyle/>
          <a:p>
            <a:r>
              <a:rPr lang="en-US" b="0"/>
              <a:t>Who am I as a leader?</a:t>
            </a:r>
          </a:p>
          <a:p>
            <a:endParaRPr lang="en-US" b="0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11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4419600"/>
            <a:ext cx="30480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Beliefs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371600"/>
            <a:ext cx="6629400" cy="4800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 b="0"/>
              <a:t>Acceptance of something as truth</a:t>
            </a:r>
          </a:p>
          <a:p>
            <a:pPr>
              <a:spcBef>
                <a:spcPct val="50000"/>
              </a:spcBef>
            </a:pPr>
            <a:r>
              <a:rPr lang="en-US" sz="2800" b="0"/>
              <a:t>Generally formed around ethical premises</a:t>
            </a:r>
          </a:p>
          <a:p>
            <a:pPr lvl="1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Inquire</a:t>
            </a:r>
            <a:r>
              <a:rPr lang="en-US" sz="2400" b="0"/>
              <a:t> -sufficient evidence to support your belief</a:t>
            </a:r>
          </a:p>
          <a:p>
            <a:pPr lvl="1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Authority</a:t>
            </a:r>
            <a:r>
              <a:rPr lang="en-US" sz="2400" b="0"/>
              <a:t> -assumption that a belief, shared by another, is spoken in truth</a:t>
            </a:r>
          </a:p>
          <a:p>
            <a:pPr lvl="1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Inference</a:t>
            </a:r>
            <a:r>
              <a:rPr lang="en-US" sz="2400" b="0"/>
              <a:t> -comparing what we might not know to what we have previously experienced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11 TM A1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5210" name="Text Box 90"/>
          <p:cNvSpPr txBox="1">
            <a:spLocks noChangeArrowheads="1"/>
          </p:cNvSpPr>
          <p:nvPr/>
        </p:nvSpPr>
        <p:spPr bwMode="auto">
          <a:xfrm>
            <a:off x="1676400" y="6172200"/>
            <a:ext cx="54260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/>
              <a:t>Madigan, Timothy J. and Clifford, William K. </a:t>
            </a:r>
            <a:r>
              <a:rPr lang="en-US" sz="1200" i="1"/>
              <a:t>The Ethics of Belief and Other Essays</a:t>
            </a:r>
            <a:r>
              <a:rPr lang="en-US" sz="1200"/>
              <a:t>. New York, New York. Prometheus Books, 1999.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Belief System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600200"/>
            <a:ext cx="6172200" cy="4038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2800" b="0"/>
              <a:t>	A </a:t>
            </a:r>
            <a:r>
              <a:rPr lang="en-US" sz="2800">
                <a:solidFill>
                  <a:srgbClr val="FF0000"/>
                </a:solidFill>
              </a:rPr>
              <a:t>structure or organization</a:t>
            </a:r>
            <a:r>
              <a:rPr lang="en-US" sz="2800" b="0"/>
              <a:t> that helps… </a:t>
            </a:r>
          </a:p>
          <a:p>
            <a:pPr lvl="1">
              <a:spcBef>
                <a:spcPct val="50000"/>
              </a:spcBef>
              <a:buClr>
                <a:srgbClr val="000099"/>
              </a:buClr>
              <a:buFont typeface="Wingdings" pitchFamily="2" charset="2"/>
              <a:buChar char="§"/>
            </a:pPr>
            <a:r>
              <a:rPr lang="en-US" sz="3200">
                <a:solidFill>
                  <a:srgbClr val="FF0000"/>
                </a:solidFill>
              </a:rPr>
              <a:t>form</a:t>
            </a:r>
            <a:r>
              <a:rPr lang="en-US" sz="3200" b="0"/>
              <a:t> your beliefs</a:t>
            </a:r>
          </a:p>
          <a:p>
            <a:pPr lvl="1">
              <a:spcBef>
                <a:spcPct val="50000"/>
              </a:spcBef>
              <a:buClr>
                <a:srgbClr val="000099"/>
              </a:buClr>
              <a:buFont typeface="Wingdings" pitchFamily="2" charset="2"/>
              <a:buChar char="§"/>
            </a:pPr>
            <a:r>
              <a:rPr lang="en-US" sz="3200">
                <a:solidFill>
                  <a:srgbClr val="FF0000"/>
                </a:solidFill>
              </a:rPr>
              <a:t>encourage</a:t>
            </a:r>
            <a:r>
              <a:rPr lang="en-US" sz="3200" b="0">
                <a:solidFill>
                  <a:srgbClr val="FF0000"/>
                </a:solidFill>
              </a:rPr>
              <a:t> </a:t>
            </a:r>
            <a:r>
              <a:rPr lang="en-US" sz="3200" b="0"/>
              <a:t>your beliefs</a:t>
            </a:r>
          </a:p>
          <a:p>
            <a:pPr lvl="1">
              <a:spcBef>
                <a:spcPct val="50000"/>
              </a:spcBef>
              <a:buClr>
                <a:srgbClr val="000099"/>
              </a:buClr>
              <a:buFont typeface="Wingdings" pitchFamily="2" charset="2"/>
              <a:buChar char="§"/>
            </a:pPr>
            <a:r>
              <a:rPr lang="en-US" sz="3200">
                <a:solidFill>
                  <a:srgbClr val="FF0000"/>
                </a:solidFill>
              </a:rPr>
              <a:t>process</a:t>
            </a:r>
            <a:r>
              <a:rPr lang="en-US" sz="3200" b="0">
                <a:solidFill>
                  <a:srgbClr val="FF0000"/>
                </a:solidFill>
              </a:rPr>
              <a:t> </a:t>
            </a:r>
            <a:r>
              <a:rPr lang="en-US" sz="3200" b="0"/>
              <a:t>your beliefs</a:t>
            </a:r>
          </a:p>
          <a:p>
            <a:pPr lvl="1">
              <a:spcBef>
                <a:spcPct val="50000"/>
              </a:spcBef>
              <a:buClr>
                <a:srgbClr val="000099"/>
              </a:buClr>
              <a:buFont typeface="Wingdings" pitchFamily="2" charset="2"/>
              <a:buChar char="§"/>
            </a:pPr>
            <a:r>
              <a:rPr lang="en-US" sz="3200">
                <a:solidFill>
                  <a:srgbClr val="FF0000"/>
                </a:solidFill>
              </a:rPr>
              <a:t>support</a:t>
            </a:r>
            <a:r>
              <a:rPr lang="en-US" sz="3200" b="0"/>
              <a:t> your beliefs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11 TM A2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66568" name="Text Box 8"/>
          <p:cNvSpPr txBox="1">
            <a:spLocks noChangeArrowheads="1"/>
          </p:cNvSpPr>
          <p:nvPr/>
        </p:nvSpPr>
        <p:spPr bwMode="auto">
          <a:xfrm>
            <a:off x="1676400" y="6172200"/>
            <a:ext cx="54260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/>
              <a:t>Madigan, Timothy J. and Clifford, William K. </a:t>
            </a:r>
            <a:r>
              <a:rPr lang="en-US" sz="1200" i="1"/>
              <a:t>The Ethics of Belief and Other Essays</a:t>
            </a:r>
            <a:r>
              <a:rPr lang="en-US" sz="1200"/>
              <a:t>. New York, New York. Prometheus Books, 1999.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Think about it…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What beliefs have you inquired evidence to support, trusted the authority about and compared</a:t>
            </a:r>
            <a:br>
              <a:rPr lang="en-US"/>
            </a:br>
            <a:r>
              <a:rPr lang="en-US"/>
              <a:t>against past experiences?</a:t>
            </a:r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Think for a moment about the belief system that helped form and support the belief you just</a:t>
            </a:r>
            <a:br>
              <a:rPr lang="en-US"/>
            </a:br>
            <a:r>
              <a:rPr lang="en-US"/>
              <a:t>wrote down. 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30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Think about it…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2286000"/>
            <a:ext cx="5715000" cy="4572000"/>
          </a:xfrm>
        </p:spPr>
        <p:txBody>
          <a:bodyPr/>
          <a:lstStyle/>
          <a:p>
            <a:r>
              <a:rPr lang="en-US"/>
              <a:t>What picture or icon could you draw that will help you remember these beliefs and belief system. 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30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971550"/>
          </a:xfrm>
        </p:spPr>
        <p:txBody>
          <a:bodyPr/>
          <a:lstStyle/>
          <a:p>
            <a:r>
              <a:rPr lang="en-US" sz="5400" b="1"/>
              <a:t>True or False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752600"/>
            <a:ext cx="7772400" cy="4800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____________1. A belief is the acceptance of something as truth.</a:t>
            </a:r>
            <a:br>
              <a:rPr lang="en-US" sz="2400"/>
            </a:br>
            <a:r>
              <a:rPr lang="en-US" sz="2400"/>
              <a:t/>
            </a:r>
            <a:br>
              <a:rPr lang="en-US" sz="2400"/>
            </a:br>
            <a:endParaRPr lang="en-US" sz="24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____________2. A belief is generally formed around five ethical premises.</a:t>
            </a:r>
            <a:br>
              <a:rPr lang="en-US" sz="2400"/>
            </a:br>
            <a:r>
              <a:rPr lang="en-US" sz="2400"/>
              <a:t/>
            </a:r>
            <a:br>
              <a:rPr lang="en-US" sz="2400"/>
            </a:br>
            <a:endParaRPr lang="en-US" sz="24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____________3. The ethical premise of inference is comparing what we might not know to what we have previously experienced.</a:t>
            </a:r>
            <a:br>
              <a:rPr lang="en-US" sz="2400"/>
            </a:br>
            <a:r>
              <a:rPr lang="en-US" sz="2400"/>
              <a:t/>
            </a:r>
            <a:br>
              <a:rPr lang="en-US" sz="2400"/>
            </a:br>
            <a:endParaRPr lang="en-US" sz="2400"/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152400" y="6096000"/>
            <a:ext cx="12954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HS.11.Assess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/>
              <a:t>True or False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752600"/>
            <a:ext cx="7772400" cy="4419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____________4. The ethical premise of authority assumes that a belief, shared by another, is spoken in truth.</a:t>
            </a:r>
            <a:br>
              <a:rPr lang="en-US" sz="2800"/>
            </a:br>
            <a:r>
              <a:rPr lang="en-US" sz="2800"/>
              <a:t/>
            </a:r>
            <a:br>
              <a:rPr lang="en-US" sz="2800"/>
            </a:br>
            <a:endParaRPr lang="en-US" sz="28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____________5. A belief system is a structure or organization that helps form, encourage, process and support your beliefs.</a:t>
            </a:r>
            <a:br>
              <a:rPr lang="en-US" sz="2800"/>
            </a:br>
            <a:endParaRPr lang="en-US" sz="2800"/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152400" y="6096000"/>
            <a:ext cx="12954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solidFill>
                  <a:srgbClr val="000000"/>
                </a:solidFill>
                <a:latin typeface="Arial" charset="0"/>
              </a:rPr>
              <a:t>HS.11.Assess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F06C36D-9EDC-442F-80AF-D9B8675B3328}">
  <ds:schemaRefs>
    <ds:schemaRef ds:uri="http://schemas.microsoft.com/office/2006/documentManagement/types"/>
    <ds:schemaRef ds:uri="http://purl.org/dc/dcmitype/"/>
    <ds:schemaRef ds:uri="7d75d6f9-8bd4-4602-97a0-53722360a9f2"/>
    <ds:schemaRef ds:uri="http://schemas.microsoft.com/office/infopath/2007/PartnerControls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F47B460C-7EDB-4F84-B999-09465B0A66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0B44FD0-383D-402F-A04E-5B1C23C4EF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41</TotalTime>
  <Words>244</Words>
  <Application>Microsoft Office PowerPoint</Application>
  <PresentationFormat>On-screen Show (4:3)</PresentationFormat>
  <Paragraphs>49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Lucida Calligraphy</vt:lpstr>
      <vt:lpstr>Times New Roman</vt:lpstr>
      <vt:lpstr>Wingdings</vt:lpstr>
      <vt:lpstr>LK Template</vt:lpstr>
      <vt:lpstr>Beliefs and Belief Systems</vt:lpstr>
      <vt:lpstr>Beliefs</vt:lpstr>
      <vt:lpstr>Belief System</vt:lpstr>
      <vt:lpstr>Think about it…</vt:lpstr>
      <vt:lpstr>Think about it…</vt:lpstr>
      <vt:lpstr>True or False</vt:lpstr>
      <vt:lpstr>True or False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6</cp:revision>
  <cp:lastPrinted>1601-01-01T00:00:00Z</cp:lastPrinted>
  <dcterms:created xsi:type="dcterms:W3CDTF">2003-12-01T19:25:21Z</dcterms:created>
  <dcterms:modified xsi:type="dcterms:W3CDTF">2018-07-09T18:17:48Z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