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1" r:id="rId5"/>
    <p:sldId id="257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ctr" rtl="0" fontAlgn="base">
      <a:spcBef>
        <a:spcPct val="20000"/>
      </a:spcBef>
      <a:spcAft>
        <a:spcPct val="0"/>
      </a:spcAft>
      <a:defRPr sz="3200" b="1" kern="1200">
        <a:solidFill>
          <a:srgbClr val="000000"/>
        </a:solidFill>
        <a:latin typeface="Arial" charset="0"/>
        <a:ea typeface="+mn-ea"/>
        <a:cs typeface="Times New Roman" pitchFamily="18" charset="0"/>
      </a:defRPr>
    </a:lvl1pPr>
    <a:lvl2pPr marL="457200" algn="ctr" rtl="0" fontAlgn="base">
      <a:spcBef>
        <a:spcPct val="20000"/>
      </a:spcBef>
      <a:spcAft>
        <a:spcPct val="0"/>
      </a:spcAft>
      <a:defRPr sz="3200" b="1" kern="1200">
        <a:solidFill>
          <a:srgbClr val="000000"/>
        </a:solidFill>
        <a:latin typeface="Arial" charset="0"/>
        <a:ea typeface="+mn-ea"/>
        <a:cs typeface="Times New Roman" pitchFamily="18" charset="0"/>
      </a:defRPr>
    </a:lvl2pPr>
    <a:lvl3pPr marL="914400" algn="ctr" rtl="0" fontAlgn="base">
      <a:spcBef>
        <a:spcPct val="20000"/>
      </a:spcBef>
      <a:spcAft>
        <a:spcPct val="0"/>
      </a:spcAft>
      <a:defRPr sz="3200" b="1" kern="1200">
        <a:solidFill>
          <a:srgbClr val="000000"/>
        </a:solidFill>
        <a:latin typeface="Arial" charset="0"/>
        <a:ea typeface="+mn-ea"/>
        <a:cs typeface="Times New Roman" pitchFamily="18" charset="0"/>
      </a:defRPr>
    </a:lvl3pPr>
    <a:lvl4pPr marL="1371600" algn="ctr" rtl="0" fontAlgn="base">
      <a:spcBef>
        <a:spcPct val="20000"/>
      </a:spcBef>
      <a:spcAft>
        <a:spcPct val="0"/>
      </a:spcAft>
      <a:defRPr sz="3200" b="1" kern="1200">
        <a:solidFill>
          <a:srgbClr val="000000"/>
        </a:solidFill>
        <a:latin typeface="Arial" charset="0"/>
        <a:ea typeface="+mn-ea"/>
        <a:cs typeface="Times New Roman" pitchFamily="18" charset="0"/>
      </a:defRPr>
    </a:lvl4pPr>
    <a:lvl5pPr marL="1828800" algn="ctr" rtl="0" fontAlgn="base">
      <a:spcBef>
        <a:spcPct val="20000"/>
      </a:spcBef>
      <a:spcAft>
        <a:spcPct val="0"/>
      </a:spcAft>
      <a:defRPr sz="3200" b="1" kern="1200">
        <a:solidFill>
          <a:srgbClr val="000000"/>
        </a:solidFill>
        <a:latin typeface="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3200" b="1" kern="1200">
        <a:solidFill>
          <a:srgbClr val="000000"/>
        </a:solidFill>
        <a:latin typeface="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3200" b="1" kern="1200">
        <a:solidFill>
          <a:srgbClr val="000000"/>
        </a:solidFill>
        <a:latin typeface="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3200" b="1" kern="1200">
        <a:solidFill>
          <a:srgbClr val="000000"/>
        </a:solidFill>
        <a:latin typeface="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3200" b="1" kern="1200">
        <a:solidFill>
          <a:srgbClr val="000000"/>
        </a:solidFill>
        <a:latin typeface="Arial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kumimoji="1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1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kumimoji="1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1"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EFC21987-B371-400C-B1F1-38384413BBE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F2A43C69-7CBC-4E3F-A3AC-F8176EFC6B6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1BBD4E-80B6-40DF-8599-444B5B929D63}" type="slidenum">
              <a:rPr lang="en-US"/>
              <a:pPr/>
              <a:t>1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28A969-9F3F-43D0-BDEF-3433E6A9D31E}" type="slidenum">
              <a:rPr lang="en-US"/>
              <a:pPr/>
              <a:t>2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9483FC-9AE3-4E45-BDBB-52493E99E242}" type="slidenum">
              <a:rPr lang="en-US"/>
              <a:pPr/>
              <a:t>3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CE7865-D063-4579-99EE-F6E2275DC149}" type="slidenum">
              <a:rPr lang="en-US"/>
              <a:pPr/>
              <a:t>4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70F220-B4EE-41E7-88ED-5C6859068FD3}" type="slidenum">
              <a:rPr lang="en-US"/>
              <a:pPr/>
              <a:t>5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4F3DCA-8F55-48C6-ACF9-CC4844843EC6}" type="slidenum">
              <a:rPr lang="en-US"/>
              <a:pPr/>
              <a:t>6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52F39F-960E-42BF-9C84-60F5D05C14EA}" type="slidenum">
              <a:rPr lang="en-US"/>
              <a:pPr/>
              <a:t>7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8019B5-DC45-454F-8F5A-167B060ED75A}" type="slidenum">
              <a:rPr lang="en-US"/>
              <a:pPr/>
              <a:t>8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CFF368-2032-4D49-97C8-D527C991656F}" type="slidenum">
              <a:rPr lang="en-US"/>
              <a:pPr/>
              <a:t>9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1066800" y="2971800"/>
            <a:ext cx="7543800" cy="1524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47800" y="3352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1066800" y="1371600"/>
            <a:ext cx="7543800" cy="1524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981200"/>
            <a:ext cx="7543800" cy="7620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How Organizations Change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200400"/>
            <a:ext cx="72390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cs typeface="Times New Roman" pitchFamily="18" charset="0"/>
              </a:rPr>
              <a:t>What are the components of a successful organization? </a:t>
            </a:r>
            <a:endParaRPr lang="en-US"/>
          </a:p>
          <a:p>
            <a:pPr algn="ctr"/>
            <a:endParaRPr lang="en-US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-76200" y="5853113"/>
            <a:ext cx="1219200" cy="1004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sz="1200">
                <a:solidFill>
                  <a:schemeClr val="bg1"/>
                </a:solidFill>
              </a:rPr>
              <a:t>FFA: An Integral Component of Agricultural Education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1524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1200">
                <a:solidFill>
                  <a:schemeClr val="bg1"/>
                </a:solidFill>
              </a:rPr>
              <a:t>HS 112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  <a:p>
            <a:endParaRPr lang="en-US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Barriers to Change</a:t>
            </a:r>
            <a:r>
              <a:rPr lang="en-US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2057400"/>
            <a:ext cx="6934200" cy="4343400"/>
          </a:xfrm>
          <a:noFill/>
          <a:ln/>
        </p:spPr>
        <p:txBody>
          <a:bodyPr/>
          <a:lstStyle/>
          <a:p>
            <a:r>
              <a:rPr lang="en-US" sz="2800">
                <a:cs typeface="Times New Roman" pitchFamily="18" charset="0"/>
              </a:rPr>
              <a:t>fear of uncertainty </a:t>
            </a:r>
          </a:p>
          <a:p>
            <a:r>
              <a:rPr lang="en-US" sz="2800">
                <a:cs typeface="Times New Roman" pitchFamily="18" charset="0"/>
              </a:rPr>
              <a:t>not sure the change will be better</a:t>
            </a:r>
          </a:p>
          <a:p>
            <a:r>
              <a:rPr lang="en-US" sz="2800">
                <a:cs typeface="Times New Roman" pitchFamily="18" charset="0"/>
              </a:rPr>
              <a:t>not sure the change is necessary</a:t>
            </a:r>
          </a:p>
          <a:p>
            <a:r>
              <a:rPr lang="en-US" sz="2800">
                <a:cs typeface="Times New Roman" pitchFamily="18" charset="0"/>
              </a:rPr>
              <a:t>threatens personal values</a:t>
            </a:r>
          </a:p>
          <a:p>
            <a:r>
              <a:rPr lang="en-US" sz="2800">
                <a:cs typeface="Times New Roman" pitchFamily="18" charset="0"/>
              </a:rPr>
              <a:t>comfortable with current design</a:t>
            </a:r>
          </a:p>
          <a:p>
            <a:r>
              <a:rPr lang="en-US" sz="2800">
                <a:cs typeface="Times New Roman" pitchFamily="18" charset="0"/>
              </a:rPr>
              <a:t>may cost a lot of money</a:t>
            </a:r>
            <a:r>
              <a:rPr lang="en-US" sz="2800"/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-76200" y="63246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1200">
                <a:solidFill>
                  <a:schemeClr val="bg1"/>
                </a:solidFill>
              </a:rPr>
              <a:t>Objective 1</a:t>
            </a:r>
          </a:p>
          <a:p>
            <a:pPr algn="l">
              <a:spcBef>
                <a:spcPct val="0"/>
              </a:spcBef>
            </a:pPr>
            <a:r>
              <a:rPr lang="en-US" sz="1200">
                <a:solidFill>
                  <a:schemeClr val="bg1"/>
                </a:solidFill>
              </a:rPr>
              <a:t>HS 112 TM A1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  <a:p>
            <a:endParaRPr lang="en-US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Demand of Change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2057400"/>
            <a:ext cx="6858000" cy="3124200"/>
          </a:xfrm>
          <a:noFill/>
          <a:ln/>
        </p:spPr>
        <p:txBody>
          <a:bodyPr/>
          <a:lstStyle/>
          <a:p>
            <a:r>
              <a:rPr lang="en-US" sz="2800">
                <a:cs typeface="Times New Roman" pitchFamily="18" charset="0"/>
              </a:rPr>
              <a:t>A recognizable trend which, after time, leads an organization to adapt and modify the way it operates. </a:t>
            </a:r>
          </a:p>
          <a:p>
            <a:endParaRPr lang="en-US" sz="280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People + Time + Events = Demand of Change</a:t>
            </a:r>
            <a:r>
              <a:rPr lang="en-US" sz="2400">
                <a:cs typeface="Times New Roman" pitchFamily="18" charset="0"/>
              </a:rPr>
              <a:t> 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-76200" y="63246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1200">
                <a:solidFill>
                  <a:schemeClr val="bg1"/>
                </a:solidFill>
              </a:rPr>
              <a:t>Objective 2</a:t>
            </a:r>
          </a:p>
          <a:p>
            <a:pPr algn="l">
              <a:spcBef>
                <a:spcPct val="0"/>
              </a:spcBef>
            </a:pPr>
            <a:r>
              <a:rPr lang="en-US" sz="1200">
                <a:solidFill>
                  <a:schemeClr val="bg1"/>
                </a:solidFill>
              </a:rPr>
              <a:t>HS 112 TM A2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  <a:p>
            <a:endParaRPr lang="en-US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Benefits of FFA Changes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2057400"/>
            <a:ext cx="6781800" cy="32004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NFA merging with FFA.</a:t>
            </a:r>
          </a:p>
          <a:p>
            <a:pPr>
              <a:buFontTx/>
              <a:buNone/>
            </a:pPr>
            <a:endParaRPr lang="en-US" sz="2800">
              <a:solidFill>
                <a:srgbClr val="FF0000"/>
              </a:solidFill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 i="1">
                <a:cs typeface="Times New Roman" pitchFamily="18" charset="0"/>
              </a:rPr>
              <a:t>Benefit</a:t>
            </a:r>
            <a:r>
              <a:rPr lang="en-US" sz="2800">
                <a:cs typeface="Times New Roman" pitchFamily="18" charset="0"/>
              </a:rPr>
              <a:t>: Unified the resources of two organizations to build leadership for agriculture, regardless of racial background. 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-76200" y="62484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1200">
                <a:solidFill>
                  <a:schemeClr val="bg1"/>
                </a:solidFill>
              </a:rPr>
              <a:t>Objective 3</a:t>
            </a:r>
          </a:p>
          <a:p>
            <a:pPr algn="l">
              <a:spcBef>
                <a:spcPct val="0"/>
              </a:spcBef>
            </a:pPr>
            <a:r>
              <a:rPr lang="en-US" sz="1200">
                <a:solidFill>
                  <a:schemeClr val="bg1"/>
                </a:solidFill>
              </a:rPr>
              <a:t>HS 112 TM A3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  <a:p>
            <a:endParaRPr lang="en-US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Benefits of FFA Changes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981200"/>
            <a:ext cx="7467600" cy="3276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Girls allowed in FFA.</a:t>
            </a:r>
          </a:p>
          <a:p>
            <a:pPr>
              <a:buFontTx/>
              <a:buNone/>
            </a:pPr>
            <a:endParaRPr lang="en-US" sz="2800">
              <a:solidFill>
                <a:srgbClr val="FF0000"/>
              </a:solidFill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 i="1">
                <a:cs typeface="Times New Roman" pitchFamily="18" charset="0"/>
              </a:rPr>
              <a:t>Benefit</a:t>
            </a:r>
            <a:r>
              <a:rPr lang="en-US" sz="2800">
                <a:cs typeface="Times New Roman" pitchFamily="18" charset="0"/>
              </a:rPr>
              <a:t>: Allowed girls access to more education, leadership development, personal growth and increased FFA membership. 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-76200" y="64008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1200">
                <a:solidFill>
                  <a:schemeClr val="bg1"/>
                </a:solidFill>
              </a:rPr>
              <a:t>Objective 3</a:t>
            </a:r>
          </a:p>
          <a:p>
            <a:pPr algn="l">
              <a:spcBef>
                <a:spcPct val="0"/>
              </a:spcBef>
            </a:pPr>
            <a:r>
              <a:rPr lang="en-US" sz="1200">
                <a:solidFill>
                  <a:schemeClr val="bg1"/>
                </a:solidFill>
              </a:rPr>
              <a:t>HS 112 TM A4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  <a:p>
            <a:endParaRPr lang="en-US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Benefits of FFA Changes 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752600"/>
            <a:ext cx="7162800" cy="35052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FFA Alumni formed. </a:t>
            </a:r>
          </a:p>
          <a:p>
            <a:pPr>
              <a:buFontTx/>
              <a:buNone/>
            </a:pPr>
            <a:endParaRPr lang="en-US" sz="2800">
              <a:solidFill>
                <a:srgbClr val="FF0000"/>
              </a:solidFill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 i="1">
                <a:cs typeface="Times New Roman" pitchFamily="18" charset="0"/>
              </a:rPr>
              <a:t>Benefit</a:t>
            </a:r>
            <a:r>
              <a:rPr lang="en-US" sz="2800">
                <a:cs typeface="Times New Roman" pitchFamily="18" charset="0"/>
              </a:rPr>
              <a:t>: Provided additional support for the National FFA Organization and provided opportunity for former members to stay involved. 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-76200" y="64008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1200">
                <a:solidFill>
                  <a:schemeClr val="bg1"/>
                </a:solidFill>
              </a:rPr>
              <a:t>Objective 3</a:t>
            </a:r>
          </a:p>
          <a:p>
            <a:pPr algn="l">
              <a:spcBef>
                <a:spcPct val="0"/>
              </a:spcBef>
            </a:pPr>
            <a:r>
              <a:rPr lang="en-US" sz="1200">
                <a:solidFill>
                  <a:schemeClr val="bg1"/>
                </a:solidFill>
              </a:rPr>
              <a:t>HS 112 TM A5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  <a:p>
            <a:endParaRPr lang="en-US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Benefits of FFA Changes 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676400"/>
            <a:ext cx="7696200" cy="42672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Name changed to National FFA Organization. </a:t>
            </a:r>
          </a:p>
          <a:p>
            <a:pPr>
              <a:buFontTx/>
              <a:buNone/>
            </a:pPr>
            <a:endParaRPr lang="en-US" sz="2800">
              <a:solidFill>
                <a:srgbClr val="FF0000"/>
              </a:solidFill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 i="1">
                <a:cs typeface="Times New Roman" pitchFamily="18" charset="0"/>
              </a:rPr>
              <a:t>Benefit</a:t>
            </a:r>
            <a:r>
              <a:rPr lang="en-US" sz="2800">
                <a:cs typeface="Times New Roman" pitchFamily="18" charset="0"/>
              </a:rPr>
              <a:t>: Communicated a message that the organization was for all students involved in the business, science and technology of agriculture, not just farmers. 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-76200" y="63246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1200">
                <a:solidFill>
                  <a:schemeClr val="bg1"/>
                </a:solidFill>
              </a:rPr>
              <a:t>Objective 3</a:t>
            </a:r>
          </a:p>
          <a:p>
            <a:pPr algn="l">
              <a:spcBef>
                <a:spcPct val="0"/>
              </a:spcBef>
            </a:pPr>
            <a:r>
              <a:rPr lang="en-US" sz="1200">
                <a:solidFill>
                  <a:schemeClr val="bg1"/>
                </a:solidFill>
              </a:rPr>
              <a:t>HS 112 TM A6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  <a:p>
            <a:endParaRPr lang="en-US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Benefits of FFA Changes 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981200"/>
            <a:ext cx="7543800" cy="34290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National FFA Convention moved to Louisville, Kentucky.</a:t>
            </a:r>
          </a:p>
          <a:p>
            <a:pPr>
              <a:buFontTx/>
              <a:buNone/>
            </a:pPr>
            <a:endParaRPr lang="en-US" sz="2800" i="1">
              <a:solidFill>
                <a:srgbClr val="FF0000"/>
              </a:solidFill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 i="1">
                <a:cs typeface="Times New Roman" pitchFamily="18" charset="0"/>
              </a:rPr>
              <a:t>Benefit</a:t>
            </a:r>
            <a:r>
              <a:rPr lang="en-US" sz="2800">
                <a:cs typeface="Times New Roman" pitchFamily="18" charset="0"/>
              </a:rPr>
              <a:t>: Provided more room for students to be engaged during convention with more housing. 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-76200" y="63246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1200">
                <a:solidFill>
                  <a:schemeClr val="bg1"/>
                </a:solidFill>
              </a:rPr>
              <a:t>Objective 3</a:t>
            </a:r>
          </a:p>
          <a:p>
            <a:pPr algn="l">
              <a:spcBef>
                <a:spcPct val="0"/>
              </a:spcBef>
            </a:pPr>
            <a:r>
              <a:rPr lang="en-US" sz="1200">
                <a:solidFill>
                  <a:schemeClr val="bg1"/>
                </a:solidFill>
              </a:rPr>
              <a:t>HS 112 TM A7</a:t>
            </a:r>
          </a:p>
        </p:txBody>
      </p:sp>
      <p:pic>
        <p:nvPicPr>
          <p:cNvPr id="74758" name="Picture 6" descr="MCj0407640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4876800"/>
            <a:ext cx="2667000" cy="1555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  <a:p>
            <a:endParaRPr lang="en-US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Benefits of FFA Changes 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2057400"/>
            <a:ext cx="7543800" cy="37338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FFA Center moved to Indianapolis, Indiana.</a:t>
            </a:r>
            <a:r>
              <a:rPr lang="en-US" sz="2800">
                <a:cs typeface="Times New Roman" pitchFamily="18" charset="0"/>
              </a:rPr>
              <a:t> </a:t>
            </a:r>
          </a:p>
          <a:p>
            <a:pPr>
              <a:buFontTx/>
              <a:buNone/>
            </a:pPr>
            <a:endParaRPr lang="en-US" sz="2800" i="1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 i="1">
                <a:cs typeface="Times New Roman" pitchFamily="18" charset="0"/>
              </a:rPr>
              <a:t>Benefit</a:t>
            </a:r>
            <a:r>
              <a:rPr lang="en-US" sz="2800">
                <a:cs typeface="Times New Roman" pitchFamily="18" charset="0"/>
              </a:rPr>
              <a:t>: Allowed FFA to be more centrally located to better serve FFA members 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-76200" y="64008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sz="1200">
                <a:solidFill>
                  <a:schemeClr val="bg1"/>
                </a:solidFill>
              </a:rPr>
              <a:t>Objective 3</a:t>
            </a:r>
          </a:p>
          <a:p>
            <a:pPr algn="l">
              <a:spcBef>
                <a:spcPct val="0"/>
              </a:spcBef>
            </a:pPr>
            <a:r>
              <a:rPr lang="en-US" sz="1200">
                <a:solidFill>
                  <a:schemeClr val="bg1"/>
                </a:solidFill>
              </a:rPr>
              <a:t>HS 112 TM A8</a:t>
            </a:r>
          </a:p>
        </p:txBody>
      </p:sp>
      <p:pic>
        <p:nvPicPr>
          <p:cNvPr id="75781" name="Picture 5" descr="MCj0407634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4267200"/>
            <a:ext cx="1549400" cy="1924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cs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624152F2-EB22-4C7B-9F02-86E4B259C4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E401769-B272-4B8C-A242-A01FC404DB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83D260-73F4-482A-A851-FDC136194C67}">
  <ds:schemaRefs>
    <ds:schemaRef ds:uri="http://purl.org/dc/dcmitype/"/>
    <ds:schemaRef ds:uri="http://purl.org/dc/elements/1.1/"/>
    <ds:schemaRef ds:uri="http://schemas.microsoft.com/office/2006/documentManagement/types"/>
    <ds:schemaRef ds:uri="7d75d6f9-8bd4-4602-97a0-53722360a9f2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1059</TotalTime>
  <Words>338</Words>
  <Application>Microsoft Office PowerPoint</Application>
  <PresentationFormat>On-screen Show (4:3)</PresentationFormat>
  <Paragraphs>73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Lucida Calligraphy</vt:lpstr>
      <vt:lpstr>Times New Roman</vt:lpstr>
      <vt:lpstr>LK Template</vt:lpstr>
      <vt:lpstr>How Organizations Change </vt:lpstr>
      <vt:lpstr>Barriers to Change </vt:lpstr>
      <vt:lpstr>Demand of Change </vt:lpstr>
      <vt:lpstr>Benefits of FFA Changes </vt:lpstr>
      <vt:lpstr>Benefits of FFA Changes </vt:lpstr>
      <vt:lpstr>Benefits of FFA Changes </vt:lpstr>
      <vt:lpstr>Benefits of FFA Changes </vt:lpstr>
      <vt:lpstr>Benefits of FFA Changes </vt:lpstr>
      <vt:lpstr>Benefits of FFA Changes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9</cp:revision>
  <cp:lastPrinted>1601-01-01T00:00:00Z</cp:lastPrinted>
  <dcterms:created xsi:type="dcterms:W3CDTF">2003-11-25T06:13:37Z</dcterms:created>
  <dcterms:modified xsi:type="dcterms:W3CDTF">2018-07-09T19:40:54Z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