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0"/>
  </p:notesMasterIdLst>
  <p:handoutMasterIdLst>
    <p:handoutMasterId r:id="rId11"/>
  </p:handoutMasterIdLst>
  <p:sldIdLst>
    <p:sldId id="261" r:id="rId5"/>
    <p:sldId id="257" r:id="rId6"/>
    <p:sldId id="262" r:id="rId7"/>
    <p:sldId id="263" r:id="rId8"/>
    <p:sldId id="264" r:id="rId9"/>
  </p:sldIdLst>
  <p:sldSz cx="9144000" cy="6858000" type="screen4x3"/>
  <p:notesSz cx="6858000" cy="9144000"/>
  <p:custDataLst>
    <p:tags r:id="rId12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gs" Target="tags/tag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C6088F10-098F-4DCF-B4D4-B2B4F632678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BC6C9F10-DE79-4746-A5BD-D79CE74BC4B2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E02802C-DF5E-4102-A5C6-0A31C0F957DD}" type="slidenum">
              <a:rPr lang="en-US"/>
              <a:pPr/>
              <a:t>1</a:t>
            </a:fld>
            <a:endParaRPr lang="en-US"/>
          </a:p>
        </p:txBody>
      </p:sp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97D21D8-B8AE-407C-AE47-FDF0E8F0655F}" type="slidenum">
              <a:rPr lang="en-US"/>
              <a:pPr/>
              <a:t>2</a:t>
            </a:fld>
            <a:endParaRPr lang="en-US"/>
          </a:p>
        </p:txBody>
      </p:sp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E0F4B8C-610C-458C-9FA5-CAFA31242509}" type="slidenum">
              <a:rPr lang="en-US"/>
              <a:pPr/>
              <a:t>3</a:t>
            </a:fld>
            <a:endParaRPr lang="en-US"/>
          </a:p>
        </p:txBody>
      </p:sp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D14D405-CA39-4EBA-BB88-3D55F634DFA9}" type="slidenum">
              <a:rPr lang="en-US"/>
              <a:pPr/>
              <a:t>4</a:t>
            </a:fld>
            <a:endParaRPr lang="en-US"/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B5490A4-8BBD-48B2-883B-47D528E1F24C}" type="slidenum">
              <a:rPr lang="en-US"/>
              <a:pPr/>
              <a:t>5</a:t>
            </a:fld>
            <a:endParaRPr lang="en-US"/>
          </a:p>
        </p:txBody>
      </p:sp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0" name="Rectangle 18"/>
          <p:cNvSpPr>
            <a:spLocks noChangeArrowheads="1"/>
          </p:cNvSpPr>
          <p:nvPr userDrawn="1"/>
        </p:nvSpPr>
        <p:spPr bwMode="auto">
          <a:xfrm>
            <a:off x="1066800" y="2819400"/>
            <a:ext cx="7086600" cy="228600"/>
          </a:xfrm>
          <a:prstGeom prst="rect">
            <a:avLst/>
          </a:prstGeom>
          <a:solidFill>
            <a:srgbClr val="FF0000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600200" y="167640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76400" y="2971800"/>
            <a:ext cx="74676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9988"/>
            <a:ext cx="8839200" cy="6080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0" y="0"/>
            <a:ext cx="1066800" cy="6856413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9" name="AutoShape 17"/>
          <p:cNvSpPr>
            <a:spLocks noChangeArrowheads="1"/>
          </p:cNvSpPr>
          <p:nvPr/>
        </p:nvSpPr>
        <p:spPr bwMode="auto">
          <a:xfrm rot="6000000">
            <a:off x="876300" y="2095500"/>
            <a:ext cx="723900" cy="571500"/>
          </a:xfrm>
          <a:prstGeom prst="triangle">
            <a:avLst>
              <a:gd name="adj" fmla="val 49995"/>
            </a:avLst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88" name="AutoShape 16"/>
          <p:cNvSpPr>
            <a:spLocks noChangeArrowheads="1"/>
          </p:cNvSpPr>
          <p:nvPr/>
        </p:nvSpPr>
        <p:spPr bwMode="auto">
          <a:xfrm rot="6000000">
            <a:off x="533400" y="2038350"/>
            <a:ext cx="723900" cy="571500"/>
          </a:xfrm>
          <a:prstGeom prst="triangle">
            <a:avLst>
              <a:gd name="adj" fmla="val 49995"/>
            </a:avLst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47650"/>
            <a:ext cx="1905000" cy="5924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247650"/>
            <a:ext cx="5562600" cy="5924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4765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6002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39624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89154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4765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1600200" y="1600200"/>
            <a:ext cx="7620000" cy="45720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89154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Rectangle 17"/>
          <p:cNvSpPr>
            <a:spLocks noChangeArrowheads="1"/>
          </p:cNvSpPr>
          <p:nvPr userDrawn="1"/>
        </p:nvSpPr>
        <p:spPr bwMode="auto">
          <a:xfrm>
            <a:off x="1066800" y="1295400"/>
            <a:ext cx="7086600" cy="228600"/>
          </a:xfrm>
          <a:prstGeom prst="rect">
            <a:avLst/>
          </a:prstGeom>
          <a:solidFill>
            <a:srgbClr val="FF0000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4765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0" y="0"/>
            <a:ext cx="1066800" cy="6856413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9" name="AutoShape 15"/>
          <p:cNvSpPr>
            <a:spLocks noChangeArrowheads="1"/>
          </p:cNvSpPr>
          <p:nvPr/>
        </p:nvSpPr>
        <p:spPr bwMode="auto">
          <a:xfrm rot="6000000">
            <a:off x="800100" y="590550"/>
            <a:ext cx="723900" cy="571500"/>
          </a:xfrm>
          <a:prstGeom prst="triangle">
            <a:avLst>
              <a:gd name="adj" fmla="val 49995"/>
            </a:avLst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40" name="AutoShape 16"/>
          <p:cNvSpPr>
            <a:spLocks noChangeArrowheads="1"/>
          </p:cNvSpPr>
          <p:nvPr/>
        </p:nvSpPr>
        <p:spPr bwMode="auto">
          <a:xfrm rot="6000000">
            <a:off x="457200" y="533400"/>
            <a:ext cx="723900" cy="571500"/>
          </a:xfrm>
          <a:prstGeom prst="triangle">
            <a:avLst>
              <a:gd name="adj" fmla="val 49995"/>
            </a:avLst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b="1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b="1">
          <a:solidFill>
            <a:srgbClr val="000000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b="1">
          <a:solidFill>
            <a:srgbClr val="000000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b="1">
          <a:solidFill>
            <a:srgbClr val="000000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rgbClr val="0000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rgbClr val="00000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rgbClr val="00000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rgbClr val="00000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rgbClr val="0000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686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304800"/>
            <a:ext cx="8382000" cy="2590800"/>
          </a:xfrm>
          <a:noFill/>
          <a:ln/>
        </p:spPr>
        <p:txBody>
          <a:bodyPr/>
          <a:lstStyle/>
          <a:p>
            <a:pPr algn="ctr"/>
            <a:r>
              <a:rPr lang="en-US">
                <a:cs typeface="Times New Roman" pitchFamily="18" charset="0"/>
              </a:rPr>
              <a:t>How Do You Find Opportunities for Accomplishment in Organizations? 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057400" y="3429000"/>
            <a:ext cx="5791200" cy="609600"/>
          </a:xfrm>
          <a:noFill/>
          <a:ln/>
        </p:spPr>
        <p:txBody>
          <a:bodyPr/>
          <a:lstStyle/>
          <a:p>
            <a:r>
              <a:rPr lang="en-US">
                <a:cs typeface="Times New Roman" pitchFamily="18" charset="0"/>
              </a:rPr>
              <a:t>Opportunities in the FFA </a:t>
            </a:r>
            <a:endParaRPr lang="en-US"/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-76200" y="5853113"/>
            <a:ext cx="1219200" cy="100488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FFA: An Integral Component of Agricultural Education</a:t>
            </a:r>
            <a:r>
              <a:rPr lang="en-US" sz="1200" b="1">
                <a:solidFill>
                  <a:schemeClr val="bg1"/>
                </a:solidFill>
                <a:latin typeface="Arial" charset="0"/>
              </a:rPr>
              <a:t> </a:t>
            </a:r>
          </a:p>
        </p:txBody>
      </p:sp>
      <p:sp>
        <p:nvSpPr>
          <p:cNvPr id="68613" name="Text Box 5"/>
          <p:cNvSpPr txBox="1">
            <a:spLocks noChangeArrowheads="1"/>
          </p:cNvSpPr>
          <p:nvPr/>
        </p:nvSpPr>
        <p:spPr bwMode="auto">
          <a:xfrm>
            <a:off x="152400" y="5638800"/>
            <a:ext cx="690563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118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457200"/>
            <a:ext cx="6934200" cy="895350"/>
          </a:xfrm>
          <a:noFill/>
          <a:ln/>
        </p:spPr>
        <p:txBody>
          <a:bodyPr/>
          <a:lstStyle/>
          <a:p>
            <a:r>
              <a:rPr lang="en-US">
                <a:cs typeface="Times New Roman" pitchFamily="18" charset="0"/>
              </a:rPr>
              <a:t>Opportunities for Influence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447800" y="1676400"/>
            <a:ext cx="7467600" cy="4724400"/>
          </a:xfrm>
          <a:noFill/>
          <a:ln/>
        </p:spPr>
        <p:txBody>
          <a:bodyPr/>
          <a:lstStyle/>
          <a:p>
            <a:r>
              <a:rPr lang="en-US" sz="2800">
                <a:solidFill>
                  <a:srgbClr val="FF0000"/>
                </a:solidFill>
                <a:cs typeface="Times New Roman" pitchFamily="18" charset="0"/>
              </a:rPr>
              <a:t>Skill</a:t>
            </a:r>
            <a:r>
              <a:rPr lang="en-US" sz="2800">
                <a:cs typeface="Times New Roman" pitchFamily="18" charset="0"/>
              </a:rPr>
              <a:t> development</a:t>
            </a:r>
            <a:br>
              <a:rPr lang="en-US" sz="2800">
                <a:cs typeface="Times New Roman" pitchFamily="18" charset="0"/>
              </a:rPr>
            </a:br>
            <a:r>
              <a:rPr lang="en-US" sz="2800">
                <a:cs typeface="Times New Roman" pitchFamily="18" charset="0"/>
              </a:rPr>
              <a:t> </a:t>
            </a:r>
          </a:p>
          <a:p>
            <a:r>
              <a:rPr lang="en-US" sz="2800">
                <a:cs typeface="Times New Roman" pitchFamily="18" charset="0"/>
              </a:rPr>
              <a:t>Personal </a:t>
            </a:r>
            <a:r>
              <a:rPr lang="en-US" sz="2800">
                <a:solidFill>
                  <a:srgbClr val="FF0000"/>
                </a:solidFill>
                <a:cs typeface="Times New Roman" pitchFamily="18" charset="0"/>
              </a:rPr>
              <a:t>leadership</a:t>
            </a:r>
            <a:r>
              <a:rPr lang="en-US" sz="2800">
                <a:cs typeface="Times New Roman" pitchFamily="18" charset="0"/>
              </a:rPr>
              <a:t> development</a:t>
            </a:r>
            <a:br>
              <a:rPr lang="en-US" sz="2800">
                <a:cs typeface="Times New Roman" pitchFamily="18" charset="0"/>
              </a:rPr>
            </a:br>
            <a:endParaRPr lang="en-US" sz="2800">
              <a:cs typeface="Times New Roman" pitchFamily="18" charset="0"/>
            </a:endParaRPr>
          </a:p>
          <a:p>
            <a:r>
              <a:rPr lang="en-US" sz="2800">
                <a:solidFill>
                  <a:srgbClr val="FF0000"/>
                </a:solidFill>
                <a:cs typeface="Times New Roman" pitchFamily="18" charset="0"/>
              </a:rPr>
              <a:t>Relationship</a:t>
            </a:r>
            <a:r>
              <a:rPr lang="en-US" sz="2800">
                <a:cs typeface="Times New Roman" pitchFamily="18" charset="0"/>
              </a:rPr>
              <a:t> building</a:t>
            </a:r>
            <a:br>
              <a:rPr lang="en-US" sz="2800">
                <a:cs typeface="Times New Roman" pitchFamily="18" charset="0"/>
              </a:rPr>
            </a:br>
            <a:r>
              <a:rPr lang="en-US" sz="2800">
                <a:cs typeface="Times New Roman" pitchFamily="18" charset="0"/>
              </a:rPr>
              <a:t> </a:t>
            </a:r>
          </a:p>
          <a:p>
            <a:r>
              <a:rPr lang="en-US" sz="2800">
                <a:solidFill>
                  <a:srgbClr val="FF0000"/>
                </a:solidFill>
                <a:cs typeface="Times New Roman" pitchFamily="18" charset="0"/>
              </a:rPr>
              <a:t>Facilitation </a:t>
            </a:r>
            <a:br>
              <a:rPr lang="en-US" sz="2800">
                <a:solidFill>
                  <a:srgbClr val="FF0000"/>
                </a:solidFill>
                <a:cs typeface="Times New Roman" pitchFamily="18" charset="0"/>
              </a:rPr>
            </a:br>
            <a:endParaRPr lang="en-US" sz="2800">
              <a:solidFill>
                <a:srgbClr val="FF0000"/>
              </a:solidFill>
              <a:cs typeface="Times New Roman" pitchFamily="18" charset="0"/>
            </a:endParaRPr>
          </a:p>
          <a:p>
            <a:r>
              <a:rPr lang="en-US" sz="2800">
                <a:solidFill>
                  <a:srgbClr val="FF0000"/>
                </a:solidFill>
                <a:cs typeface="Times New Roman" pitchFamily="18" charset="0"/>
              </a:rPr>
              <a:t>Competition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0" y="63246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118 TM 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457200"/>
            <a:ext cx="6934200" cy="895350"/>
          </a:xfrm>
          <a:noFill/>
          <a:ln/>
        </p:spPr>
        <p:txBody>
          <a:bodyPr/>
          <a:lstStyle/>
          <a:p>
            <a:r>
              <a:rPr lang="en-US">
                <a:cs typeface="Times New Roman" pitchFamily="18" charset="0"/>
              </a:rPr>
              <a:t>Benefits of Influence 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0" y="1676400"/>
            <a:ext cx="7010400" cy="4800600"/>
          </a:xfrm>
          <a:noFill/>
          <a:ln/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>
                <a:cs typeface="Times New Roman" pitchFamily="18" charset="0"/>
              </a:rPr>
              <a:t>Completion of tasks </a:t>
            </a:r>
            <a:br>
              <a:rPr lang="en-US" sz="2400">
                <a:cs typeface="Times New Roman" pitchFamily="18" charset="0"/>
              </a:rPr>
            </a:br>
            <a:r>
              <a:rPr lang="en-US" sz="2400">
                <a:cs typeface="Times New Roman" pitchFamily="18" charset="0"/>
              </a:rPr>
              <a:t> </a:t>
            </a:r>
          </a:p>
          <a:p>
            <a:pPr>
              <a:lnSpc>
                <a:spcPct val="90000"/>
              </a:lnSpc>
            </a:pPr>
            <a:r>
              <a:rPr lang="en-US" sz="2400">
                <a:cs typeface="Times New Roman" pitchFamily="18" charset="0"/>
              </a:rPr>
              <a:t>Improve organizations by providing vision and direction </a:t>
            </a:r>
            <a:br>
              <a:rPr lang="en-US" sz="2400">
                <a:cs typeface="Times New Roman" pitchFamily="18" charset="0"/>
              </a:rPr>
            </a:br>
            <a:endParaRPr lang="en-US" sz="2400"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n-US" sz="2400">
                <a:cs typeface="Times New Roman" pitchFamily="18" charset="0"/>
              </a:rPr>
              <a:t>Helping others by including them in the process </a:t>
            </a:r>
            <a:br>
              <a:rPr lang="en-US" sz="2400">
                <a:cs typeface="Times New Roman" pitchFamily="18" charset="0"/>
              </a:rPr>
            </a:br>
            <a:r>
              <a:rPr lang="en-US" sz="2400">
                <a:cs typeface="Times New Roman" pitchFamily="18" charset="0"/>
              </a:rPr>
              <a:t> </a:t>
            </a:r>
          </a:p>
          <a:p>
            <a:pPr>
              <a:lnSpc>
                <a:spcPct val="90000"/>
              </a:lnSpc>
            </a:pPr>
            <a:r>
              <a:rPr lang="en-US" sz="2400">
                <a:cs typeface="Times New Roman" pitchFamily="18" charset="0"/>
              </a:rPr>
              <a:t>More leadership opportunities  </a:t>
            </a:r>
            <a:br>
              <a:rPr lang="en-US" sz="2400">
                <a:cs typeface="Times New Roman" pitchFamily="18" charset="0"/>
              </a:rPr>
            </a:br>
            <a:endParaRPr lang="en-US" sz="2400"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n-US" sz="2400">
                <a:cs typeface="Times New Roman" pitchFamily="18" charset="0"/>
              </a:rPr>
              <a:t>Building positive morale on teams</a:t>
            </a:r>
            <a:br>
              <a:rPr lang="en-US" sz="2400">
                <a:cs typeface="Times New Roman" pitchFamily="18" charset="0"/>
              </a:rPr>
            </a:br>
            <a:endParaRPr lang="en-US" sz="2400"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n-US" sz="2400">
                <a:cs typeface="Times New Roman" pitchFamily="18" charset="0"/>
              </a:rPr>
              <a:t>Others  </a:t>
            </a:r>
          </a:p>
        </p:txBody>
      </p:sp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0" y="63246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118 TM B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0"/>
            <a:ext cx="7086600" cy="1447800"/>
          </a:xfrm>
          <a:noFill/>
          <a:ln/>
        </p:spPr>
        <p:txBody>
          <a:bodyPr/>
          <a:lstStyle/>
          <a:p>
            <a:pPr algn="ctr"/>
            <a:r>
              <a:rPr lang="en-US">
                <a:cs typeface="Times New Roman" pitchFamily="18" charset="0"/>
              </a:rPr>
              <a:t>Responsibilities Associated with Influence 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447800" y="2133600"/>
            <a:ext cx="7086600" cy="3962400"/>
          </a:xfrm>
          <a:noFill/>
          <a:ln/>
        </p:spPr>
        <p:txBody>
          <a:bodyPr/>
          <a:lstStyle/>
          <a:p>
            <a:r>
              <a:rPr lang="en-US" sz="2800">
                <a:cs typeface="Times New Roman" pitchFamily="18" charset="0"/>
              </a:rPr>
              <a:t>Making sure you do not take control without considering others </a:t>
            </a:r>
            <a:br>
              <a:rPr lang="en-US" sz="2800">
                <a:cs typeface="Times New Roman" pitchFamily="18" charset="0"/>
              </a:rPr>
            </a:br>
            <a:r>
              <a:rPr lang="en-US" sz="2800">
                <a:cs typeface="Times New Roman" pitchFamily="18" charset="0"/>
              </a:rPr>
              <a:t> </a:t>
            </a:r>
          </a:p>
          <a:p>
            <a:r>
              <a:rPr lang="en-US" sz="2800">
                <a:cs typeface="Times New Roman" pitchFamily="18" charset="0"/>
              </a:rPr>
              <a:t>Negative influence or having people do things they don’t want to do </a:t>
            </a:r>
            <a:br>
              <a:rPr lang="en-US" sz="2800">
                <a:cs typeface="Times New Roman" pitchFamily="18" charset="0"/>
              </a:rPr>
            </a:br>
            <a:endParaRPr lang="en-US" sz="2800">
              <a:cs typeface="Times New Roman" pitchFamily="18" charset="0"/>
            </a:endParaRPr>
          </a:p>
          <a:p>
            <a:r>
              <a:rPr lang="en-US" sz="2800">
                <a:cs typeface="Times New Roman" pitchFamily="18" charset="0"/>
              </a:rPr>
              <a:t>Others  </a:t>
            </a:r>
          </a:p>
        </p:txBody>
      </p:sp>
      <p:sp>
        <p:nvSpPr>
          <p:cNvPr id="70660" name="Text Box 4"/>
          <p:cNvSpPr txBox="1">
            <a:spLocks noChangeArrowheads="1"/>
          </p:cNvSpPr>
          <p:nvPr/>
        </p:nvSpPr>
        <p:spPr bwMode="auto">
          <a:xfrm>
            <a:off x="0" y="64008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118 TM C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6804" name="Text Box 4"/>
          <p:cNvSpPr txBox="1">
            <a:spLocks noChangeArrowheads="1"/>
          </p:cNvSpPr>
          <p:nvPr/>
        </p:nvSpPr>
        <p:spPr bwMode="auto">
          <a:xfrm>
            <a:off x="0" y="64008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118</a:t>
            </a:r>
          </a:p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Assess</a:t>
            </a:r>
          </a:p>
        </p:txBody>
      </p:sp>
      <p:sp>
        <p:nvSpPr>
          <p:cNvPr id="76821" name="Text Box 21"/>
          <p:cNvSpPr txBox="1">
            <a:spLocks noChangeArrowheads="1"/>
          </p:cNvSpPr>
          <p:nvPr/>
        </p:nvSpPr>
        <p:spPr bwMode="auto">
          <a:xfrm>
            <a:off x="2667000" y="2209800"/>
            <a:ext cx="17526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000000"/>
                </a:solidFill>
              </a:rPr>
              <a:t>Benefit</a:t>
            </a:r>
          </a:p>
        </p:txBody>
      </p:sp>
      <p:sp>
        <p:nvSpPr>
          <p:cNvPr id="76822" name="Text Box 22"/>
          <p:cNvSpPr txBox="1">
            <a:spLocks noChangeArrowheads="1"/>
          </p:cNvSpPr>
          <p:nvPr/>
        </p:nvSpPr>
        <p:spPr bwMode="auto">
          <a:xfrm>
            <a:off x="4038600" y="2209800"/>
            <a:ext cx="17526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000000"/>
                </a:solidFill>
              </a:rPr>
              <a:t>Danger</a:t>
            </a:r>
          </a:p>
        </p:txBody>
      </p:sp>
      <p:sp>
        <p:nvSpPr>
          <p:cNvPr id="76823" name="Rectangle 23"/>
          <p:cNvSpPr>
            <a:spLocks noGrp="1" noChangeArrowheads="1"/>
          </p:cNvSpPr>
          <p:nvPr>
            <p:ph type="title"/>
          </p:nvPr>
        </p:nvSpPr>
        <p:spPr>
          <a:xfrm>
            <a:off x="1447800" y="247650"/>
            <a:ext cx="7772400" cy="1047750"/>
          </a:xfrm>
        </p:spPr>
        <p:txBody>
          <a:bodyPr/>
          <a:lstStyle/>
          <a:p>
            <a:r>
              <a:rPr lang="en-US" sz="4000"/>
              <a:t>Benefits and Dangers of Influence</a:t>
            </a:r>
          </a:p>
        </p:txBody>
      </p:sp>
      <p:sp>
        <p:nvSpPr>
          <p:cNvPr id="76824" name="Rectangle 24"/>
          <p:cNvSpPr>
            <a:spLocks noChangeArrowheads="1"/>
          </p:cNvSpPr>
          <p:nvPr/>
        </p:nvSpPr>
        <p:spPr bwMode="auto">
          <a:xfrm>
            <a:off x="2667000" y="3429000"/>
            <a:ext cx="1295400" cy="838200"/>
          </a:xfrm>
          <a:prstGeom prst="rect">
            <a:avLst/>
          </a:prstGeom>
          <a:noFill/>
          <a:ln w="12700" cap="sq">
            <a:solidFill>
              <a:srgbClr val="00000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6825" name="Rectangle 25"/>
          <p:cNvSpPr>
            <a:spLocks noChangeArrowheads="1"/>
          </p:cNvSpPr>
          <p:nvPr/>
        </p:nvSpPr>
        <p:spPr bwMode="auto">
          <a:xfrm>
            <a:off x="3962400" y="3429000"/>
            <a:ext cx="1295400" cy="838200"/>
          </a:xfrm>
          <a:prstGeom prst="rect">
            <a:avLst/>
          </a:prstGeom>
          <a:noFill/>
          <a:ln w="12700" cap="sq">
            <a:solidFill>
              <a:srgbClr val="00000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6826" name="Rectangle 26"/>
          <p:cNvSpPr>
            <a:spLocks noChangeArrowheads="1"/>
          </p:cNvSpPr>
          <p:nvPr/>
        </p:nvSpPr>
        <p:spPr bwMode="auto">
          <a:xfrm>
            <a:off x="2667000" y="4267200"/>
            <a:ext cx="1295400" cy="838200"/>
          </a:xfrm>
          <a:prstGeom prst="rect">
            <a:avLst/>
          </a:prstGeom>
          <a:noFill/>
          <a:ln w="12700" cap="sq">
            <a:solidFill>
              <a:srgbClr val="00000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6827" name="Rectangle 27"/>
          <p:cNvSpPr>
            <a:spLocks noChangeArrowheads="1"/>
          </p:cNvSpPr>
          <p:nvPr/>
        </p:nvSpPr>
        <p:spPr bwMode="auto">
          <a:xfrm>
            <a:off x="2667000" y="2590800"/>
            <a:ext cx="1295400" cy="838200"/>
          </a:xfrm>
          <a:prstGeom prst="rect">
            <a:avLst/>
          </a:prstGeom>
          <a:noFill/>
          <a:ln w="12700" cap="sq">
            <a:solidFill>
              <a:srgbClr val="00000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6828" name="Rectangle 28"/>
          <p:cNvSpPr>
            <a:spLocks noChangeArrowheads="1"/>
          </p:cNvSpPr>
          <p:nvPr/>
        </p:nvSpPr>
        <p:spPr bwMode="auto">
          <a:xfrm>
            <a:off x="3962400" y="2590800"/>
            <a:ext cx="1295400" cy="838200"/>
          </a:xfrm>
          <a:prstGeom prst="rect">
            <a:avLst/>
          </a:prstGeom>
          <a:noFill/>
          <a:ln w="12700" cap="sq">
            <a:solidFill>
              <a:srgbClr val="00000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6829" name="Rectangle 29"/>
          <p:cNvSpPr>
            <a:spLocks noChangeArrowheads="1"/>
          </p:cNvSpPr>
          <p:nvPr/>
        </p:nvSpPr>
        <p:spPr bwMode="auto">
          <a:xfrm>
            <a:off x="3962400" y="4267200"/>
            <a:ext cx="1295400" cy="838200"/>
          </a:xfrm>
          <a:prstGeom prst="rect">
            <a:avLst/>
          </a:prstGeom>
          <a:noFill/>
          <a:ln w="12700" cap="sq">
            <a:solidFill>
              <a:srgbClr val="00000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Props1.xml><?xml version="1.0" encoding="utf-8"?>
<ds:datastoreItem xmlns:ds="http://schemas.openxmlformats.org/officeDocument/2006/customXml" ds:itemID="{CF9B1CF9-5B2D-4F90-B8D9-17000662A61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842A592-0DDE-424D-AB53-F3F937A04D8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57DA3F2-46E2-4758-933C-C7AB7B5C9D89}">
  <ds:schemaRefs>
    <ds:schemaRef ds:uri="http://schemas.microsoft.com/office/infopath/2007/PartnerControls"/>
    <ds:schemaRef ds:uri="http://schemas.openxmlformats.org/package/2006/metadata/core-properties"/>
    <ds:schemaRef ds:uri="http://schemas.microsoft.com/office/2006/documentManagement/types"/>
    <ds:schemaRef ds:uri="http://schemas.microsoft.com/office/2006/metadata/properties"/>
    <ds:schemaRef ds:uri="http://purl.org/dc/elements/1.1/"/>
    <ds:schemaRef ds:uri="7d75d6f9-8bd4-4602-97a0-53722360a9f2"/>
    <ds:schemaRef ds:uri="http://www.w3.org/XML/1998/namespace"/>
    <ds:schemaRef ds:uri="http://purl.org/dc/terms/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</TotalTime>
  <Words>92</Words>
  <Application>Microsoft Office PowerPoint</Application>
  <PresentationFormat>On-screen Show (4:3)</PresentationFormat>
  <Paragraphs>42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Lucida Calligraphy</vt:lpstr>
      <vt:lpstr>Times New Roman</vt:lpstr>
      <vt:lpstr>LK Template</vt:lpstr>
      <vt:lpstr>How Do You Find Opportunities for Accomplishment in Organizations? </vt:lpstr>
      <vt:lpstr>Opportunities for Influence</vt:lpstr>
      <vt:lpstr>Benefits of Influence </vt:lpstr>
      <vt:lpstr>Responsibilities Associated with Influence </vt:lpstr>
      <vt:lpstr>Benefits and Dangers of Influence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12</cp:revision>
  <cp:lastPrinted>1601-01-01T00:00:00Z</cp:lastPrinted>
  <dcterms:created xsi:type="dcterms:W3CDTF">2003-11-25T06:13:37Z</dcterms:created>
  <dcterms:modified xsi:type="dcterms:W3CDTF">2018-07-09T19:43:41Z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