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61" r:id="rId5"/>
    <p:sldId id="257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9144000" cy="6858000" type="screen4x3"/>
  <p:notesSz cx="6858000" cy="9144000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10CE3911-E1CE-4FAC-881C-03A6AEA1D6D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3F8BAFD-0122-4ACD-A3BB-5DCD3452A4A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D84A89-1132-416A-9C87-9024E43F1FD4}" type="slidenum">
              <a:rPr lang="en-US"/>
              <a:pPr/>
              <a:t>1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7B3AB3-620B-49EE-9F96-498EACC1C4A0}" type="slidenum">
              <a:rPr lang="en-US"/>
              <a:pPr/>
              <a:t>10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1B3E3B-C098-4505-B82E-248DD0FFBDFC}" type="slidenum">
              <a:rPr lang="en-US"/>
              <a:pPr/>
              <a:t>11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73A990-499F-4055-BCF5-F3EF0B46CE62}" type="slidenum">
              <a:rPr lang="en-US"/>
              <a:pPr/>
              <a:t>12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C281C0-5CFD-4FDD-9357-176C469C2C25}" type="slidenum">
              <a:rPr lang="en-US"/>
              <a:pPr/>
              <a:t>13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69CE96-EEC6-4EC3-B39E-45616A31097F}" type="slidenum">
              <a:rPr lang="en-US"/>
              <a:pPr/>
              <a:t>14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DD423E-FA81-44C7-9284-D0BF4FF7E60D}" type="slidenum">
              <a:rPr lang="en-US"/>
              <a:pPr/>
              <a:t>15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ACE9BB-429F-4868-8192-F767470E2C3E}" type="slidenum">
              <a:rPr lang="en-US"/>
              <a:pPr/>
              <a:t>16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BFE79D-B5F8-4635-A41B-DA2F77A7489C}" type="slidenum">
              <a:rPr lang="en-US"/>
              <a:pPr/>
              <a:t>17</a:t>
            </a:fld>
            <a:endParaRPr lang="en-US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0821A1-3318-4E46-9088-0D53CE04BCBD}" type="slidenum">
              <a:rPr lang="en-US"/>
              <a:pPr/>
              <a:t>18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3DB91C-7056-42B0-BA17-393006B308D8}" type="slidenum">
              <a:rPr lang="en-US"/>
              <a:pPr/>
              <a:t>19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B8692A-EB42-4E32-A7DB-59E69AC6CD67}" type="slidenum">
              <a:rPr lang="en-US"/>
              <a:pPr/>
              <a:t>2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63794-DD8E-4ADE-A325-FC6FEFAED434}" type="slidenum">
              <a:rPr lang="en-US"/>
              <a:pPr/>
              <a:t>20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976BDE-1AED-4B30-A538-1D00821A0F02}" type="slidenum">
              <a:rPr lang="en-US"/>
              <a:pPr/>
              <a:t>21</a:t>
            </a:fld>
            <a:endParaRPr lang="en-US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D7A267-A301-4BD9-9497-F5F78C1E416E}" type="slidenum">
              <a:rPr lang="en-US"/>
              <a:pPr/>
              <a:t>3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02EAEA-8F18-4C5B-B4CB-0D91B997FC53}" type="slidenum">
              <a:rPr lang="en-US"/>
              <a:pPr/>
              <a:t>4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849D70-F88C-4F81-B0A7-D1A44440CEE7}" type="slidenum">
              <a:rPr lang="en-US"/>
              <a:pPr/>
              <a:t>5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8D7FEA-A9E4-4811-A2FB-1614BB4EDCB4}" type="slidenum">
              <a:rPr lang="en-US"/>
              <a:pPr/>
              <a:t>6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3FC882-38CB-4731-A7AA-B662724203A6}" type="slidenum">
              <a:rPr lang="en-US"/>
              <a:pPr/>
              <a:t>7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D04203-B2F8-4ABD-82C7-13FB6AC2E325}" type="slidenum">
              <a:rPr lang="en-US"/>
              <a:pPr/>
              <a:t>8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FDFE9D-64C8-46E0-82E7-A8BF4DAABB3E}" type="slidenum">
              <a:rPr lang="en-US"/>
              <a:pPr/>
              <a:t>9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19400"/>
            <a:ext cx="67818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  <p:graphicFrame>
        <p:nvGraphicFramePr>
          <p:cNvPr id="1065" name="Group 41"/>
          <p:cNvGraphicFramePr>
            <a:graphicFrameLocks noGrp="1"/>
          </p:cNvGraphicFramePr>
          <p:nvPr userDrawn="1"/>
        </p:nvGraphicFramePr>
        <p:xfrm>
          <a:off x="1304925" y="2835275"/>
          <a:ext cx="6534150" cy="1187450"/>
        </p:xfrm>
        <a:graphic>
          <a:graphicData uri="http://schemas.openxmlformats.org/drawingml/2006/table">
            <a:tbl>
              <a:tblPr/>
              <a:tblGrid>
                <a:gridCol w="653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87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67" name="Rectangle 43"/>
          <p:cNvSpPr>
            <a:spLocks noChangeArrowheads="1"/>
          </p:cNvSpPr>
          <p:nvPr userDrawn="1"/>
        </p:nvSpPr>
        <p:spPr bwMode="auto">
          <a:xfrm>
            <a:off x="1066800" y="1219200"/>
            <a:ext cx="67818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371600"/>
            <a:ext cx="75438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does FFA apply to </a:t>
            </a:r>
            <a:br>
              <a:rPr lang="en-US" b="1">
                <a:cs typeface="Times New Roman" pitchFamily="18" charset="0"/>
              </a:rPr>
            </a:br>
            <a:r>
              <a:rPr lang="en-US" b="1">
                <a:cs typeface="Times New Roman" pitchFamily="18" charset="0"/>
              </a:rPr>
              <a:t>my life?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581400"/>
            <a:ext cx="70104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Why get involved in organizations?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Personal Growth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76400"/>
            <a:ext cx="63246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personal growth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B3 </a:t>
            </a:r>
          </a:p>
        </p:txBody>
      </p:sp>
      <p:sp>
        <p:nvSpPr>
          <p:cNvPr id="79878" name="Rectangle 6"/>
          <p:cNvSpPr>
            <a:spLocks noChangeArrowheads="1"/>
          </p:cNvSpPr>
          <p:nvPr/>
        </p:nvSpPr>
        <p:spPr bwMode="auto">
          <a:xfrm>
            <a:off x="1752600" y="2819400"/>
            <a:ext cx="670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Mental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– the cognitive and intellectual development that allows for the effective application of reasoning thinking and coping.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Personal Growth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76400"/>
            <a:ext cx="63246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personal growth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B4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676400" y="2819400"/>
            <a:ext cx="6324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Social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the successful interaction that respects the differences of diverse and changing society.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Personal Growth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63246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personal growth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B5 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1295400" y="2895600"/>
            <a:ext cx="7162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Spiritual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the reflective inner strength that allows us to define our personal beliefs, values, principles, and sense of balance.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Personal Growth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752600"/>
            <a:ext cx="6324600" cy="68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personal growth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B6 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1524000" y="2819400"/>
            <a:ext cx="6934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Physical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trying to remain healthy by understanding, respecting, and managing your body’s needs.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82950" name="Picture 6" descr="MCj040626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4495800"/>
            <a:ext cx="182245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Personal Growth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752600"/>
            <a:ext cx="63246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personal growth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B7 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828800" y="2895600"/>
            <a:ext cx="6705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Professional 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– the progressive awareness and application of skills necessary for career success.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success: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438400"/>
            <a:ext cx="7620000" cy="47244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>
                <a:cs typeface="Times New Roman" pitchFamily="18" charset="0"/>
              </a:rPr>
              <a:t>Continuously demonstrating those qualities and skills necessary to succeed in or further prepare for a chosen profession while effectively contributing to society.</a:t>
            </a:r>
            <a:r>
              <a:rPr lang="en-US" sz="2800">
                <a:cs typeface="Times New Roman" pitchFamily="18" charset="0"/>
              </a:rPr>
              <a:t> </a:t>
            </a:r>
          </a:p>
          <a:p>
            <a:pPr algn="ctr">
              <a:buFontTx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73914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Career Success</a:t>
            </a: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Personal growth</a:t>
            </a:r>
            <a:r>
              <a:rPr lang="en-US" sz="2800">
                <a:cs typeface="Times New Roman" pitchFamily="18" charset="0"/>
              </a:rPr>
              <a:t> – the positive evolution of the whole person in career matters</a:t>
            </a:r>
            <a:r>
              <a:rPr lang="en-US">
                <a:cs typeface="Times New Roman" pitchFamily="18" charset="0"/>
              </a:rPr>
              <a:t>  </a:t>
            </a: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3246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Career Success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C3 </a:t>
            </a:r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1828800" y="2819400"/>
            <a:ext cx="632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Communications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the means by which interaction takes place.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3246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Career Success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C4 </a:t>
            </a:r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1524000" y="2819400"/>
            <a:ext cx="7010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Technical/functional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development of technical skills for a particular career area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752600"/>
            <a:ext cx="63246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Career Success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C5 </a:t>
            </a:r>
          </a:p>
        </p:txBody>
      </p:sp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1219200" y="2971800"/>
            <a:ext cx="693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Premier leadership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using influence for career success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-304800"/>
            <a:ext cx="7848600" cy="15240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Premier Leadership - Influence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05000"/>
            <a:ext cx="6705600" cy="449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Principles of premier leadership 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endParaRPr lang="en-US" sz="2800"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Vision</a:t>
            </a:r>
            <a:r>
              <a:rPr lang="en-US" sz="2800">
                <a:cs typeface="Times New Roman" pitchFamily="18" charset="0"/>
              </a:rPr>
              <a:t> – setting a clear image of what the future should be.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-7620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6324600" cy="533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Career Success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C6 </a:t>
            </a:r>
          </a:p>
        </p:txBody>
      </p:sp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1524000" y="2819400"/>
            <a:ext cx="6934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Flexibility/adaptability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those traits, which allow for an individual to be capable of and willing to change.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Career success: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6705600" cy="533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Career Success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-7620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C7 </a:t>
            </a:r>
          </a:p>
        </p:txBody>
      </p:sp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1219200" y="2590800"/>
            <a:ext cx="7315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Decision Making and Implementation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the ability to analyze a situation and execute an appropriate course of action.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57200"/>
            <a:ext cx="7772400" cy="8382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Premier Leadership - Influence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81200"/>
            <a:ext cx="6324600" cy="68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Principles of premier leadership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A2 </a:t>
            </a: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447800" y="3048000"/>
            <a:ext cx="7010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Relationships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building a team of trustful and reliable people who understand and appreciate each other.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828800"/>
            <a:ext cx="6324600" cy="6858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Principles of premier leadership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A3 </a:t>
            </a: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1371600" y="3048000"/>
            <a:ext cx="7010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Awareness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a quest for understanding of self, community, diversity, environment, and knowledge. 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1371600" y="457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400" b="1">
                <a:solidFill>
                  <a:srgbClr val="000000"/>
                </a:solidFill>
                <a:cs typeface="Times New Roman" pitchFamily="18" charset="0"/>
              </a:rPr>
              <a:t>Premier Leadership - Influence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09800"/>
            <a:ext cx="7239000" cy="4191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Principles of premier leadership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A4 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1600200" y="3048000"/>
            <a:ext cx="7162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Character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degree of personal integrity, courage, values, attitude, ethics, humility, perseverance, self-discipline, and responsibility we have. 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1371600" y="457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400" b="1">
                <a:solidFill>
                  <a:srgbClr val="000000"/>
                </a:solidFill>
                <a:cs typeface="Times New Roman" pitchFamily="18" charset="0"/>
              </a:rPr>
              <a:t>Premier Leadership - Influence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828800"/>
            <a:ext cx="6324600" cy="762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Principles of premier leadership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-762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A5 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1828800" y="3048000"/>
            <a:ext cx="6934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Action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– demonstration of the skills and competencies needed to achieve the desired results. </a:t>
            </a: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auto">
          <a:xfrm>
            <a:off x="1371600" y="457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400" b="1">
                <a:solidFill>
                  <a:srgbClr val="000000"/>
                </a:solidFill>
                <a:cs typeface="Times New Roman" pitchFamily="18" charset="0"/>
              </a:rPr>
              <a:t>Premier Leadership - Influence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6324600" cy="609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Principles of premier leadership</a:t>
            </a:r>
            <a:endParaRPr lang="en-US" sz="2800" b="0">
              <a:cs typeface="Times New Roman" pitchFamily="18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A6 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524000" y="3048000"/>
            <a:ext cx="7239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Continuous Improvement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– using innovation, intuition, adaptation, life-long learning, and coach-ability to continuously improve.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1371600" y="457200"/>
            <a:ext cx="7772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r>
              <a:rPr lang="en-US" sz="4400" b="1">
                <a:solidFill>
                  <a:srgbClr val="000000"/>
                </a:solidFill>
                <a:cs typeface="Times New Roman" pitchFamily="18" charset="0"/>
              </a:rPr>
              <a:t>Premier Leadership - Influence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 b="0">
                <a:cs typeface="Times New Roman" pitchFamily="18" charset="0"/>
              </a:rPr>
              <a:t>Personal Growth: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362200"/>
            <a:ext cx="7010400" cy="4038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>
                <a:cs typeface="Times New Roman" pitchFamily="18" charset="0"/>
              </a:rPr>
              <a:t>The positive evolution of the whole person.</a:t>
            </a:r>
            <a:r>
              <a:rPr lang="en-US" sz="2800">
                <a:cs typeface="Times New Roman" pitchFamily="18" charset="0"/>
              </a:rPr>
              <a:t>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-76200" y="64008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457200"/>
            <a:ext cx="6934200" cy="9144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Personal Growth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828800"/>
            <a:ext cx="6324600" cy="47244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cs typeface="Times New Roman" pitchFamily="18" charset="0"/>
              </a:rPr>
              <a:t>Areas of personal growth</a:t>
            </a:r>
          </a:p>
          <a:p>
            <a:pPr>
              <a:buFontTx/>
              <a:buNone/>
            </a:pPr>
            <a:endParaRPr lang="en-US" sz="2800" b="0">
              <a:cs typeface="Times New Roman" pitchFamily="18" charset="0"/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-7620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121 TM B2 </a:t>
            </a: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1905000" y="3276600"/>
            <a:ext cx="6324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Emotional</a:t>
            </a:r>
            <a:r>
              <a:rPr lang="en-US" sz="2800" b="1">
                <a:latin typeface="Arial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– the development of healthy response to our feelings.</a:t>
            </a:r>
            <a:r>
              <a:rPr lang="en-US" sz="2800" b="1">
                <a:latin typeface="Arial" charset="0"/>
                <a:cs typeface="Times New Roman" pitchFamily="18" charset="0"/>
              </a:rPr>
              <a:t>  </a:t>
            </a: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A910BE-8EEF-43C1-96FD-92EAC4021554}">
  <ds:schemaRefs>
    <ds:schemaRef ds:uri="7d75d6f9-8bd4-4602-97a0-53722360a9f2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267701-A2C3-4FFB-A1DC-5DB109449F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07C8ED-CCF2-41DE-9237-87C219361D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1546</TotalTime>
  <Words>637</Words>
  <Application>Microsoft Office PowerPoint</Application>
  <PresentationFormat>On-screen Show (4:3)</PresentationFormat>
  <Paragraphs>146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Lucida Calligraphy</vt:lpstr>
      <vt:lpstr>Times New Roman</vt:lpstr>
      <vt:lpstr>LK Template</vt:lpstr>
      <vt:lpstr>How does FFA apply to  my life? </vt:lpstr>
      <vt:lpstr>Premier Leadership - Influence </vt:lpstr>
      <vt:lpstr>Premier Leadership - Influence </vt:lpstr>
      <vt:lpstr>PowerPoint Presentation</vt:lpstr>
      <vt:lpstr>PowerPoint Presentation</vt:lpstr>
      <vt:lpstr>PowerPoint Presentation</vt:lpstr>
      <vt:lpstr>PowerPoint Presentation</vt:lpstr>
      <vt:lpstr>Personal Growth:</vt:lpstr>
      <vt:lpstr>Personal Growth</vt:lpstr>
      <vt:lpstr>Personal Growth</vt:lpstr>
      <vt:lpstr>Personal Growth</vt:lpstr>
      <vt:lpstr>Personal Growth</vt:lpstr>
      <vt:lpstr>Personal Growth</vt:lpstr>
      <vt:lpstr>Personal Growth</vt:lpstr>
      <vt:lpstr>Career success:</vt:lpstr>
      <vt:lpstr>Career success</vt:lpstr>
      <vt:lpstr>Career success</vt:lpstr>
      <vt:lpstr>Career success</vt:lpstr>
      <vt:lpstr>Career success</vt:lpstr>
      <vt:lpstr>Career success</vt:lpstr>
      <vt:lpstr>Career success: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29</cp:revision>
  <cp:lastPrinted>1601-01-01T00:00:00Z</cp:lastPrinted>
  <dcterms:created xsi:type="dcterms:W3CDTF">2003-11-25T06:13:37Z</dcterms:created>
  <dcterms:modified xsi:type="dcterms:W3CDTF">2018-07-09T19:45:11Z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