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61" r:id="rId5"/>
    <p:sldId id="262" r:id="rId6"/>
    <p:sldId id="264" r:id="rId7"/>
    <p:sldId id="257" r:id="rId8"/>
    <p:sldId id="265" r:id="rId9"/>
    <p:sldId id="266" r:id="rId10"/>
    <p:sldId id="267" r:id="rId11"/>
    <p:sldId id="268" r:id="rId12"/>
    <p:sldId id="269" r:id="rId13"/>
    <p:sldId id="270" r:id="rId14"/>
    <p:sldId id="271" r:id="rId15"/>
  </p:sldIdLst>
  <p:sldSz cx="9144000" cy="6858000" type="screen4x3"/>
  <p:notesSz cx="6858000" cy="9144000"/>
  <p:custDataLst>
    <p:tags r:id="rId18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gs" Target="tags/tag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57E1BDC5-1A3E-4AB0-BC0C-6AB154F9963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C27703F9-57CF-4086-A024-DD83180404B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AD0895-1F3E-49FD-A02B-4B78D390FD29}" type="slidenum">
              <a:rPr lang="en-US"/>
              <a:pPr/>
              <a:t>1</a:t>
            </a:fld>
            <a:endParaRPr lang="en-US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ED6F-72FE-4CDE-99F2-6D50668B2BDB}" type="slidenum">
              <a:rPr lang="en-US"/>
              <a:pPr/>
              <a:t>10</a:t>
            </a:fld>
            <a:endParaRPr lang="en-US"/>
          </a:p>
        </p:txBody>
      </p:sp>
      <p:sp>
        <p:nvSpPr>
          <p:cNvPr id="11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747AEB-A94C-4F6B-B413-3868D61DC973}" type="slidenum">
              <a:rPr lang="en-US"/>
              <a:pPr/>
              <a:t>11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4F8A46-3E2A-4395-B703-0DF05D23BF6B}" type="slidenum">
              <a:rPr lang="en-US"/>
              <a:pPr/>
              <a:t>2</a:t>
            </a:fld>
            <a:endParaRPr lang="en-US"/>
          </a:p>
        </p:txBody>
      </p:sp>
      <p:sp>
        <p:nvSpPr>
          <p:cNvPr id="103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E8F7F5-C8D0-4B28-B6A2-01AF213808C0}" type="slidenum">
              <a:rPr lang="en-US"/>
              <a:pPr/>
              <a:t>3</a:t>
            </a:fld>
            <a:endParaRPr lang="en-US"/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E7C4A2-CEEA-4885-A38B-A9A2F3C4988A}" type="slidenum">
              <a:rPr lang="en-US"/>
              <a:pPr/>
              <a:t>4</a:t>
            </a:fld>
            <a:endParaRPr lang="en-US"/>
          </a:p>
        </p:txBody>
      </p:sp>
      <p:sp>
        <p:nvSpPr>
          <p:cNvPr id="105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11CC16C-11F2-409D-A83C-A9CA82AA3F7C}" type="slidenum">
              <a:rPr lang="en-US"/>
              <a:pPr/>
              <a:t>5</a:t>
            </a:fld>
            <a:endParaRPr lang="en-US"/>
          </a:p>
        </p:txBody>
      </p:sp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C30AF02-8512-4F61-A1B8-4BB7F40CF656}" type="slidenum">
              <a:rPr lang="en-US"/>
              <a:pPr/>
              <a:t>6</a:t>
            </a:fld>
            <a:endParaRPr 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38031B-4B60-4CCF-8314-1792F42D753A}" type="slidenum">
              <a:rPr lang="en-US"/>
              <a:pPr/>
              <a:t>7</a:t>
            </a:fld>
            <a:endParaRPr lang="en-US"/>
          </a:p>
        </p:txBody>
      </p:sp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24F529-F3D8-41DB-AEB5-FF06B7C174E7}" type="slidenum">
              <a:rPr lang="en-US"/>
              <a:pPr/>
              <a:t>8</a:t>
            </a:fld>
            <a:endParaRPr lang="en-US"/>
          </a:p>
        </p:txBody>
      </p:sp>
      <p:sp>
        <p:nvSpPr>
          <p:cNvPr id="109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BEF4BCE-33AD-454D-B714-1FAB99A6B1D5}" type="slidenum">
              <a:rPr lang="en-US"/>
              <a:pPr/>
              <a:t>9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68610" name="Rectangle 2050"/>
          <p:cNvSpPr>
            <a:spLocks noGrp="1" noChangeArrowheads="1"/>
          </p:cNvSpPr>
          <p:nvPr>
            <p:ph type="ctrTitle"/>
          </p:nvPr>
        </p:nvSpPr>
        <p:spPr>
          <a:xfrm>
            <a:off x="1676400" y="1905000"/>
            <a:ext cx="7543800" cy="1524000"/>
          </a:xfrm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Seven Roads </a:t>
            </a:r>
            <a:r>
              <a:rPr lang="en-US" b="0">
                <a:cs typeface="Times New Roman" pitchFamily="18" charset="0"/>
              </a:rPr>
              <a:t>to</a:t>
            </a:r>
            <a:r>
              <a:rPr lang="en-US">
                <a:cs typeface="Times New Roman" pitchFamily="18" charset="0"/>
              </a:rPr>
              <a:t> Success: Choosing My Road </a:t>
            </a:r>
          </a:p>
        </p:txBody>
      </p:sp>
      <p:sp>
        <p:nvSpPr>
          <p:cNvPr id="68611" name="Rectangle 2051"/>
          <p:cNvSpPr>
            <a:spLocks noGrp="1" noChangeArrowheads="1"/>
          </p:cNvSpPr>
          <p:nvPr>
            <p:ph type="subTitle" idx="1"/>
          </p:nvPr>
        </p:nvSpPr>
        <p:spPr>
          <a:xfrm>
            <a:off x="1905000" y="3733800"/>
            <a:ext cx="7010400" cy="609600"/>
          </a:xfrm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Developing My SAE Program </a:t>
            </a:r>
          </a:p>
        </p:txBody>
      </p:sp>
      <p:sp>
        <p:nvSpPr>
          <p:cNvPr id="68612" name="Text Box 2052"/>
          <p:cNvSpPr txBox="1">
            <a:spLocks noChangeArrowheads="1"/>
          </p:cNvSpPr>
          <p:nvPr/>
        </p:nvSpPr>
        <p:spPr bwMode="auto">
          <a:xfrm>
            <a:off x="152400" y="5853113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Supervised Agricultural Experience </a:t>
            </a:r>
          </a:p>
        </p:txBody>
      </p:sp>
      <p:sp>
        <p:nvSpPr>
          <p:cNvPr id="68613" name="Text Box 2053"/>
          <p:cNvSpPr txBox="1">
            <a:spLocks noChangeArrowheads="1"/>
          </p:cNvSpPr>
          <p:nvPr/>
        </p:nvSpPr>
        <p:spPr bwMode="auto">
          <a:xfrm>
            <a:off x="228600" y="5638800"/>
            <a:ext cx="69056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Arial" charset="0"/>
              </a:rPr>
              <a:t>HS 124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99330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1752600" y="2743200"/>
            <a:ext cx="6781800" cy="685800"/>
          </a:xfrm>
          <a:noFill/>
          <a:ln/>
        </p:spPr>
        <p:txBody>
          <a:bodyPr/>
          <a:lstStyle/>
          <a:p>
            <a:pPr marL="533400" indent="-533400">
              <a:buFontTx/>
              <a:buAutoNum type="arabicPeriod" startAt="6"/>
            </a:pPr>
            <a:r>
              <a:rPr lang="en-US">
                <a:cs typeface="Times New Roman" pitchFamily="18" charset="0"/>
              </a:rPr>
              <a:t>Animal Systems </a:t>
            </a:r>
          </a:p>
        </p:txBody>
      </p:sp>
      <p:sp>
        <p:nvSpPr>
          <p:cNvPr id="99331" name="Text Box 3"/>
          <p:cNvSpPr txBox="1">
            <a:spLocks noChangeArrowheads="1"/>
          </p:cNvSpPr>
          <p:nvPr/>
        </p:nvSpPr>
        <p:spPr bwMode="auto">
          <a:xfrm>
            <a:off x="228600" y="6248400"/>
            <a:ext cx="11906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124 TM D6</a:t>
            </a:r>
          </a:p>
        </p:txBody>
      </p:sp>
      <p:sp>
        <p:nvSpPr>
          <p:cNvPr id="99332" name="Rectangle 4"/>
          <p:cNvSpPr>
            <a:spLocks noGrp="1" noChangeArrowheads="1"/>
          </p:cNvSpPr>
          <p:nvPr>
            <p:ph type="title"/>
          </p:nvPr>
        </p:nvSpPr>
        <p:spPr>
          <a:xfrm>
            <a:off x="1143000" y="228600"/>
            <a:ext cx="7848600" cy="2133600"/>
          </a:xfrm>
          <a:noFill/>
          <a:ln/>
        </p:spPr>
        <p:txBody>
          <a:bodyPr/>
          <a:lstStyle/>
          <a:p>
            <a:pPr algn="ctr"/>
            <a:r>
              <a:rPr lang="en-US" b="1">
                <a:cs typeface="Times New Roman" pitchFamily="18" charset="0"/>
              </a:rPr>
              <a:t>Seven Career Clusters in Agriculture, Food, and Natural Resources </a:t>
            </a:r>
          </a:p>
        </p:txBody>
      </p:sp>
      <p:sp>
        <p:nvSpPr>
          <p:cNvPr id="99333" name="Rectangle 5"/>
          <p:cNvSpPr>
            <a:spLocks noChangeArrowheads="1"/>
          </p:cNvSpPr>
          <p:nvPr/>
        </p:nvSpPr>
        <p:spPr bwMode="auto">
          <a:xfrm>
            <a:off x="3505200" y="3352800"/>
            <a:ext cx="68580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en-US" b="1">
                <a:latin typeface="Arial" charset="0"/>
                <a:cs typeface="Times New Roman" pitchFamily="18" charset="0"/>
              </a:rPr>
              <a:t>Poultry Manager </a:t>
            </a:r>
          </a:p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en-US" b="1">
                <a:latin typeface="Arial" charset="0"/>
                <a:cs typeface="Times New Roman" pitchFamily="18" charset="0"/>
              </a:rPr>
              <a:t>Feed Sales Representative </a:t>
            </a:r>
          </a:p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en-US" b="1">
                <a:latin typeface="Arial" charset="0"/>
                <a:cs typeface="Times New Roman" pitchFamily="18" charset="0"/>
              </a:rPr>
              <a:t>Animal Scientist</a:t>
            </a:r>
          </a:p>
        </p:txBody>
      </p:sp>
      <p:pic>
        <p:nvPicPr>
          <p:cNvPr id="99334" name="Picture 6" descr="j021672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1200" y="3962400"/>
            <a:ext cx="1450975" cy="18240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100354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1752600" y="2743200"/>
            <a:ext cx="6781800" cy="685800"/>
          </a:xfrm>
          <a:noFill/>
          <a:ln/>
        </p:spPr>
        <p:txBody>
          <a:bodyPr/>
          <a:lstStyle/>
          <a:p>
            <a:pPr marL="533400" indent="-533400">
              <a:buFontTx/>
              <a:buAutoNum type="arabicPeriod" startAt="7"/>
            </a:pPr>
            <a:r>
              <a:rPr lang="en-US">
                <a:cs typeface="Times New Roman" pitchFamily="18" charset="0"/>
              </a:rPr>
              <a:t>Plant Systems </a:t>
            </a:r>
          </a:p>
        </p:txBody>
      </p:sp>
      <p:sp>
        <p:nvSpPr>
          <p:cNvPr id="100355" name="Text Box 3"/>
          <p:cNvSpPr txBox="1">
            <a:spLocks noChangeArrowheads="1"/>
          </p:cNvSpPr>
          <p:nvPr/>
        </p:nvSpPr>
        <p:spPr bwMode="auto">
          <a:xfrm>
            <a:off x="228600" y="6324600"/>
            <a:ext cx="11906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124 TM D7</a:t>
            </a:r>
          </a:p>
        </p:txBody>
      </p:sp>
      <p:sp>
        <p:nvSpPr>
          <p:cNvPr id="100356" name="Rectangle 4"/>
          <p:cNvSpPr>
            <a:spLocks noGrp="1" noChangeArrowheads="1"/>
          </p:cNvSpPr>
          <p:nvPr>
            <p:ph type="title"/>
          </p:nvPr>
        </p:nvSpPr>
        <p:spPr>
          <a:xfrm>
            <a:off x="1219200" y="228600"/>
            <a:ext cx="7772400" cy="2133600"/>
          </a:xfrm>
          <a:noFill/>
          <a:ln/>
        </p:spPr>
        <p:txBody>
          <a:bodyPr/>
          <a:lstStyle/>
          <a:p>
            <a:pPr algn="ctr"/>
            <a:r>
              <a:rPr lang="en-US" b="1">
                <a:cs typeface="Times New Roman" pitchFamily="18" charset="0"/>
              </a:rPr>
              <a:t>Seven Career Clusters in Agriculture, Food, and Natural Resources </a:t>
            </a:r>
          </a:p>
        </p:txBody>
      </p:sp>
      <p:sp>
        <p:nvSpPr>
          <p:cNvPr id="100357" name="Rectangle 5"/>
          <p:cNvSpPr>
            <a:spLocks noChangeArrowheads="1"/>
          </p:cNvSpPr>
          <p:nvPr/>
        </p:nvSpPr>
        <p:spPr bwMode="auto">
          <a:xfrm>
            <a:off x="1676400" y="3505200"/>
            <a:ext cx="68580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en-US" b="1">
                <a:latin typeface="Arial" charset="0"/>
                <a:cs typeface="Times New Roman" pitchFamily="18" charset="0"/>
              </a:rPr>
              <a:t>Tree Surgeon </a:t>
            </a:r>
          </a:p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en-US" b="1">
                <a:latin typeface="Arial" charset="0"/>
                <a:cs typeface="Times New Roman" pitchFamily="18" charset="0"/>
              </a:rPr>
              <a:t>Botanist </a:t>
            </a:r>
          </a:p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en-US" b="1">
                <a:latin typeface="Arial" charset="0"/>
                <a:cs typeface="Times New Roman" pitchFamily="18" charset="0"/>
              </a:rPr>
              <a:t>Greenhouse Manager </a:t>
            </a:r>
          </a:p>
        </p:txBody>
      </p:sp>
      <p:pic>
        <p:nvPicPr>
          <p:cNvPr id="100359" name="Picture 7" descr="MCj0233143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72200" y="2590800"/>
            <a:ext cx="2511425" cy="29289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457200"/>
            <a:ext cx="7620000" cy="1524000"/>
          </a:xfrm>
          <a:noFill/>
          <a:ln/>
        </p:spPr>
        <p:txBody>
          <a:bodyPr/>
          <a:lstStyle/>
          <a:p>
            <a:r>
              <a:rPr lang="en-US" b="1">
                <a:cs typeface="Times New Roman" pitchFamily="18" charset="0"/>
              </a:rPr>
              <a:t>Agriculture, Food </a:t>
            </a:r>
            <a:r>
              <a:rPr lang="en-US">
                <a:cs typeface="Times New Roman" pitchFamily="18" charset="0"/>
              </a:rPr>
              <a:t>and</a:t>
            </a:r>
            <a:r>
              <a:rPr lang="en-US" b="1">
                <a:cs typeface="Times New Roman" pitchFamily="18" charset="0"/>
              </a:rPr>
              <a:t> Natural Resources </a:t>
            </a:r>
            <a:r>
              <a:rPr lang="en-US">
                <a:cs typeface="Times New Roman" pitchFamily="18" charset="0"/>
              </a:rPr>
              <a:t>is defined</a:t>
            </a:r>
            <a:r>
              <a:rPr lang="en-US" b="1">
                <a:cs typeface="Times New Roman" pitchFamily="18" charset="0"/>
              </a:rPr>
              <a:t> as … </a:t>
            </a:r>
          </a:p>
        </p:txBody>
      </p:sp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228600" y="60960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124 TM A </a:t>
            </a:r>
          </a:p>
        </p:txBody>
      </p:sp>
      <p:sp>
        <p:nvSpPr>
          <p:cNvPr id="71690" name="Rectangle 10"/>
          <p:cNvSpPr>
            <a:spLocks noGrp="1" noChangeArrowheads="1"/>
          </p:cNvSpPr>
          <p:nvPr>
            <p:ph type="body" sz="half" idx="1"/>
          </p:nvPr>
        </p:nvSpPr>
        <p:spPr>
          <a:xfrm>
            <a:off x="1676400" y="2133600"/>
            <a:ext cx="6934200" cy="4343400"/>
          </a:xfrm>
          <a:noFill/>
          <a:ln/>
        </p:spPr>
        <p:txBody>
          <a:bodyPr/>
          <a:lstStyle/>
          <a:p>
            <a:pPr algn="ctr">
              <a:buFontTx/>
              <a:buNone/>
            </a:pPr>
            <a:r>
              <a:rPr lang="en-US" sz="2800" b="0">
                <a:cs typeface="Times New Roman" pitchFamily="18" charset="0"/>
              </a:rPr>
              <a:t>careers in the planning, implementation, production, management, processing, and/or marketing of agricultural commodities and services, including food, fiber, wood products, natural resources, horticulture, and other plant and animal products. It also includes related professional, technical, and educational services.</a:t>
            </a:r>
            <a:r>
              <a:rPr lang="en-US" sz="2800">
                <a:cs typeface="Tahoma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228600"/>
            <a:ext cx="7315200" cy="1981200"/>
          </a:xfrm>
          <a:noFill/>
          <a:ln/>
        </p:spPr>
        <p:txBody>
          <a:bodyPr/>
          <a:lstStyle/>
          <a:p>
            <a:r>
              <a:rPr lang="en-US" sz="4000" b="1">
                <a:cs typeface="Times New Roman" pitchFamily="18" charset="0"/>
              </a:rPr>
              <a:t>Planning - Implementation–Production–Management–Processing–Marketing</a:t>
            </a:r>
            <a:r>
              <a:rPr lang="en-US" b="1">
                <a:cs typeface="Times New Roman" pitchFamily="18" charset="0"/>
              </a:rPr>
              <a:t> </a:t>
            </a:r>
          </a:p>
        </p:txBody>
      </p:sp>
      <p:sp>
        <p:nvSpPr>
          <p:cNvPr id="93187" name="Text Box 3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124 TM B </a:t>
            </a:r>
          </a:p>
        </p:txBody>
      </p:sp>
      <p:sp>
        <p:nvSpPr>
          <p:cNvPr id="93188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2362200"/>
            <a:ext cx="7543800" cy="3886200"/>
          </a:xfrm>
          <a:noFill/>
          <a:ln/>
        </p:spPr>
        <p:txBody>
          <a:bodyPr/>
          <a:lstStyle/>
          <a:p>
            <a:pPr marL="457200" indent="-457200">
              <a:lnSpc>
                <a:spcPct val="90000"/>
              </a:lnSpc>
              <a:buFontTx/>
              <a:buNone/>
            </a:pPr>
            <a:r>
              <a:rPr lang="en-US" sz="2800" b="0" i="1">
                <a:cs typeface="Times New Roman" pitchFamily="18" charset="0"/>
              </a:rPr>
              <a:t/>
            </a:r>
            <a:br>
              <a:rPr lang="en-US" sz="2800" b="0" i="1">
                <a:cs typeface="Times New Roman" pitchFamily="18" charset="0"/>
              </a:rPr>
            </a:br>
            <a:endParaRPr lang="en-US" sz="2800" b="0" i="1">
              <a:cs typeface="Times New Roman" pitchFamily="18" charset="0"/>
            </a:endParaRPr>
          </a:p>
          <a:p>
            <a:pPr marL="838200" lvl="1" indent="-381000">
              <a:lnSpc>
                <a:spcPct val="90000"/>
              </a:lnSpc>
              <a:buFontTx/>
              <a:buAutoNum type="arabicPeriod"/>
            </a:pPr>
            <a:r>
              <a:rPr lang="en-US" sz="2400" b="0">
                <a:cs typeface="Times New Roman" pitchFamily="18" charset="0"/>
              </a:rPr>
              <a:t>What would a person in _______________ do?</a:t>
            </a:r>
          </a:p>
          <a:p>
            <a:pPr marL="838200" lvl="1" indent="-381000">
              <a:lnSpc>
                <a:spcPct val="90000"/>
              </a:lnSpc>
              <a:buFontTx/>
              <a:buAutoNum type="arabicPeriod"/>
            </a:pPr>
            <a:r>
              <a:rPr lang="en-US" sz="2400" b="0">
                <a:cs typeface="Times New Roman" pitchFamily="18" charset="0"/>
              </a:rPr>
              <a:t>What kinds of skills would a person in ________________ need?</a:t>
            </a:r>
          </a:p>
          <a:p>
            <a:pPr marL="838200" lvl="1" indent="-381000">
              <a:lnSpc>
                <a:spcPct val="90000"/>
              </a:lnSpc>
              <a:buFontTx/>
              <a:buAutoNum type="arabicPeriod"/>
            </a:pPr>
            <a:r>
              <a:rPr lang="en-US" sz="2400" b="0">
                <a:cs typeface="Times New Roman" pitchFamily="18" charset="0"/>
              </a:rPr>
              <a:t>What level of education would a person in _________________ need?</a:t>
            </a:r>
          </a:p>
          <a:p>
            <a:pPr marL="838200" lvl="1" indent="-381000">
              <a:lnSpc>
                <a:spcPct val="90000"/>
              </a:lnSpc>
              <a:buFontTx/>
              <a:buAutoNum type="arabicPeriod"/>
            </a:pPr>
            <a:r>
              <a:rPr lang="en-US" sz="2400" b="0">
                <a:cs typeface="Times New Roman" pitchFamily="18" charset="0"/>
              </a:rPr>
              <a:t>If you would like doing _____________, raise you hand?</a:t>
            </a:r>
            <a:r>
              <a:rPr lang="en-US" sz="2400" b="0" i="1"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438400" y="1676400"/>
            <a:ext cx="5867400" cy="4114800"/>
          </a:xfrm>
          <a:noFill/>
          <a:ln/>
        </p:spPr>
        <p:txBody>
          <a:bodyPr/>
          <a:lstStyle/>
          <a:p>
            <a:r>
              <a:rPr lang="en-US" sz="2800">
                <a:cs typeface="Times New Roman" pitchFamily="18" charset="0"/>
              </a:rPr>
              <a:t>Food</a:t>
            </a:r>
          </a:p>
          <a:p>
            <a:r>
              <a:rPr lang="en-US" sz="2800">
                <a:cs typeface="Times New Roman" pitchFamily="18" charset="0"/>
              </a:rPr>
              <a:t>Fiber</a:t>
            </a:r>
          </a:p>
          <a:p>
            <a:r>
              <a:rPr lang="en-US" sz="2800">
                <a:cs typeface="Times New Roman" pitchFamily="18" charset="0"/>
              </a:rPr>
              <a:t>Wood Products</a:t>
            </a:r>
          </a:p>
          <a:p>
            <a:r>
              <a:rPr lang="en-US" sz="2800">
                <a:cs typeface="Times New Roman" pitchFamily="18" charset="0"/>
              </a:rPr>
              <a:t>Natural Resources</a:t>
            </a:r>
          </a:p>
          <a:p>
            <a:r>
              <a:rPr lang="en-US" sz="2800">
                <a:cs typeface="Times New Roman" pitchFamily="18" charset="0"/>
              </a:rPr>
              <a:t>Horticulture</a:t>
            </a:r>
          </a:p>
          <a:p>
            <a:r>
              <a:rPr lang="en-US" sz="2800">
                <a:cs typeface="Times New Roman" pitchFamily="18" charset="0"/>
              </a:rPr>
              <a:t>Plant Products</a:t>
            </a:r>
          </a:p>
          <a:p>
            <a:r>
              <a:rPr lang="en-US" sz="2800">
                <a:cs typeface="Times New Roman" pitchFamily="18" charset="0"/>
              </a:rPr>
              <a:t>Animal Products</a:t>
            </a:r>
            <a:endParaRPr lang="en-US" sz="2800">
              <a:cs typeface="Tahoma" pitchFamily="34" charset="0"/>
            </a:endParaRP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172200"/>
            <a:ext cx="1106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124 TM C</a:t>
            </a:r>
          </a:p>
        </p:txBody>
      </p:sp>
      <p:sp>
        <p:nvSpPr>
          <p:cNvPr id="5214" name="Rectangle 94"/>
          <p:cNvSpPr>
            <a:spLocks noGrp="1" noChangeArrowheads="1"/>
          </p:cNvSpPr>
          <p:nvPr>
            <p:ph type="title"/>
          </p:nvPr>
        </p:nvSpPr>
        <p:spPr>
          <a:xfrm>
            <a:off x="1676400" y="457200"/>
            <a:ext cx="7239000" cy="838200"/>
          </a:xfrm>
          <a:noFill/>
          <a:ln/>
        </p:spPr>
        <p:txBody>
          <a:bodyPr/>
          <a:lstStyle/>
          <a:p>
            <a:r>
              <a:rPr lang="en-US" b="1">
                <a:cs typeface="Times New Roman" pitchFamily="18" charset="0"/>
              </a:rPr>
              <a:t>Key words to understand: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94210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2819400"/>
            <a:ext cx="6781800" cy="1143000"/>
          </a:xfrm>
          <a:noFill/>
          <a:ln/>
        </p:spPr>
        <p:txBody>
          <a:bodyPr/>
          <a:lstStyle/>
          <a:p>
            <a:pPr marL="533400" indent="-533400">
              <a:buFontTx/>
              <a:buAutoNum type="arabicPeriod"/>
            </a:pPr>
            <a:r>
              <a:rPr lang="en-US">
                <a:cs typeface="Times New Roman" pitchFamily="18" charset="0"/>
              </a:rPr>
              <a:t>Food Products and Processing Systems</a:t>
            </a:r>
            <a:r>
              <a:rPr lang="en-US" sz="2400" b="0">
                <a:cs typeface="Times New Roman" pitchFamily="18" charset="0"/>
              </a:rPr>
              <a:t> </a:t>
            </a:r>
          </a:p>
        </p:txBody>
      </p:sp>
      <p:sp>
        <p:nvSpPr>
          <p:cNvPr id="94211" name="Text Box 3"/>
          <p:cNvSpPr txBox="1">
            <a:spLocks noChangeArrowheads="1"/>
          </p:cNvSpPr>
          <p:nvPr/>
        </p:nvSpPr>
        <p:spPr bwMode="auto">
          <a:xfrm>
            <a:off x="152400" y="6400800"/>
            <a:ext cx="11906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124 TM D1</a:t>
            </a:r>
          </a:p>
        </p:txBody>
      </p:sp>
      <p:sp>
        <p:nvSpPr>
          <p:cNvPr id="94212" name="Rectangle 4"/>
          <p:cNvSpPr>
            <a:spLocks noGrp="1" noChangeArrowheads="1"/>
          </p:cNvSpPr>
          <p:nvPr>
            <p:ph type="title"/>
          </p:nvPr>
        </p:nvSpPr>
        <p:spPr>
          <a:xfrm>
            <a:off x="1371600" y="152400"/>
            <a:ext cx="7772400" cy="2133600"/>
          </a:xfrm>
          <a:noFill/>
          <a:ln/>
        </p:spPr>
        <p:txBody>
          <a:bodyPr/>
          <a:lstStyle/>
          <a:p>
            <a:pPr algn="ctr"/>
            <a:r>
              <a:rPr lang="en-US" b="1">
                <a:cs typeface="Times New Roman" pitchFamily="18" charset="0"/>
              </a:rPr>
              <a:t>Seven Career Clusters in Agriculture, Food, and Natural Resources </a:t>
            </a:r>
          </a:p>
        </p:txBody>
      </p:sp>
      <p:sp>
        <p:nvSpPr>
          <p:cNvPr id="94213" name="Rectangle 5"/>
          <p:cNvSpPr>
            <a:spLocks noChangeArrowheads="1"/>
          </p:cNvSpPr>
          <p:nvPr/>
        </p:nvSpPr>
        <p:spPr bwMode="auto">
          <a:xfrm>
            <a:off x="2286000" y="4114800"/>
            <a:ext cx="68580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en-US" b="1">
                <a:latin typeface="Arial" charset="0"/>
                <a:cs typeface="Times New Roman" pitchFamily="18" charset="0"/>
              </a:rPr>
              <a:t>Food Scientist</a:t>
            </a:r>
          </a:p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en-US" b="1">
                <a:latin typeface="Arial" charset="0"/>
                <a:cs typeface="Times New Roman" pitchFamily="18" charset="0"/>
              </a:rPr>
              <a:t>Toxicologist</a:t>
            </a:r>
          </a:p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en-US" b="1">
                <a:latin typeface="Arial" charset="0"/>
                <a:cs typeface="Times New Roman" pitchFamily="18" charset="0"/>
              </a:rPr>
              <a:t>Meat Processor </a:t>
            </a:r>
          </a:p>
        </p:txBody>
      </p:sp>
      <p:pic>
        <p:nvPicPr>
          <p:cNvPr id="94214" name="Picture 6" descr="MCj0252573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3200" y="3886200"/>
            <a:ext cx="1517650" cy="17605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95234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1447800" y="3962400"/>
            <a:ext cx="6781800" cy="685800"/>
          </a:xfrm>
          <a:noFill/>
          <a:ln/>
        </p:spPr>
        <p:txBody>
          <a:bodyPr/>
          <a:lstStyle/>
          <a:p>
            <a:pPr marL="533400" indent="-533400">
              <a:buFontTx/>
              <a:buAutoNum type="arabicPeriod" startAt="2"/>
            </a:pPr>
            <a:r>
              <a:rPr lang="en-US">
                <a:cs typeface="Times New Roman" pitchFamily="18" charset="0"/>
              </a:rPr>
              <a:t>Agribusiness Systems </a:t>
            </a:r>
          </a:p>
        </p:txBody>
      </p:sp>
      <p:sp>
        <p:nvSpPr>
          <p:cNvPr id="95235" name="Text Box 3"/>
          <p:cNvSpPr txBox="1">
            <a:spLocks noChangeArrowheads="1"/>
          </p:cNvSpPr>
          <p:nvPr/>
        </p:nvSpPr>
        <p:spPr bwMode="auto">
          <a:xfrm>
            <a:off x="152400" y="6400800"/>
            <a:ext cx="11906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124 TM D2</a:t>
            </a:r>
          </a:p>
        </p:txBody>
      </p:sp>
      <p:sp>
        <p:nvSpPr>
          <p:cNvPr id="95236" name="Rectangle 4"/>
          <p:cNvSpPr>
            <a:spLocks noGrp="1" noChangeArrowheads="1"/>
          </p:cNvSpPr>
          <p:nvPr>
            <p:ph type="title"/>
          </p:nvPr>
        </p:nvSpPr>
        <p:spPr>
          <a:xfrm>
            <a:off x="1143000" y="0"/>
            <a:ext cx="7848600" cy="2133600"/>
          </a:xfrm>
          <a:noFill/>
          <a:ln/>
        </p:spPr>
        <p:txBody>
          <a:bodyPr/>
          <a:lstStyle/>
          <a:p>
            <a:pPr algn="ctr"/>
            <a:r>
              <a:rPr lang="en-US" b="1">
                <a:cs typeface="Times New Roman" pitchFamily="18" charset="0"/>
              </a:rPr>
              <a:t>Seven Career Clusters in Agriculture, Food, and Natural Resources </a:t>
            </a:r>
          </a:p>
        </p:txBody>
      </p:sp>
      <p:sp>
        <p:nvSpPr>
          <p:cNvPr id="95237" name="Rectangle 5"/>
          <p:cNvSpPr>
            <a:spLocks noChangeArrowheads="1"/>
          </p:cNvSpPr>
          <p:nvPr/>
        </p:nvSpPr>
        <p:spPr bwMode="auto">
          <a:xfrm>
            <a:off x="1524000" y="4724400"/>
            <a:ext cx="68580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en-US" b="1">
                <a:latin typeface="Arial" charset="0"/>
                <a:cs typeface="Times New Roman" pitchFamily="18" charset="0"/>
              </a:rPr>
              <a:t>International Agri-Marketing Specialist </a:t>
            </a:r>
          </a:p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en-US" b="1">
                <a:latin typeface="Arial" charset="0"/>
                <a:cs typeface="Times New Roman" pitchFamily="18" charset="0"/>
              </a:rPr>
              <a:t>Farm/Ranch Manager </a:t>
            </a:r>
          </a:p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en-US" b="1">
                <a:latin typeface="Arial" charset="0"/>
                <a:cs typeface="Times New Roman" pitchFamily="18" charset="0"/>
              </a:rPr>
              <a:t>Agricultural Economist </a:t>
            </a:r>
          </a:p>
        </p:txBody>
      </p:sp>
      <p:pic>
        <p:nvPicPr>
          <p:cNvPr id="95238" name="Picture 6" descr="MCj0432543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2438400"/>
            <a:ext cx="2514600" cy="12858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96258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1600200" y="2743200"/>
            <a:ext cx="6781800" cy="685800"/>
          </a:xfrm>
          <a:noFill/>
          <a:ln/>
        </p:spPr>
        <p:txBody>
          <a:bodyPr/>
          <a:lstStyle/>
          <a:p>
            <a:pPr marL="533400" indent="-533400">
              <a:buFontTx/>
              <a:buAutoNum type="arabicPeriod" startAt="3"/>
            </a:pPr>
            <a:r>
              <a:rPr lang="en-US" sz="2800">
                <a:cs typeface="Times New Roman" pitchFamily="18" charset="0"/>
              </a:rPr>
              <a:t>Environmental Service Systems </a:t>
            </a:r>
          </a:p>
        </p:txBody>
      </p:sp>
      <p:sp>
        <p:nvSpPr>
          <p:cNvPr id="96259" name="Text Box 3"/>
          <p:cNvSpPr txBox="1">
            <a:spLocks noChangeArrowheads="1"/>
          </p:cNvSpPr>
          <p:nvPr/>
        </p:nvSpPr>
        <p:spPr bwMode="auto">
          <a:xfrm>
            <a:off x="228600" y="6400800"/>
            <a:ext cx="11906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124 TM D3</a:t>
            </a:r>
          </a:p>
        </p:txBody>
      </p:sp>
      <p:sp>
        <p:nvSpPr>
          <p:cNvPr id="96260" name="Rectangle 4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7696200" cy="2133600"/>
          </a:xfrm>
          <a:noFill/>
          <a:ln/>
        </p:spPr>
        <p:txBody>
          <a:bodyPr/>
          <a:lstStyle/>
          <a:p>
            <a:pPr algn="ctr"/>
            <a:r>
              <a:rPr lang="en-US" b="1">
                <a:cs typeface="Times New Roman" pitchFamily="18" charset="0"/>
              </a:rPr>
              <a:t>Seven Career Clusters in Agriculture, Food, and Natural Resources </a:t>
            </a:r>
          </a:p>
        </p:txBody>
      </p:sp>
      <p:sp>
        <p:nvSpPr>
          <p:cNvPr id="96261" name="Rectangle 5"/>
          <p:cNvSpPr>
            <a:spLocks noChangeArrowheads="1"/>
          </p:cNvSpPr>
          <p:nvPr/>
        </p:nvSpPr>
        <p:spPr bwMode="auto">
          <a:xfrm>
            <a:off x="2133600" y="3581400"/>
            <a:ext cx="68580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en-US" b="1">
                <a:latin typeface="Arial" charset="0"/>
                <a:cs typeface="Times New Roman" pitchFamily="18" charset="0"/>
              </a:rPr>
              <a:t>Toxicologist </a:t>
            </a:r>
          </a:p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en-US" b="1">
                <a:latin typeface="Arial" charset="0"/>
                <a:cs typeface="Times New Roman" pitchFamily="18" charset="0"/>
              </a:rPr>
              <a:t>Water Quality Manager </a:t>
            </a:r>
          </a:p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en-US" b="1">
                <a:latin typeface="Arial" charset="0"/>
                <a:cs typeface="Times New Roman" pitchFamily="18" charset="0"/>
              </a:rPr>
              <a:t>Environmental Sampling Technician </a:t>
            </a:r>
          </a:p>
        </p:txBody>
      </p:sp>
      <p:pic>
        <p:nvPicPr>
          <p:cNvPr id="96262" name="Picture 6" descr="MCj0432199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57600" y="5181600"/>
            <a:ext cx="1827213" cy="12747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97282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114800" y="2819400"/>
            <a:ext cx="5029200" cy="685800"/>
          </a:xfrm>
          <a:noFill/>
          <a:ln/>
        </p:spPr>
        <p:txBody>
          <a:bodyPr/>
          <a:lstStyle/>
          <a:p>
            <a:pPr marL="533400" indent="-533400">
              <a:lnSpc>
                <a:spcPct val="90000"/>
              </a:lnSpc>
              <a:buFontTx/>
              <a:buAutoNum type="arabicPeriod" startAt="4"/>
            </a:pPr>
            <a:r>
              <a:rPr lang="en-US" sz="2400">
                <a:cs typeface="Times New Roman" pitchFamily="18" charset="0"/>
              </a:rPr>
              <a:t>Natural Resources Systems </a:t>
            </a:r>
          </a:p>
        </p:txBody>
      </p:sp>
      <p:sp>
        <p:nvSpPr>
          <p:cNvPr id="97283" name="Text Box 3"/>
          <p:cNvSpPr txBox="1">
            <a:spLocks noChangeArrowheads="1"/>
          </p:cNvSpPr>
          <p:nvPr/>
        </p:nvSpPr>
        <p:spPr bwMode="auto">
          <a:xfrm>
            <a:off x="228600" y="6248400"/>
            <a:ext cx="11906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124 TM D4</a:t>
            </a:r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title"/>
          </p:nvPr>
        </p:nvSpPr>
        <p:spPr>
          <a:xfrm>
            <a:off x="1295400" y="228600"/>
            <a:ext cx="7696200" cy="2133600"/>
          </a:xfrm>
          <a:noFill/>
          <a:ln/>
        </p:spPr>
        <p:txBody>
          <a:bodyPr/>
          <a:lstStyle/>
          <a:p>
            <a:pPr algn="ctr"/>
            <a:r>
              <a:rPr lang="en-US" b="1">
                <a:cs typeface="Times New Roman" pitchFamily="18" charset="0"/>
              </a:rPr>
              <a:t>Seven Career Clusters in Agriculture, Food, and Natural Resources </a:t>
            </a:r>
          </a:p>
        </p:txBody>
      </p:sp>
      <p:sp>
        <p:nvSpPr>
          <p:cNvPr id="97285" name="Rectangle 5"/>
          <p:cNvSpPr>
            <a:spLocks noChangeArrowheads="1"/>
          </p:cNvSpPr>
          <p:nvPr/>
        </p:nvSpPr>
        <p:spPr bwMode="auto">
          <a:xfrm>
            <a:off x="5410200" y="3581400"/>
            <a:ext cx="35814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en-US" b="1">
                <a:latin typeface="Arial" charset="0"/>
                <a:cs typeface="Times New Roman" pitchFamily="18" charset="0"/>
              </a:rPr>
              <a:t>Wildlife Manger  </a:t>
            </a:r>
          </a:p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en-US" b="1">
                <a:latin typeface="Arial" charset="0"/>
                <a:cs typeface="Times New Roman" pitchFamily="18" charset="0"/>
              </a:rPr>
              <a:t>Park Manager </a:t>
            </a:r>
          </a:p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en-US" b="1">
                <a:latin typeface="Arial" charset="0"/>
                <a:cs typeface="Times New Roman" pitchFamily="18" charset="0"/>
              </a:rPr>
              <a:t>Fisheries Manager </a:t>
            </a:r>
          </a:p>
        </p:txBody>
      </p:sp>
      <p:pic>
        <p:nvPicPr>
          <p:cNvPr id="97286" name="Picture 6" descr="MCNA00071_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7400" y="3505200"/>
            <a:ext cx="1843088" cy="16081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98306" name="Rectangle 1026"/>
          <p:cNvSpPr>
            <a:spLocks noGrp="1" noChangeArrowheads="1"/>
          </p:cNvSpPr>
          <p:nvPr>
            <p:ph type="body" sz="half" idx="1"/>
          </p:nvPr>
        </p:nvSpPr>
        <p:spPr>
          <a:xfrm>
            <a:off x="1676400" y="2743200"/>
            <a:ext cx="6781800" cy="1066800"/>
          </a:xfrm>
          <a:noFill/>
          <a:ln/>
        </p:spPr>
        <p:txBody>
          <a:bodyPr/>
          <a:lstStyle/>
          <a:p>
            <a:pPr marL="533400" indent="-533400">
              <a:buFontTx/>
              <a:buAutoNum type="arabicPeriod" startAt="5"/>
            </a:pPr>
            <a:r>
              <a:rPr lang="en-US" sz="2800">
                <a:cs typeface="Times New Roman" pitchFamily="18" charset="0"/>
              </a:rPr>
              <a:t>Power, Structural, and Technical Systems </a:t>
            </a:r>
          </a:p>
        </p:txBody>
      </p:sp>
      <p:sp>
        <p:nvSpPr>
          <p:cNvPr id="98307" name="Text Box 1027"/>
          <p:cNvSpPr txBox="1">
            <a:spLocks noChangeArrowheads="1"/>
          </p:cNvSpPr>
          <p:nvPr/>
        </p:nvSpPr>
        <p:spPr bwMode="auto">
          <a:xfrm>
            <a:off x="228600" y="6324600"/>
            <a:ext cx="11906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124 TM D5</a:t>
            </a:r>
          </a:p>
        </p:txBody>
      </p:sp>
      <p:sp>
        <p:nvSpPr>
          <p:cNvPr id="98308" name="Rectangle 1028"/>
          <p:cNvSpPr>
            <a:spLocks noGrp="1" noChangeArrowheads="1"/>
          </p:cNvSpPr>
          <p:nvPr>
            <p:ph type="title"/>
          </p:nvPr>
        </p:nvSpPr>
        <p:spPr>
          <a:xfrm>
            <a:off x="1219200" y="152400"/>
            <a:ext cx="7620000" cy="2133600"/>
          </a:xfrm>
          <a:noFill/>
          <a:ln/>
        </p:spPr>
        <p:txBody>
          <a:bodyPr/>
          <a:lstStyle/>
          <a:p>
            <a:pPr algn="ctr"/>
            <a:r>
              <a:rPr lang="en-US" b="1">
                <a:cs typeface="Times New Roman" pitchFamily="18" charset="0"/>
              </a:rPr>
              <a:t>Seven Career Clusters in Agriculture, Food, and Natural Resources </a:t>
            </a:r>
          </a:p>
        </p:txBody>
      </p:sp>
      <p:sp>
        <p:nvSpPr>
          <p:cNvPr id="98309" name="Rectangle 1029"/>
          <p:cNvSpPr>
            <a:spLocks noChangeArrowheads="1"/>
          </p:cNvSpPr>
          <p:nvPr/>
        </p:nvSpPr>
        <p:spPr bwMode="auto">
          <a:xfrm>
            <a:off x="2133600" y="3810000"/>
            <a:ext cx="68580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en-US" b="1">
                <a:latin typeface="Arial" charset="0"/>
                <a:cs typeface="Times New Roman" pitchFamily="18" charset="0"/>
              </a:rPr>
              <a:t>Agricultural Engineer </a:t>
            </a:r>
          </a:p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en-US" b="1">
                <a:latin typeface="Arial" charset="0"/>
                <a:cs typeface="Times New Roman" pitchFamily="18" charset="0"/>
              </a:rPr>
              <a:t>Machinist </a:t>
            </a:r>
          </a:p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en-US" b="1">
                <a:latin typeface="Arial" charset="0"/>
                <a:cs typeface="Times New Roman" pitchFamily="18" charset="0"/>
              </a:rPr>
              <a:t>Welder </a:t>
            </a:r>
          </a:p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en-US" b="1">
                <a:latin typeface="Arial" charset="0"/>
                <a:cs typeface="Times New Roman" pitchFamily="18" charset="0"/>
              </a:rPr>
              <a:t>GPS Technician </a:t>
            </a:r>
          </a:p>
        </p:txBody>
      </p:sp>
      <p:pic>
        <p:nvPicPr>
          <p:cNvPr id="98310" name="Picture 1030" descr="MCj0240695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4114800"/>
            <a:ext cx="1825625" cy="14620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7400C3A-D82C-4456-A0A6-35E181670AC4}">
  <ds:schemaRefs>
    <ds:schemaRef ds:uri="http://schemas.openxmlformats.org/package/2006/metadata/core-properties"/>
    <ds:schemaRef ds:uri="http://purl.org/dc/elements/1.1/"/>
    <ds:schemaRef ds:uri="7d75d6f9-8bd4-4602-97a0-53722360a9f2"/>
    <ds:schemaRef ds:uri="http://www.w3.org/XML/1998/namespace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63421808-4F99-4117-9DE9-14807ECCB05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3555085-3FDD-4795-8918-C6892BF6E1B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2285</TotalTime>
  <Words>336</Words>
  <Application>Microsoft Office PowerPoint</Application>
  <PresentationFormat>On-screen Show (4:3)</PresentationFormat>
  <Paragraphs>98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Lucida Calligraphy</vt:lpstr>
      <vt:lpstr>Tahoma</vt:lpstr>
      <vt:lpstr>Times New Roman</vt:lpstr>
      <vt:lpstr>LK Template</vt:lpstr>
      <vt:lpstr>Seven Roads to Success: Choosing My Road </vt:lpstr>
      <vt:lpstr>Agriculture, Food and Natural Resources is defined as … </vt:lpstr>
      <vt:lpstr>Planning - Implementation–Production–Management–Processing–Marketing </vt:lpstr>
      <vt:lpstr>Key words to understand: </vt:lpstr>
      <vt:lpstr>Seven Career Clusters in Agriculture, Food, and Natural Resources </vt:lpstr>
      <vt:lpstr>Seven Career Clusters in Agriculture, Food, and Natural Resources </vt:lpstr>
      <vt:lpstr>Seven Career Clusters in Agriculture, Food, and Natural Resources </vt:lpstr>
      <vt:lpstr>Seven Career Clusters in Agriculture, Food, and Natural Resources </vt:lpstr>
      <vt:lpstr>Seven Career Clusters in Agriculture, Food, and Natural Resources </vt:lpstr>
      <vt:lpstr>Seven Career Clusters in Agriculture, Food, and Natural Resources </vt:lpstr>
      <vt:lpstr>Seven Career Clusters in Agriculture, Food, and Natural Resources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44</cp:revision>
  <cp:lastPrinted>1601-01-01T00:00:00Z</cp:lastPrinted>
  <dcterms:created xsi:type="dcterms:W3CDTF">2003-11-25T06:13:37Z</dcterms:created>
  <dcterms:modified xsi:type="dcterms:W3CDTF">2018-07-09T19:50:53Z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