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61" r:id="rId5"/>
    <p:sldId id="257" r:id="rId6"/>
    <p:sldId id="262" r:id="rId7"/>
    <p:sldId id="263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60781649-9BCC-4791-872B-72582121581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5571A8F9-9403-495B-B5E3-D43E2F3D5F5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E76ADC-8E44-4C03-9591-71A5AC86BCB3}" type="slidenum">
              <a:rPr lang="en-US"/>
              <a:pPr/>
              <a:t>1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53E8FF-4310-45EF-BEC8-611C4194B2E8}" type="slidenum">
              <a:rPr lang="en-US"/>
              <a:pPr/>
              <a:t>2</a:t>
            </a:fld>
            <a:endParaRPr 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E5609F-BA4F-4098-BE99-809D8E550652}" type="slidenum">
              <a:rPr lang="en-US"/>
              <a:pPr/>
              <a:t>3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7A8C86-E5F8-4265-86CE-7F46BE0DEEE3}" type="slidenum">
              <a:rPr lang="en-US"/>
              <a:pPr/>
              <a:t>4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543800" cy="8382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Preparing </a:t>
            </a:r>
            <a:r>
              <a:rPr lang="en-US" b="0">
                <a:cs typeface="Times New Roman" pitchFamily="18" charset="0"/>
              </a:rPr>
              <a:t>for the</a:t>
            </a:r>
            <a:r>
              <a:rPr lang="en-US">
                <a:cs typeface="Times New Roman" pitchFamily="18" charset="0"/>
              </a:rPr>
              <a:t> Trip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0400"/>
            <a:ext cx="7010400" cy="6096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Developing My SAE Program 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52400" y="5853113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Supervised Agricultural Experience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HS 125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2057400"/>
            <a:ext cx="6705600" cy="4648200"/>
          </a:xfrm>
          <a:noFill/>
          <a:ln/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400">
                <a:cs typeface="Times New Roman" pitchFamily="18" charset="0"/>
              </a:rPr>
              <a:t>Food Products and Processing Systems 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sz="2000" b="0" i="1">
                <a:cs typeface="Times New Roman" pitchFamily="18" charset="0"/>
              </a:rPr>
              <a:t>2-year, 4-year, or graduate degree</a:t>
            </a:r>
          </a:p>
          <a:p>
            <a:pPr marL="914400" lvl="1" indent="-457200">
              <a:lnSpc>
                <a:spcPct val="90000"/>
              </a:lnSpc>
            </a:pPr>
            <a:endParaRPr lang="en-US" sz="2000" b="0" i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400">
                <a:cs typeface="Times New Roman" pitchFamily="18" charset="0"/>
              </a:rPr>
              <a:t>Plant Systems 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sz="2000" b="0" i="1">
                <a:cs typeface="Times New Roman" pitchFamily="18" charset="0"/>
              </a:rPr>
              <a:t>2-year, 4-year, or graduate degree</a:t>
            </a:r>
          </a:p>
          <a:p>
            <a:pPr marL="914400" lvl="1" indent="-457200">
              <a:lnSpc>
                <a:spcPct val="90000"/>
              </a:lnSpc>
            </a:pPr>
            <a:endParaRPr lang="en-US" sz="2000" b="0" i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400">
                <a:cs typeface="Times New Roman" pitchFamily="18" charset="0"/>
              </a:rPr>
              <a:t>Animal Systems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sz="2000" b="0" i="1">
                <a:cs typeface="Times New Roman" pitchFamily="18" charset="0"/>
              </a:rPr>
              <a:t>2-year, 4-year, or graduate degree</a:t>
            </a:r>
          </a:p>
          <a:p>
            <a:pPr marL="914400" lvl="1" indent="-457200">
              <a:lnSpc>
                <a:spcPct val="90000"/>
              </a:lnSpc>
            </a:pPr>
            <a:endParaRPr lang="en-US" sz="2000" b="0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400">
                <a:cs typeface="Times New Roman" pitchFamily="18" charset="0"/>
              </a:rPr>
              <a:t>Power, Structural, and Technical Systems 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sz="2000" b="0" i="1">
                <a:cs typeface="Times New Roman" pitchFamily="18" charset="0"/>
              </a:rPr>
              <a:t>Secondary, Apprenticeship, 2-year, 4-year, or graduate degree </a:t>
            </a:r>
            <a:r>
              <a:rPr lang="en-US" sz="2000" b="0">
                <a:cs typeface="Times New Roman" pitchFamily="18" charset="0"/>
              </a:rPr>
              <a:t>   </a:t>
            </a:r>
            <a:r>
              <a:rPr lang="en-US" sz="2000">
                <a:cs typeface="Times New Roman" pitchFamily="18" charset="0"/>
              </a:rPr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125 TM A1</a:t>
            </a:r>
          </a:p>
        </p:txBody>
      </p:sp>
      <p:sp>
        <p:nvSpPr>
          <p:cNvPr id="5214" name="Rectangle 94"/>
          <p:cNvSpPr>
            <a:spLocks noGrp="1" noChangeArrowheads="1"/>
          </p:cNvSpPr>
          <p:nvPr>
            <p:ph type="title"/>
          </p:nvPr>
        </p:nvSpPr>
        <p:spPr>
          <a:xfrm>
            <a:off x="1676400" y="304800"/>
            <a:ext cx="7239000" cy="14478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Career Cluster Credential Requirements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2133600"/>
            <a:ext cx="6705600" cy="3733800"/>
          </a:xfrm>
          <a:noFill/>
          <a:ln/>
        </p:spPr>
        <p:txBody>
          <a:bodyPr/>
          <a:lstStyle/>
          <a:p>
            <a:pPr marL="533400" indent="-533400">
              <a:buFontTx/>
              <a:buAutoNum type="arabicPeriod" startAt="5"/>
            </a:pPr>
            <a:r>
              <a:rPr lang="en-US" sz="2400">
                <a:cs typeface="Times New Roman" pitchFamily="18" charset="0"/>
              </a:rPr>
              <a:t>Natural Resources Systems </a:t>
            </a:r>
          </a:p>
          <a:p>
            <a:pPr marL="914400" lvl="1" indent="-457200"/>
            <a:r>
              <a:rPr lang="en-US" sz="2000" b="0" i="1">
                <a:cs typeface="Times New Roman" pitchFamily="18" charset="0"/>
              </a:rPr>
              <a:t>2-year, or 4-year</a:t>
            </a:r>
          </a:p>
          <a:p>
            <a:pPr marL="914400" lvl="1" indent="-457200">
              <a:buFontTx/>
              <a:buAutoNum type="arabicPeriod" startAt="5"/>
            </a:pPr>
            <a:endParaRPr lang="en-US" sz="2000" b="0" i="1">
              <a:cs typeface="Times New Roman" pitchFamily="18" charset="0"/>
            </a:endParaRPr>
          </a:p>
          <a:p>
            <a:pPr marL="533400" indent="-533400">
              <a:buFontTx/>
              <a:buAutoNum type="arabicPeriod" startAt="5"/>
            </a:pPr>
            <a:r>
              <a:rPr lang="en-US" sz="2400">
                <a:cs typeface="Times New Roman" pitchFamily="18" charset="0"/>
              </a:rPr>
              <a:t>Environmental Services Systems </a:t>
            </a:r>
          </a:p>
          <a:p>
            <a:pPr marL="914400" lvl="1" indent="-457200"/>
            <a:r>
              <a:rPr lang="en-US" sz="2000" b="0" i="1">
                <a:cs typeface="Times New Roman" pitchFamily="18" charset="0"/>
              </a:rPr>
              <a:t>Vocational Certificate, 2-year, or 4-year degree </a:t>
            </a:r>
          </a:p>
          <a:p>
            <a:pPr marL="914400" lvl="1" indent="-457200">
              <a:buFontTx/>
              <a:buAutoNum type="arabicPeriod" startAt="5"/>
            </a:pPr>
            <a:endParaRPr lang="en-US" sz="2000" b="0" i="1">
              <a:cs typeface="Times New Roman" pitchFamily="18" charset="0"/>
            </a:endParaRPr>
          </a:p>
          <a:p>
            <a:pPr marL="533400" indent="-533400">
              <a:buFontTx/>
              <a:buAutoNum type="arabicPeriod" startAt="5"/>
            </a:pPr>
            <a:r>
              <a:rPr lang="en-US" sz="2400">
                <a:cs typeface="Times New Roman" pitchFamily="18" charset="0"/>
              </a:rPr>
              <a:t>Agribusiness Systems</a:t>
            </a:r>
          </a:p>
          <a:p>
            <a:pPr marL="914400" lvl="1" indent="-457200"/>
            <a:r>
              <a:rPr lang="en-US" sz="2000" b="0" i="1">
                <a:cs typeface="Times New Roman" pitchFamily="18" charset="0"/>
              </a:rPr>
              <a:t>Secondary, Apprenticeship, 2-year, 4-year, or graduate degree</a:t>
            </a:r>
            <a:r>
              <a:rPr lang="en-US" sz="2400" b="0" i="1">
                <a:cs typeface="Times New Roman" pitchFamily="18" charset="0"/>
              </a:rPr>
              <a:t>  </a:t>
            </a: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125 TM A2</a:t>
            </a:r>
          </a:p>
        </p:txBody>
      </p:sp>
      <p:sp>
        <p:nvSpPr>
          <p:cNvPr id="94212" name="Rectangle 4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7239000" cy="14478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Career Cluster Credential Requirements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125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Assess</a:t>
            </a:r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title"/>
          </p:nvPr>
        </p:nvSpPr>
        <p:spPr>
          <a:xfrm>
            <a:off x="1676400" y="228600"/>
            <a:ext cx="7239000" cy="9906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Preparing for the Trip </a:t>
            </a:r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752600"/>
            <a:ext cx="7620000" cy="4724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800"/>
              <a:t>	1. What is a career cluster.</a:t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>2. How are career clusters valuable to you in selecting an agricultural career.</a:t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>3. Are there many or few agricultural career opportunities.</a:t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>4. What type of educational background is required for agricultural careers.</a:t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>5. Do all careers in agriculture require a four-year college degree.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71E1B98-3266-42F3-BAE6-3C15F7C360F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2A9A28-F9E5-479E-BA88-6A0EFC2B5B5B}">
  <ds:schemaRefs>
    <ds:schemaRef ds:uri="http://www.w3.org/XML/1998/namespace"/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7d75d6f9-8bd4-4602-97a0-53722360a9f2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BCC0AD3-C6B5-43AD-ADFB-D0CC20FD12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2287</TotalTime>
  <Words>131</Words>
  <Application>Microsoft Office PowerPoint</Application>
  <PresentationFormat>On-screen Show (4:3)</PresentationFormat>
  <Paragraphs>41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Lucida Calligraphy</vt:lpstr>
      <vt:lpstr>Times New Roman</vt:lpstr>
      <vt:lpstr>LK Template</vt:lpstr>
      <vt:lpstr>Preparing for the Trip </vt:lpstr>
      <vt:lpstr>Career Cluster Credential Requirements </vt:lpstr>
      <vt:lpstr>Career Cluster Credential Requirements </vt:lpstr>
      <vt:lpstr>Preparing for the Trip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37</cp:revision>
  <cp:lastPrinted>1601-01-01T00:00:00Z</cp:lastPrinted>
  <dcterms:created xsi:type="dcterms:W3CDTF">2003-11-25T06:13:37Z</dcterms:created>
  <dcterms:modified xsi:type="dcterms:W3CDTF">2018-07-09T19:51:16Z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