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2" r:id="rId5"/>
    <p:sldId id="257" r:id="rId6"/>
    <p:sldId id="259" r:id="rId7"/>
    <p:sldId id="260" r:id="rId8"/>
    <p:sldId id="261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D4CEEBFC-10A2-4461-B9FB-F0E392F7D0B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1A2D947-2279-4935-9627-D7B8E138F39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349EE4-61D0-419D-8BC3-B6AD72227EBB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201BC-A38C-4D10-9391-FF8D7C7D6C70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E9EFB6-6FA3-4911-838E-456DE5B8B553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3CE37B-DD0A-4C7E-99F8-4224A304B5CB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88AAA0-4D9D-46C4-94D5-75B37F85BB32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447800"/>
            <a:ext cx="7239000" cy="1371600"/>
          </a:xfrm>
          <a:noFill/>
          <a:ln/>
        </p:spPr>
        <p:txBody>
          <a:bodyPr/>
          <a:lstStyle/>
          <a:p>
            <a:r>
              <a:rPr lang="en-US" sz="4800"/>
              <a:t>Responsibility </a:t>
            </a:r>
            <a:br>
              <a:rPr lang="en-US" sz="4800"/>
            </a:br>
            <a:r>
              <a:rPr lang="en-US" sz="4800"/>
              <a:t>&amp; Accountability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819400"/>
            <a:ext cx="4876800" cy="1752600"/>
          </a:xfrm>
          <a:noFill/>
          <a:ln/>
        </p:spPr>
        <p:txBody>
          <a:bodyPr/>
          <a:lstStyle/>
          <a:p>
            <a:r>
              <a:rPr lang="en-US" b="0"/>
              <a:t>Who am I as a leader?</a:t>
            </a:r>
          </a:p>
          <a:p>
            <a:endParaRPr lang="en-US" b="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13</a:t>
            </a:r>
          </a:p>
        </p:txBody>
      </p:sp>
      <p:pic>
        <p:nvPicPr>
          <p:cNvPr id="7680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19600"/>
            <a:ext cx="30480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609600"/>
            <a:ext cx="7620000" cy="1047750"/>
          </a:xfrm>
          <a:noFill/>
          <a:ln/>
        </p:spPr>
        <p:txBody>
          <a:bodyPr/>
          <a:lstStyle/>
          <a:p>
            <a:r>
              <a:rPr lang="en-US" sz="4000"/>
              <a:t>What is </a:t>
            </a:r>
            <a:r>
              <a:rPr lang="en-US" sz="4000" b="1">
                <a:solidFill>
                  <a:srgbClr val="FF0000"/>
                </a:solidFill>
              </a:rPr>
              <a:t>Responsibility</a:t>
            </a:r>
            <a:r>
              <a:rPr lang="en-US" sz="4000"/>
              <a:t> and </a:t>
            </a:r>
            <a:r>
              <a:rPr lang="en-US" sz="4000" b="1">
                <a:solidFill>
                  <a:srgbClr val="FF0000"/>
                </a:solidFill>
              </a:rPr>
              <a:t>Accountability</a:t>
            </a:r>
            <a:r>
              <a:rPr lang="en-US" sz="4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2057400"/>
            <a:ext cx="2971800" cy="4038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0"/>
              <a:t>Job 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Duty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Task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Dependability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Liability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Answerable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876800" y="2133600"/>
            <a:ext cx="388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Reliable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Don’t blame others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Fulfill obligations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Make good judgments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Exercise self-control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  <p:bldP spid="5211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1352550"/>
          </a:xfrm>
          <a:noFill/>
          <a:ln/>
        </p:spPr>
        <p:txBody>
          <a:bodyPr/>
          <a:lstStyle/>
          <a:p>
            <a:r>
              <a:rPr lang="en-US" sz="4000"/>
              <a:t>Definition of responsibility &amp; accountability: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905000"/>
            <a:ext cx="7086600" cy="4495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 b="0"/>
              <a:t>	Being regularly answerable for key areas of our lives with qualified people.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 b="0"/>
          </a:p>
          <a:p>
            <a:pPr>
              <a:spcBef>
                <a:spcPct val="50000"/>
              </a:spcBef>
            </a:pPr>
            <a:r>
              <a:rPr lang="en-US" sz="2800" b="0"/>
              <a:t>What does </a:t>
            </a:r>
            <a:r>
              <a:rPr lang="en-US" sz="2800">
                <a:solidFill>
                  <a:srgbClr val="FF0000"/>
                </a:solidFill>
              </a:rPr>
              <a:t>regularly</a:t>
            </a:r>
            <a:r>
              <a:rPr lang="en-US" sz="2800" b="0"/>
              <a:t> mean?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What does </a:t>
            </a:r>
            <a:r>
              <a:rPr lang="en-US" sz="2800">
                <a:solidFill>
                  <a:srgbClr val="FF0000"/>
                </a:solidFill>
              </a:rPr>
              <a:t>answerable</a:t>
            </a:r>
            <a:r>
              <a:rPr lang="en-US" sz="2800" b="0"/>
              <a:t> mean?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What are the </a:t>
            </a:r>
            <a:r>
              <a:rPr lang="en-US" sz="2800">
                <a:solidFill>
                  <a:srgbClr val="FF0000"/>
                </a:solidFill>
              </a:rPr>
              <a:t>key areas</a:t>
            </a:r>
            <a:r>
              <a:rPr lang="en-US" sz="2800" b="0"/>
              <a:t>?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Who is </a:t>
            </a:r>
            <a:r>
              <a:rPr lang="en-US" sz="2800">
                <a:solidFill>
                  <a:srgbClr val="FF0000"/>
                </a:solidFill>
              </a:rPr>
              <a:t>qualified</a:t>
            </a:r>
            <a:r>
              <a:rPr lang="en-US" sz="2800" b="0"/>
              <a:t> to be accountable?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  <a:noFill/>
          <a:ln/>
        </p:spPr>
        <p:txBody>
          <a:bodyPr/>
          <a:lstStyle/>
          <a:p>
            <a:r>
              <a:rPr lang="en-US"/>
              <a:t>Do’s &amp; Don’ts of Responsibility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524000"/>
            <a:ext cx="7162800" cy="48768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600" b="0"/>
              <a:t>What happens when people live in </a:t>
            </a:r>
            <a:r>
              <a:rPr lang="en-US" sz="2600">
                <a:solidFill>
                  <a:srgbClr val="FF0000"/>
                </a:solidFill>
              </a:rPr>
              <a:t>accordance</a:t>
            </a:r>
            <a:r>
              <a:rPr lang="en-US" sz="2600" b="0"/>
              <a:t> with the things on the </a:t>
            </a:r>
            <a:r>
              <a:rPr lang="en-US" sz="2600">
                <a:solidFill>
                  <a:srgbClr val="FF0000"/>
                </a:solidFill>
              </a:rPr>
              <a:t>“do”</a:t>
            </a:r>
            <a:r>
              <a:rPr lang="en-US" sz="2600" b="0"/>
              <a:t> list? </a:t>
            </a:r>
          </a:p>
          <a:p>
            <a:pPr>
              <a:spcBef>
                <a:spcPct val="75000"/>
              </a:spcBef>
            </a:pPr>
            <a:r>
              <a:rPr lang="en-US" sz="2600" b="0"/>
              <a:t>What happens when they live in </a:t>
            </a:r>
            <a:r>
              <a:rPr lang="en-US" sz="2600">
                <a:solidFill>
                  <a:srgbClr val="FF0000"/>
                </a:solidFill>
              </a:rPr>
              <a:t>accordance</a:t>
            </a:r>
            <a:r>
              <a:rPr lang="en-US" sz="2600" b="0"/>
              <a:t> with the things on the </a:t>
            </a:r>
            <a:r>
              <a:rPr lang="en-US" sz="2600">
                <a:solidFill>
                  <a:srgbClr val="FF0000"/>
                </a:solidFill>
              </a:rPr>
              <a:t>“don’t”</a:t>
            </a:r>
            <a:r>
              <a:rPr lang="en-US" sz="2600" b="0"/>
              <a:t> list?  </a:t>
            </a:r>
          </a:p>
          <a:p>
            <a:pPr>
              <a:spcBef>
                <a:spcPct val="75000"/>
              </a:spcBef>
            </a:pPr>
            <a:r>
              <a:rPr lang="en-US" sz="2600" b="0"/>
              <a:t>In what ways does </a:t>
            </a:r>
            <a:r>
              <a:rPr lang="en-US" sz="2600">
                <a:solidFill>
                  <a:srgbClr val="FF0000"/>
                </a:solidFill>
              </a:rPr>
              <a:t>irresponsible behavior affect</a:t>
            </a:r>
            <a:r>
              <a:rPr lang="en-US" sz="2600" b="0"/>
              <a:t> our community?  </a:t>
            </a:r>
          </a:p>
          <a:p>
            <a:pPr>
              <a:spcBef>
                <a:spcPct val="75000"/>
              </a:spcBef>
            </a:pPr>
            <a:r>
              <a:rPr lang="en-US" sz="2600" b="0"/>
              <a:t>How can young people today </a:t>
            </a:r>
            <a:r>
              <a:rPr lang="en-US" sz="2600">
                <a:solidFill>
                  <a:srgbClr val="FF0000"/>
                </a:solidFill>
              </a:rPr>
              <a:t>demonstrate</a:t>
            </a:r>
            <a:r>
              <a:rPr lang="en-US" sz="2600" b="0"/>
              <a:t> personal responsibility and accountability?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 TM C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990600"/>
          </a:xfrm>
          <a:noFill/>
          <a:ln/>
        </p:spPr>
        <p:txBody>
          <a:bodyPr/>
          <a:lstStyle/>
          <a:p>
            <a:r>
              <a:rPr lang="en-US"/>
              <a:t>Our lives can mature and grow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524000"/>
            <a:ext cx="7010400" cy="4876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FF0000"/>
                </a:solidFill>
              </a:rPr>
              <a:t>Morally</a:t>
            </a:r>
            <a:r>
              <a:rPr lang="en-US" sz="3000" b="0"/>
              <a:t> responsible and accountable </a:t>
            </a:r>
          </a:p>
          <a:p>
            <a:pPr>
              <a:spcBef>
                <a:spcPct val="50000"/>
              </a:spcBef>
            </a:pPr>
            <a:r>
              <a:rPr lang="en-US" sz="3000">
                <a:solidFill>
                  <a:srgbClr val="FF0000"/>
                </a:solidFill>
              </a:rPr>
              <a:t>Spiritually</a:t>
            </a:r>
            <a:r>
              <a:rPr lang="en-US" sz="3000" b="0"/>
              <a:t> responsible and accountable </a:t>
            </a:r>
          </a:p>
          <a:p>
            <a:pPr>
              <a:spcBef>
                <a:spcPct val="50000"/>
              </a:spcBef>
            </a:pPr>
            <a:r>
              <a:rPr lang="en-US" sz="3000">
                <a:solidFill>
                  <a:srgbClr val="FF0000"/>
                </a:solidFill>
              </a:rPr>
              <a:t>Relationally</a:t>
            </a:r>
            <a:r>
              <a:rPr lang="en-US" sz="3000" b="0"/>
              <a:t> responsible and accountable </a:t>
            </a:r>
          </a:p>
          <a:p>
            <a:pPr>
              <a:spcBef>
                <a:spcPct val="50000"/>
              </a:spcBef>
            </a:pPr>
            <a:r>
              <a:rPr lang="en-US" sz="3000">
                <a:solidFill>
                  <a:srgbClr val="FF0000"/>
                </a:solidFill>
              </a:rPr>
              <a:t>Financially</a:t>
            </a:r>
            <a:r>
              <a:rPr lang="en-US" sz="3000" b="0"/>
              <a:t> responsible and accountable </a:t>
            </a:r>
          </a:p>
          <a:p>
            <a:pPr>
              <a:spcBef>
                <a:spcPct val="50000"/>
              </a:spcBef>
            </a:pPr>
            <a:r>
              <a:rPr lang="en-US" sz="3000" b="0"/>
              <a:t>What other categories can we create?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13 TM D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/>
              <a:t>True or False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981200"/>
            <a:ext cx="7620000" cy="4191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____________1. To be regularly answerable for key areas of our lives with qualified people is a definition of responsibility and accountability.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____________2. Dependability, liability, and answerable are all words that help describe responsibility and accountability.</a:t>
            </a:r>
            <a:br>
              <a:rPr lang="en-US" sz="2800"/>
            </a:br>
            <a:endParaRPr lang="en-US" sz="280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HS.13.Assess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9E8FA6E0-ED74-484F-BF4F-63CEAB934D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70FAA3-99A6-4770-888E-C4A2F0858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FEA31D-644B-441D-ACFD-2F07D4CD09D5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7d75d6f9-8bd4-4602-97a0-53722360a9f2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26</TotalTime>
  <Words>220</Words>
  <Application>Microsoft Office PowerPoint</Application>
  <PresentationFormat>On-screen Show (4:3)</PresentationFormat>
  <Paragraphs>58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Responsibility  &amp; Accountability</vt:lpstr>
      <vt:lpstr>What is Responsibility and Accountability?</vt:lpstr>
      <vt:lpstr>Definition of responsibility &amp; accountability:</vt:lpstr>
      <vt:lpstr>Do’s &amp; Don’ts of Responsibility</vt:lpstr>
      <vt:lpstr>Our lives can mature and grow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2003-12-01T19:34:37Z</dcterms:created>
  <dcterms:modified xsi:type="dcterms:W3CDTF">2018-07-09T18:19:01Z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