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9" r:id="rId7"/>
    <p:sldId id="261" r:id="rId8"/>
    <p:sldId id="260" r:id="rId9"/>
    <p:sldId id="262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5C19AB32-D4FF-4528-8B05-1FA30BD5B3E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54991F0-5976-4D14-B95C-9F1FE4176D8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B961F6-C7C9-4DE4-B044-587F629E80D3}" type="slidenum">
              <a:rPr lang="en-US"/>
              <a:pPr/>
              <a:t>1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5B1E68-FF83-4470-9E9B-CD6F59720854}" type="slidenum">
              <a:rPr lang="en-US"/>
              <a:pPr/>
              <a:t>2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2ECF8A-D8D8-4A66-AE63-543D5590C6C4}" type="slidenum">
              <a:rPr lang="en-US"/>
              <a:pPr/>
              <a:t>3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C7ED6F-7DFC-43AC-9D87-AC844E04FCEF}" type="slidenum">
              <a:rPr lang="en-US"/>
              <a:pPr/>
              <a:t>4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9513E7-A266-48DA-8194-F2E2BD4ADAE0}" type="slidenum">
              <a:rPr lang="en-US"/>
              <a:pPr/>
              <a:t>5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0F5086-F6D3-48BA-948D-1E1038AD2FE4}" type="slidenum">
              <a:rPr lang="en-US"/>
              <a:pPr/>
              <a:t>6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676400"/>
            <a:ext cx="7543800" cy="1600200"/>
          </a:xfrm>
          <a:noFill/>
          <a:ln/>
        </p:spPr>
        <p:txBody>
          <a:bodyPr/>
          <a:lstStyle/>
          <a:p>
            <a:r>
              <a:rPr lang="en-US"/>
              <a:t>Benefits of Character </a:t>
            </a:r>
            <a:br>
              <a:rPr lang="en-US"/>
            </a:br>
            <a:r>
              <a:rPr lang="en-US"/>
              <a:t>and Integrity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352800"/>
            <a:ext cx="4876800" cy="1752600"/>
          </a:xfrm>
          <a:noFill/>
          <a:ln/>
        </p:spPr>
        <p:txBody>
          <a:bodyPr/>
          <a:lstStyle/>
          <a:p>
            <a:r>
              <a:rPr lang="en-US"/>
              <a:t>Who am I as a leader?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>
                <a:solidFill>
                  <a:srgbClr val="000000"/>
                </a:solidFill>
                <a:latin typeface="Arial" charset="0"/>
              </a:rPr>
            </a:br>
            <a:r>
              <a:rPr lang="en-US" sz="1200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</a:rPr>
              <a:t>HS 15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4419600"/>
            <a:ext cx="35814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/>
              <a:t>People of Character and Integrity?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600200"/>
            <a:ext cx="3352800" cy="48006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/>
              <a:t>George Washington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/>
              <a:t>George W. Bush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/>
              <a:t>Harriet Tubman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/>
              <a:t>Eleanor Roosevelt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/>
              <a:t>Jacqueline Kennedy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/>
              <a:t>Mother Teresa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/>
              <a:t>Michael Jordan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/>
              <a:t>Martin Luther King, Jr.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15 TM A </a:t>
            </a:r>
          </a:p>
        </p:txBody>
      </p:sp>
      <p:sp>
        <p:nvSpPr>
          <p:cNvPr id="5210" name="Rectangle 90"/>
          <p:cNvSpPr>
            <a:spLocks noChangeArrowheads="1"/>
          </p:cNvSpPr>
          <p:nvPr/>
        </p:nvSpPr>
        <p:spPr bwMode="auto">
          <a:xfrm>
            <a:off x="5334000" y="1676400"/>
            <a:ext cx="3276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>
                <a:latin typeface="Arial" charset="0"/>
              </a:rPr>
              <a:t>Adolf Hitler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>
                <a:latin typeface="Arial" charset="0"/>
              </a:rPr>
              <a:t>Saddam Hussein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>
                <a:latin typeface="Arial" charset="0"/>
              </a:rPr>
              <a:t>Oprah Winfrey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>
                <a:latin typeface="Arial" charset="0"/>
              </a:rPr>
              <a:t>Katie Couric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>
                <a:latin typeface="Arial" charset="0"/>
              </a:rPr>
              <a:t>Bill Clinton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>
                <a:latin typeface="Arial" charset="0"/>
              </a:rPr>
              <a:t>Science Teacher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>
                <a:latin typeface="Arial" charset="0"/>
              </a:rPr>
              <a:t>Math Teacher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>
                <a:latin typeface="Arial" charset="0"/>
              </a:rPr>
              <a:t>Mayor of our town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Character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6781800" cy="49530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2800"/>
              <a:t>The </a:t>
            </a:r>
            <a:r>
              <a:rPr lang="en-US" sz="2800" b="1">
                <a:solidFill>
                  <a:srgbClr val="FF0000"/>
                </a:solidFill>
              </a:rPr>
              <a:t>values and actions that we show</a:t>
            </a:r>
            <a:r>
              <a:rPr lang="en-US" sz="2800"/>
              <a:t>, even when no one is watching.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/>
          </a:p>
          <a:p>
            <a:pPr>
              <a:spcBef>
                <a:spcPct val="50000"/>
              </a:spcBef>
            </a:pPr>
            <a:r>
              <a:rPr lang="en-US" sz="2800"/>
              <a:t>Can be judged by those who know us best and those who do not know us at all!</a:t>
            </a:r>
          </a:p>
          <a:p>
            <a:pPr lvl="1">
              <a:spcBef>
                <a:spcPct val="50000"/>
              </a:spcBef>
            </a:pPr>
            <a:r>
              <a:rPr lang="en-US" sz="2400"/>
              <a:t>by what we </a:t>
            </a:r>
            <a:r>
              <a:rPr lang="en-US" sz="2400" b="1">
                <a:solidFill>
                  <a:srgbClr val="FF0000"/>
                </a:solidFill>
              </a:rPr>
              <a:t>hear</a:t>
            </a:r>
            <a:r>
              <a:rPr lang="en-US" sz="2400"/>
              <a:t> about that person</a:t>
            </a:r>
          </a:p>
          <a:p>
            <a:pPr lvl="1">
              <a:spcBef>
                <a:spcPct val="50000"/>
              </a:spcBef>
            </a:pPr>
            <a:r>
              <a:rPr lang="en-US" sz="2400"/>
              <a:t>by what we </a:t>
            </a:r>
            <a:r>
              <a:rPr lang="en-US" sz="2400" b="1">
                <a:solidFill>
                  <a:srgbClr val="FF0000"/>
                </a:solidFill>
              </a:rPr>
              <a:t>see</a:t>
            </a:r>
            <a:r>
              <a:rPr lang="en-US" sz="2400"/>
              <a:t> them doing</a:t>
            </a:r>
          </a:p>
          <a:p>
            <a:pPr lvl="1">
              <a:spcBef>
                <a:spcPct val="50000"/>
              </a:spcBef>
            </a:pPr>
            <a:r>
              <a:rPr lang="en-US" sz="2400"/>
              <a:t>by the people they </a:t>
            </a:r>
            <a:r>
              <a:rPr lang="en-US" sz="2400" b="1">
                <a:solidFill>
                  <a:srgbClr val="FF0000"/>
                </a:solidFill>
              </a:rPr>
              <a:t>associate</a:t>
            </a:r>
            <a:r>
              <a:rPr lang="en-US" sz="2400"/>
              <a:t> with 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 b="1">
              <a:solidFill>
                <a:srgbClr val="FF0000"/>
              </a:solidFill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096000"/>
            <a:ext cx="11430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Character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0"/>
            <a:ext cx="6629400" cy="49530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endParaRPr lang="en-US" sz="2800"/>
          </a:p>
          <a:p>
            <a:pPr>
              <a:spcBef>
                <a:spcPct val="50000"/>
              </a:spcBef>
            </a:pPr>
            <a:r>
              <a:rPr lang="en-US" sz="2800"/>
              <a:t>Character helps us </a:t>
            </a:r>
            <a:r>
              <a:rPr lang="en-US" sz="2800" b="1">
                <a:solidFill>
                  <a:srgbClr val="FF0000"/>
                </a:solidFill>
              </a:rPr>
              <a:t>earn the trust</a:t>
            </a:r>
            <a:r>
              <a:rPr lang="en-US" sz="2800"/>
              <a:t> of others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/>
          </a:p>
          <a:p>
            <a:pPr>
              <a:spcBef>
                <a:spcPct val="50000"/>
              </a:spcBef>
            </a:pPr>
            <a:r>
              <a:rPr lang="en-US" sz="2800"/>
              <a:t>Character </a:t>
            </a:r>
            <a:r>
              <a:rPr lang="en-US" sz="2800" b="1">
                <a:solidFill>
                  <a:srgbClr val="FF0000"/>
                </a:solidFill>
              </a:rPr>
              <a:t>affects our outlook</a:t>
            </a:r>
            <a:r>
              <a:rPr lang="en-US" sz="2800"/>
              <a:t> on life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/>
          </a:p>
          <a:p>
            <a:pPr>
              <a:spcBef>
                <a:spcPct val="50000"/>
              </a:spcBef>
            </a:pPr>
            <a:r>
              <a:rPr lang="en-US" sz="2800"/>
              <a:t>Good character leads to </a:t>
            </a:r>
            <a:r>
              <a:rPr lang="en-US" sz="2800" b="1">
                <a:solidFill>
                  <a:srgbClr val="FF0000"/>
                </a:solidFill>
              </a:rPr>
              <a:t>success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1430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Integrity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447800"/>
            <a:ext cx="7391400" cy="5181600"/>
          </a:xfrm>
          <a:noFill/>
          <a:ln/>
        </p:spPr>
        <p:txBody>
          <a:bodyPr/>
          <a:lstStyle/>
          <a:p>
            <a:pPr algn="ctr">
              <a:spcBef>
                <a:spcPct val="50000"/>
              </a:spcBef>
              <a:buFontTx/>
              <a:buNone/>
            </a:pPr>
            <a:endParaRPr lang="en-US" sz="4000"/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sz="4000"/>
              <a:t>Integrity is </a:t>
            </a:r>
            <a:r>
              <a:rPr lang="en-US" sz="4000" b="1">
                <a:solidFill>
                  <a:srgbClr val="FF0000"/>
                </a:solidFill>
              </a:rPr>
              <a:t>doing what is right</a:t>
            </a:r>
            <a:r>
              <a:rPr lang="en-US" sz="4000"/>
              <a:t>, even when no one is holding you accountable.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15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How can </a:t>
            </a:r>
            <a:r>
              <a:rPr lang="en-US">
                <a:solidFill>
                  <a:srgbClr val="FF0000"/>
                </a:solidFill>
              </a:rPr>
              <a:t>I </a:t>
            </a:r>
            <a:r>
              <a:rPr lang="en-US" b="1">
                <a:solidFill>
                  <a:srgbClr val="FF0000"/>
                </a:solidFill>
              </a:rPr>
              <a:t>build</a:t>
            </a:r>
            <a:r>
              <a:rPr lang="en-US"/>
              <a:t> my integrity?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543800" cy="4800600"/>
          </a:xfrm>
          <a:noFill/>
          <a:ln/>
        </p:spPr>
        <p:txBody>
          <a:bodyPr/>
          <a:lstStyle/>
          <a:p>
            <a:pPr lvl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/>
              <a:t>Be </a:t>
            </a:r>
            <a:r>
              <a:rPr lang="en-US" b="1">
                <a:solidFill>
                  <a:srgbClr val="FF0000"/>
                </a:solidFill>
              </a:rPr>
              <a:t>honest</a:t>
            </a:r>
          </a:p>
          <a:p>
            <a:pPr lvl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 b="1">
              <a:solidFill>
                <a:srgbClr val="FF0000"/>
              </a:solidFill>
            </a:endParaRPr>
          </a:p>
          <a:p>
            <a:pPr lvl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/>
              <a:t>Keep your </a:t>
            </a:r>
            <a:r>
              <a:rPr lang="en-US" b="1">
                <a:solidFill>
                  <a:srgbClr val="FF0000"/>
                </a:solidFill>
              </a:rPr>
              <a:t>promises</a:t>
            </a:r>
          </a:p>
          <a:p>
            <a:pPr lvl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 b="1">
              <a:solidFill>
                <a:srgbClr val="FF0000"/>
              </a:solidFill>
            </a:endParaRPr>
          </a:p>
          <a:p>
            <a:pPr lvl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/>
              <a:t>Do the </a:t>
            </a:r>
            <a:r>
              <a:rPr lang="en-US" b="1">
                <a:solidFill>
                  <a:srgbClr val="FF0000"/>
                </a:solidFill>
              </a:rPr>
              <a:t>right thing</a:t>
            </a:r>
            <a:r>
              <a:rPr lang="en-US"/>
              <a:t> in every situation, even when no one is watching</a:t>
            </a:r>
          </a:p>
          <a:p>
            <a:pPr lvl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/>
          </a:p>
          <a:p>
            <a:pPr lvl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/>
              <a:t>Allow your </a:t>
            </a:r>
            <a:r>
              <a:rPr lang="en-US" b="1">
                <a:solidFill>
                  <a:srgbClr val="FF0000"/>
                </a:solidFill>
              </a:rPr>
              <a:t>actions</a:t>
            </a:r>
            <a:r>
              <a:rPr lang="en-US"/>
              <a:t> to reflect your character and integrity 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15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F32D4488-4E74-4A38-9FE9-0F933186E3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D71FE1-B7B9-40D3-BAB3-6C5D856668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83B15DC-07FC-4EEF-9B78-3AD940FA1DCE}">
  <ds:schemaRefs>
    <ds:schemaRef ds:uri="http://purl.org/dc/dcmitype/"/>
    <ds:schemaRef ds:uri="7d75d6f9-8bd4-4602-97a0-53722360a9f2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22</TotalTime>
  <Words>236</Words>
  <Application>Microsoft Office PowerPoint</Application>
  <PresentationFormat>On-screen Show (4:3)</PresentationFormat>
  <Paragraphs>70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Lucida Calligraphy</vt:lpstr>
      <vt:lpstr>Times New Roman</vt:lpstr>
      <vt:lpstr>Wingdings</vt:lpstr>
      <vt:lpstr>LK Template</vt:lpstr>
      <vt:lpstr>Benefits of Character  and Integrity</vt:lpstr>
      <vt:lpstr>People of Character and Integrity?</vt:lpstr>
      <vt:lpstr>Character</vt:lpstr>
      <vt:lpstr>Character</vt:lpstr>
      <vt:lpstr>Integrity</vt:lpstr>
      <vt:lpstr>How can I build my integrity?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7</cp:revision>
  <cp:lastPrinted>1601-01-01T00:00:00Z</cp:lastPrinted>
  <dcterms:created xsi:type="dcterms:W3CDTF">2003-12-01T19:52:54Z</dcterms:created>
  <dcterms:modified xsi:type="dcterms:W3CDTF">2018-07-09T18:19:37Z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