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1" r:id="rId7"/>
    <p:sldId id="262" r:id="rId8"/>
    <p:sldId id="263" r:id="rId9"/>
    <p:sldId id="259" r:id="rId10"/>
    <p:sldId id="264" r:id="rId11"/>
    <p:sldId id="26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E5618D9E-D628-48CE-94A6-230C5EE67BE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FB5F5D5-FB3A-49F6-9107-DFB5391E581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4299EA-2D92-47D4-86C0-491C179B9264}" type="slidenum">
              <a:rPr lang="en-US"/>
              <a:pPr/>
              <a:t>1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3DC388-479A-4FEB-9ED6-636FF7DB687D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97AF54-766B-4441-B48D-3D7EC7930389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90798B-BCAD-4DEA-A68C-D499C8AA1E8E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EF7A5B-8F9A-4DC9-BA34-6194F626E376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C1FD38-F882-4FD7-861B-E9C53F6E3C4C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8F2388-D690-4EC3-8F8E-98DE41C85BA1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1C2522-772D-4184-9E7A-5F85F515A28E}" type="slidenum">
              <a:rPr lang="en-US"/>
              <a:pPr/>
              <a:t>8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752600"/>
            <a:ext cx="6705600" cy="1600200"/>
          </a:xfrm>
          <a:noFill/>
          <a:ln/>
        </p:spPr>
        <p:txBody>
          <a:bodyPr/>
          <a:lstStyle/>
          <a:p>
            <a:r>
              <a:rPr lang="en-US"/>
              <a:t>How Leaders Influence Others Through Vision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81400"/>
            <a:ext cx="4876800" cy="1752600"/>
          </a:xfrm>
          <a:noFill/>
          <a:ln/>
        </p:spPr>
        <p:txBody>
          <a:bodyPr/>
          <a:lstStyle/>
          <a:p>
            <a:r>
              <a:rPr lang="en-US"/>
              <a:t>What vision do I have for influence?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Leaders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89163" y="5257800"/>
            <a:ext cx="2057400" cy="6096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800"/>
              <a:t>Bill Gates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182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17 TM A1</a:t>
            </a:r>
          </a:p>
        </p:txBody>
      </p:sp>
      <p:sp>
        <p:nvSpPr>
          <p:cNvPr id="5210" name="Rectangle 90"/>
          <p:cNvSpPr>
            <a:spLocks noChangeArrowheads="1"/>
          </p:cNvSpPr>
          <p:nvPr/>
        </p:nvSpPr>
        <p:spPr bwMode="auto">
          <a:xfrm>
            <a:off x="5791200" y="5257800"/>
            <a:ext cx="205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</a:pPr>
            <a:r>
              <a:rPr lang="en-US" sz="2800">
                <a:latin typeface="Arial" charset="0"/>
              </a:rPr>
              <a:t>John Deere</a:t>
            </a:r>
          </a:p>
        </p:txBody>
      </p:sp>
      <p:pic>
        <p:nvPicPr>
          <p:cNvPr id="5211" name="Picture 91" descr="Bill#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6763" y="1600200"/>
            <a:ext cx="2382837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12" name="Picture 92" descr="johndee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5488" y="1676400"/>
            <a:ext cx="196691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Leaders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89163" y="5257800"/>
            <a:ext cx="2057400" cy="6096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800"/>
              <a:t>Ray Kroc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18238"/>
            <a:ext cx="1106488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17 TM A2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5334000" y="5257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</a:pPr>
            <a:r>
              <a:rPr lang="en-US" sz="2800">
                <a:latin typeface="Arial" charset="0"/>
              </a:rPr>
              <a:t>Maya Angelou</a:t>
            </a:r>
          </a:p>
        </p:txBody>
      </p:sp>
      <p:pic>
        <p:nvPicPr>
          <p:cNvPr id="68616" name="Picture 8" descr="RayKroc#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828800"/>
            <a:ext cx="26384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7" name="Picture 9" descr="MayaAngelo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1828800"/>
            <a:ext cx="25971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Leaders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4800600"/>
            <a:ext cx="2341563" cy="6096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800"/>
              <a:t>Clara Barton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18238"/>
            <a:ext cx="1106488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17 TM A3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5334000" y="48006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indent="3175" algn="ctr">
              <a:spcBef>
                <a:spcPct val="20000"/>
              </a:spcBef>
            </a:pPr>
            <a:r>
              <a:rPr lang="en-US" sz="2800">
                <a:latin typeface="Arial" charset="0"/>
              </a:rPr>
              <a:t>Martin Luther King, Jr.</a:t>
            </a:r>
          </a:p>
        </p:txBody>
      </p:sp>
      <p:pic>
        <p:nvPicPr>
          <p:cNvPr id="69640" name="Picture 8" descr="ClaraBart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905000"/>
            <a:ext cx="2743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1" name="Picture 9" descr="ML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1905000"/>
            <a:ext cx="2819400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Leaders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4953000"/>
            <a:ext cx="3048000" cy="762000"/>
          </a:xfrm>
          <a:noFill/>
          <a:ln/>
        </p:spPr>
        <p:txBody>
          <a:bodyPr/>
          <a:lstStyle/>
          <a:p>
            <a:pPr marL="0" indent="3175" algn="ctr">
              <a:lnSpc>
                <a:spcPct val="90000"/>
              </a:lnSpc>
              <a:buFontTx/>
              <a:buNone/>
            </a:pPr>
            <a:r>
              <a:rPr lang="en-US" sz="2800"/>
              <a:t>Susan B. Anthony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06488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17 TM A4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5257800" y="4953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</a:pPr>
            <a:r>
              <a:rPr lang="en-US" sz="2800">
                <a:latin typeface="Arial" charset="0"/>
              </a:rPr>
              <a:t>Mayor</a:t>
            </a:r>
            <a:br>
              <a:rPr lang="en-US" sz="2800">
                <a:latin typeface="Arial" charset="0"/>
              </a:rPr>
            </a:br>
            <a:r>
              <a:rPr lang="en-US" sz="2800">
                <a:latin typeface="Arial" charset="0"/>
              </a:rPr>
              <a:t>Rudy Giuliani</a:t>
            </a:r>
          </a:p>
        </p:txBody>
      </p:sp>
      <p:pic>
        <p:nvPicPr>
          <p:cNvPr id="70664" name="Picture 8" descr="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6750" y="1600200"/>
            <a:ext cx="24828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5" name="Picture 9" descr="giuliani#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1689100"/>
            <a:ext cx="28956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/>
              <a:t>An Articulate Vision of Influence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7818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Vision</a:t>
            </a:r>
            <a:r>
              <a:rPr lang="en-US" sz="2800"/>
              <a:t> is a mental picture of the future for a specific project or idea.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/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Influence</a:t>
            </a:r>
            <a:r>
              <a:rPr lang="en-US" sz="2800"/>
              <a:t> is the power or act of gaining a desired end result without obvious use of force or direct command.  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/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Articulate</a:t>
            </a:r>
            <a:r>
              <a:rPr lang="en-US" sz="2800"/>
              <a:t> mean expressing one’s message or thoughts clearly.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1493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17 TM B1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47650"/>
            <a:ext cx="7696200" cy="1047750"/>
          </a:xfrm>
          <a:noFill/>
          <a:ln/>
        </p:spPr>
        <p:txBody>
          <a:bodyPr/>
          <a:lstStyle/>
          <a:p>
            <a:pPr algn="ctr"/>
            <a:r>
              <a:rPr lang="en-US" sz="4000" b="1"/>
              <a:t>Components of a </a:t>
            </a:r>
            <a:br>
              <a:rPr lang="en-US" sz="4000" b="1"/>
            </a:br>
            <a:r>
              <a:rPr lang="en-US" sz="4000" b="1"/>
              <a:t>Visionary Leader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7010400" cy="4800600"/>
          </a:xfrm>
          <a:noFill/>
          <a:ln/>
        </p:spPr>
        <p:txBody>
          <a:bodyPr/>
          <a:lstStyle/>
          <a:p>
            <a:r>
              <a:rPr lang="en-US" sz="2800" b="1">
                <a:solidFill>
                  <a:srgbClr val="FF0000"/>
                </a:solidFill>
              </a:rPr>
              <a:t>Visionary leaders</a:t>
            </a:r>
            <a:r>
              <a:rPr lang="en-US" sz="2800"/>
              <a:t> have the ability to create and support a vision that will:</a:t>
            </a:r>
          </a:p>
          <a:p>
            <a:pPr>
              <a:buFontTx/>
              <a:buNone/>
            </a:pPr>
            <a:endParaRPr lang="en-US" sz="2800"/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b="1">
                <a:solidFill>
                  <a:srgbClr val="FF0000"/>
                </a:solidFill>
              </a:rPr>
              <a:t>Set an image</a:t>
            </a:r>
            <a:r>
              <a:rPr lang="en-US"/>
              <a:t> for change.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b="1">
                <a:solidFill>
                  <a:srgbClr val="FF0000"/>
                </a:solidFill>
              </a:rPr>
              <a:t>Impact</a:t>
            </a:r>
            <a:r>
              <a:rPr lang="en-US"/>
              <a:t> others beyond themselves.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b="1">
                <a:solidFill>
                  <a:srgbClr val="FF0000"/>
                </a:solidFill>
              </a:rPr>
              <a:t>Challenge</a:t>
            </a:r>
            <a:r>
              <a:rPr lang="en-US"/>
              <a:t> their ability to accomplish the task.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b="1">
                <a:solidFill>
                  <a:srgbClr val="FF0000"/>
                </a:solidFill>
              </a:rPr>
              <a:t>Create</a:t>
            </a:r>
            <a:r>
              <a:rPr lang="en-US"/>
              <a:t> a vision others can believe.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17 TM B2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How to Gain Buy-in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600200"/>
            <a:ext cx="6934200" cy="48006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800"/>
              <a:t>For people to make a vision a reality, each person must: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/>
              <a:t>Define each </a:t>
            </a:r>
            <a:r>
              <a:rPr lang="en-US" b="1">
                <a:solidFill>
                  <a:srgbClr val="FF0000"/>
                </a:solidFill>
              </a:rPr>
              <a:t>person’s role</a:t>
            </a:r>
            <a:r>
              <a:rPr lang="en-US"/>
              <a:t> in the vision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/>
              <a:t>Appeal to the </a:t>
            </a:r>
            <a:r>
              <a:rPr lang="en-US" b="1">
                <a:solidFill>
                  <a:srgbClr val="FF0000"/>
                </a:solidFill>
              </a:rPr>
              <a:t>core values</a:t>
            </a:r>
            <a:r>
              <a:rPr lang="en-US"/>
              <a:t> of each person involved.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/>
              <a:t>Encourage </a:t>
            </a:r>
            <a:r>
              <a:rPr lang="en-US" b="1">
                <a:solidFill>
                  <a:srgbClr val="FF0000"/>
                </a:solidFill>
              </a:rPr>
              <a:t>individual process</a:t>
            </a:r>
            <a:r>
              <a:rPr lang="en-US"/>
              <a:t> for completion of the vision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b="1">
                <a:solidFill>
                  <a:srgbClr val="FF0000"/>
                </a:solidFill>
              </a:rPr>
              <a:t>Celebrate</a:t>
            </a:r>
            <a:r>
              <a:rPr lang="en-US"/>
              <a:t> the path towards the vision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17 TM B3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32F11A-BA9B-4F6C-A052-488B04F9C805}">
  <ds:schemaRefs>
    <ds:schemaRef ds:uri="http://purl.org/dc/dcmitype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7d75d6f9-8bd4-4602-97a0-53722360a9f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86A312F-BF02-4415-823C-943D344AD0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4DC439-D85D-4328-AE1C-7C56C769A1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444</TotalTime>
  <Words>252</Words>
  <Application>Microsoft Office PowerPoint</Application>
  <PresentationFormat>On-screen Show (4:3)</PresentationFormat>
  <Paragraphs>65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Lucida Calligraphy</vt:lpstr>
      <vt:lpstr>Times New Roman</vt:lpstr>
      <vt:lpstr>Wingdings</vt:lpstr>
      <vt:lpstr>LK Template</vt:lpstr>
      <vt:lpstr>How Leaders Influence Others Through Vision</vt:lpstr>
      <vt:lpstr>Leaders</vt:lpstr>
      <vt:lpstr>Leaders</vt:lpstr>
      <vt:lpstr>Leaders</vt:lpstr>
      <vt:lpstr>Leaders</vt:lpstr>
      <vt:lpstr>An Articulate Vision of Influence</vt:lpstr>
      <vt:lpstr>Components of a  Visionary Leader</vt:lpstr>
      <vt:lpstr>How to Gain Buy-in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2003-12-01T20:11:32Z</dcterms:created>
  <dcterms:modified xsi:type="dcterms:W3CDTF">2018-07-09T18:20:13Z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