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62" r:id="rId7"/>
    <p:sldId id="261" r:id="rId8"/>
    <p:sldId id="259" r:id="rId9"/>
    <p:sldId id="265" r:id="rId10"/>
    <p:sldId id="266" r:id="rId11"/>
    <p:sldId id="260" r:id="rId12"/>
    <p:sldId id="267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179" autoAdjust="0"/>
  </p:normalViewPr>
  <p:slideViewPr>
    <p:cSldViewPr>
      <p:cViewPr varScale="1">
        <p:scale>
          <a:sx n="97" d="100"/>
          <a:sy n="97" d="100"/>
        </p:scale>
        <p:origin x="79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5399BE4E-3218-4718-A782-9841178960B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3500803-06F0-460D-A62B-8A6E89D689D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D2EF40-900D-4944-ADEF-11698E6BCFF6}" type="slidenum">
              <a:rPr lang="en-US"/>
              <a:pPr/>
              <a:t>1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169576-F2C4-4B52-AEA5-D1D5648F2254}" type="slidenum">
              <a:rPr lang="en-US"/>
              <a:pPr/>
              <a:t>2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0BDADF-8917-46F8-9ADD-FF049EF3CFD3}" type="slidenum">
              <a:rPr lang="en-US"/>
              <a:pPr/>
              <a:t>3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243AB9-8EC3-46A5-9E31-412C82266E2E}" type="slidenum">
              <a:rPr lang="en-US"/>
              <a:pPr/>
              <a:t>4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78DA9A-ECE9-4416-B309-A83E978A0AA0}" type="slidenum">
              <a:rPr lang="en-US"/>
              <a:pPr/>
              <a:t>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6CDEE6-FE8E-4ECB-BE56-F7613E692F4B}" type="slidenum">
              <a:rPr lang="en-US"/>
              <a:pPr/>
              <a:t>6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040A55-946D-4ED7-9990-8424776540D5}" type="slidenum">
              <a:rPr lang="en-US"/>
              <a:pPr/>
              <a:t>7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EC0728-AEC3-489C-8230-21331C9BC5C4}" type="slidenum">
              <a:rPr lang="en-US"/>
              <a:pPr/>
              <a:t>8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2B4107-B67C-4561-BE03-3411156B2F49}" type="slidenum">
              <a:rPr lang="en-US"/>
              <a:pPr/>
              <a:t>9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3276600"/>
            <a:ext cx="54864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What is personal growth?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Introduction to Personal Growth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HS 2</a:t>
            </a:r>
          </a:p>
        </p:txBody>
      </p:sp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>
              <a:latin typeface="Tahoma" pitchFamily="34" charset="0"/>
            </a:endParaRPr>
          </a:p>
        </p:txBody>
      </p:sp>
      <p:sp>
        <p:nvSpPr>
          <p:cNvPr id="4104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4105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Introduction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to Leadership</a:t>
            </a:r>
          </a:p>
        </p:txBody>
      </p:sp>
      <p:sp>
        <p:nvSpPr>
          <p:cNvPr id="4106" name="Text Box 6"/>
          <p:cNvSpPr txBox="1">
            <a:spLocks noChangeArrowheads="1"/>
          </p:cNvSpPr>
          <p:nvPr/>
        </p:nvSpPr>
        <p:spPr bwMode="auto">
          <a:xfrm>
            <a:off x="228600" y="57912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</a:t>
            </a:r>
          </a:p>
        </p:txBody>
      </p:sp>
      <p:sp>
        <p:nvSpPr>
          <p:cNvPr id="4107" name="WordArt 10"/>
          <p:cNvSpPr>
            <a:spLocks noChangeArrowheads="1" noChangeShapeType="1" noTextEdit="1"/>
          </p:cNvSpPr>
          <p:nvPr/>
        </p:nvSpPr>
        <p:spPr bwMode="auto">
          <a:xfrm>
            <a:off x="2133600" y="1752600"/>
            <a:ext cx="6477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Defining Personal Growth</a:t>
            </a:r>
          </a:p>
        </p:txBody>
      </p:sp>
      <p:pic>
        <p:nvPicPr>
          <p:cNvPr id="4109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>
              <a:latin typeface="Tahoma" pitchFamily="34" charset="0"/>
            </a:endParaRPr>
          </a:p>
        </p:txBody>
      </p:sp>
      <p:sp>
        <p:nvSpPr>
          <p:cNvPr id="5211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</a:rPr>
              <a:t>Defining Personal Growth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2362200"/>
            <a:ext cx="6781800" cy="4038600"/>
          </a:xfrm>
          <a:noFill/>
          <a:ln/>
        </p:spPr>
        <p:txBody>
          <a:bodyPr/>
          <a:lstStyle/>
          <a:p>
            <a:pPr marL="0" indent="0">
              <a:spcBef>
                <a:spcPct val="50000"/>
              </a:spcBef>
              <a:buFontTx/>
              <a:buNone/>
            </a:pPr>
            <a:r>
              <a:rPr lang="en-US" sz="4400">
                <a:solidFill>
                  <a:srgbClr val="000000"/>
                </a:solidFill>
              </a:rPr>
              <a:t>Personal growth</a:t>
            </a:r>
            <a:r>
              <a:rPr lang="en-US" sz="3600" b="0">
                <a:solidFill>
                  <a:srgbClr val="000000"/>
                </a:solidFill>
              </a:rPr>
              <a:t> -</a:t>
            </a:r>
          </a:p>
          <a:p>
            <a:pPr marL="0" indent="0" algn="ctr">
              <a:spcBef>
                <a:spcPct val="50000"/>
              </a:spcBef>
              <a:buFontTx/>
              <a:buNone/>
            </a:pPr>
            <a:r>
              <a:rPr lang="en-US" sz="3600" b="0">
                <a:solidFill>
                  <a:srgbClr val="000000"/>
                </a:solidFill>
              </a:rPr>
              <a:t>the </a:t>
            </a:r>
            <a:r>
              <a:rPr lang="en-US" sz="3600">
                <a:solidFill>
                  <a:srgbClr val="FF0000"/>
                </a:solidFill>
              </a:rPr>
              <a:t>development</a:t>
            </a:r>
            <a:r>
              <a:rPr lang="en-US" sz="3600" b="0">
                <a:solidFill>
                  <a:srgbClr val="000000"/>
                </a:solidFill>
              </a:rPr>
              <a:t> of any part our total self.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2017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 TM A </a:t>
            </a:r>
          </a:p>
        </p:txBody>
      </p:sp>
      <p:pic>
        <p:nvPicPr>
          <p:cNvPr id="5212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>
              <a:latin typeface="Tahoma" pitchFamily="34" charset="0"/>
            </a:endParaRPr>
          </a:p>
        </p:txBody>
      </p:sp>
      <p:sp>
        <p:nvSpPr>
          <p:cNvPr id="69653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963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2819400"/>
            <a:ext cx="1293813" cy="1112838"/>
          </a:xfrm>
          <a:prstGeom prst="rect">
            <a:avLst/>
          </a:prstGeom>
          <a:noFill/>
        </p:spPr>
      </p:pic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7620000" cy="9144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</a:rPr>
              <a:t>Defining Personal Growth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143000"/>
            <a:ext cx="6781800" cy="533400"/>
          </a:xfrm>
          <a:noFill/>
          <a:ln/>
        </p:spPr>
        <p:txBody>
          <a:bodyPr/>
          <a:lstStyle/>
          <a:p>
            <a:pPr marL="6350" indent="0">
              <a:spcBef>
                <a:spcPct val="50000"/>
              </a:spcBef>
              <a:buFontTx/>
              <a:buNone/>
            </a:pPr>
            <a:r>
              <a:rPr lang="en-US" sz="2800">
                <a:solidFill>
                  <a:srgbClr val="000000"/>
                </a:solidFill>
              </a:rPr>
              <a:t>Total self</a:t>
            </a:r>
            <a:r>
              <a:rPr lang="en-US" sz="2800" b="0">
                <a:solidFill>
                  <a:srgbClr val="000000"/>
                </a:solidFill>
              </a:rPr>
              <a:t>—</a:t>
            </a:r>
            <a:r>
              <a:rPr lang="en-US" sz="2800">
                <a:solidFill>
                  <a:srgbClr val="000000"/>
                </a:solidFill>
              </a:rPr>
              <a:t>four distinct parts</a:t>
            </a:r>
            <a:endParaRPr lang="en-US" sz="2400" b="0">
              <a:solidFill>
                <a:srgbClr val="000000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0493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 TM A </a:t>
            </a:r>
          </a:p>
        </p:txBody>
      </p:sp>
      <p:pic>
        <p:nvPicPr>
          <p:cNvPr id="6963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65800" y="2757488"/>
            <a:ext cx="1084263" cy="1204912"/>
          </a:xfrm>
          <a:prstGeom prst="rect">
            <a:avLst/>
          </a:prstGeom>
          <a:noFill/>
        </p:spPr>
      </p:pic>
      <p:pic>
        <p:nvPicPr>
          <p:cNvPr id="69639" name="Picture 7" descr="NA01479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4600" y="4913313"/>
            <a:ext cx="1485900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0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29300" y="4989513"/>
            <a:ext cx="1008063" cy="1028700"/>
          </a:xfrm>
          <a:prstGeom prst="rect">
            <a:avLst/>
          </a:prstGeom>
          <a:noFill/>
        </p:spPr>
      </p:pic>
      <p:sp>
        <p:nvSpPr>
          <p:cNvPr id="69644" name="Text Box 12"/>
          <p:cNvSpPr txBox="1">
            <a:spLocks noChangeArrowheads="1"/>
          </p:cNvSpPr>
          <p:nvPr/>
        </p:nvSpPr>
        <p:spPr bwMode="auto">
          <a:xfrm>
            <a:off x="2667000" y="2362200"/>
            <a:ext cx="10985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Arial" charset="0"/>
              </a:rPr>
              <a:t>Body</a:t>
            </a:r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2133600" y="4038600"/>
            <a:ext cx="219075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800" b="1">
                <a:solidFill>
                  <a:srgbClr val="000000"/>
                </a:solidFill>
                <a:latin typeface="Arial" charset="0"/>
              </a:rPr>
              <a:t>physical</a:t>
            </a:r>
            <a:r>
              <a:rPr lang="en-US" sz="1800">
                <a:solidFill>
                  <a:srgbClr val="000000"/>
                </a:solidFill>
                <a:latin typeface="Arial" charset="0"/>
              </a:rPr>
              <a:t> well-being</a:t>
            </a:r>
          </a:p>
        </p:txBody>
      </p:sp>
      <p:sp>
        <p:nvSpPr>
          <p:cNvPr id="69646" name="Text Box 14"/>
          <p:cNvSpPr txBox="1">
            <a:spLocks noChangeArrowheads="1"/>
          </p:cNvSpPr>
          <p:nvPr/>
        </p:nvSpPr>
        <p:spPr bwMode="auto">
          <a:xfrm>
            <a:off x="5765800" y="2376488"/>
            <a:ext cx="10985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Arial" charset="0"/>
              </a:rPr>
              <a:t>Mind</a:t>
            </a: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5334000" y="4038600"/>
            <a:ext cx="201295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800" b="1">
                <a:solidFill>
                  <a:srgbClr val="000000"/>
                </a:solidFill>
                <a:latin typeface="Arial" charset="0"/>
              </a:rPr>
              <a:t>mental</a:t>
            </a:r>
            <a:r>
              <a:rPr lang="en-US" sz="1800">
                <a:solidFill>
                  <a:srgbClr val="000000"/>
                </a:solidFill>
                <a:latin typeface="Arial" charset="0"/>
              </a:rPr>
              <a:t> well-being</a:t>
            </a:r>
          </a:p>
        </p:txBody>
      </p:sp>
      <p:sp>
        <p:nvSpPr>
          <p:cNvPr id="69648" name="Text Box 16"/>
          <p:cNvSpPr txBox="1">
            <a:spLocks noChangeArrowheads="1"/>
          </p:cNvSpPr>
          <p:nvPr/>
        </p:nvSpPr>
        <p:spPr bwMode="auto">
          <a:xfrm>
            <a:off x="2438400" y="4495800"/>
            <a:ext cx="1600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Arial" charset="0"/>
              </a:rPr>
              <a:t>Spirit</a:t>
            </a:r>
          </a:p>
        </p:txBody>
      </p:sp>
      <p:sp>
        <p:nvSpPr>
          <p:cNvPr id="69649" name="Text Box 17"/>
          <p:cNvSpPr txBox="1">
            <a:spLocks noChangeArrowheads="1"/>
          </p:cNvSpPr>
          <p:nvPr/>
        </p:nvSpPr>
        <p:spPr bwMode="auto">
          <a:xfrm>
            <a:off x="2495550" y="6070600"/>
            <a:ext cx="156845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  <a:latin typeface="Arial" charset="0"/>
              </a:rPr>
              <a:t>values/beliefs</a:t>
            </a:r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5505450" y="4532313"/>
            <a:ext cx="1600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Arial" charset="0"/>
              </a:rPr>
              <a:t>Social</a:t>
            </a: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5556250" y="6092825"/>
            <a:ext cx="146685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  <a:latin typeface="Arial" charset="0"/>
              </a:rPr>
              <a:t>relationships</a:t>
            </a:r>
          </a:p>
        </p:txBody>
      </p:sp>
      <p:pic>
        <p:nvPicPr>
          <p:cNvPr id="69654" name="Picture 7" descr="LKLOG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9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9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9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9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9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9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9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9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9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9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9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5"/>
      <p:bldP spid="69644" grpId="0"/>
      <p:bldP spid="69645" grpId="0"/>
      <p:bldP spid="69646" grpId="0"/>
      <p:bldP spid="69647" grpId="0"/>
      <p:bldP spid="69648" grpId="0"/>
      <p:bldP spid="69649" grpId="0"/>
      <p:bldP spid="69650" grpId="0"/>
      <p:bldP spid="696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>
              <a:latin typeface="Tahoma" pitchFamily="34" charset="0"/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</a:rPr>
              <a:t>Defining Personal Growth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828800"/>
            <a:ext cx="6019800" cy="4572000"/>
          </a:xfrm>
          <a:noFill/>
          <a:ln/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b="0">
                <a:solidFill>
                  <a:srgbClr val="000000"/>
                </a:solidFill>
              </a:rPr>
              <a:t>maintaining </a:t>
            </a:r>
            <a:r>
              <a:rPr lang="en-US" sz="2800">
                <a:solidFill>
                  <a:srgbClr val="000000"/>
                </a:solidFill>
              </a:rPr>
              <a:t>balance</a:t>
            </a:r>
            <a:r>
              <a:rPr lang="en-US" sz="2800" b="0">
                <a:solidFill>
                  <a:srgbClr val="000000"/>
                </a:solidFill>
              </a:rPr>
              <a:t> in our personal growth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en-US" sz="2800" b="0">
              <a:solidFill>
                <a:srgbClr val="000000"/>
              </a:solidFill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b="0">
                <a:solidFill>
                  <a:srgbClr val="000000"/>
                </a:solidFill>
              </a:rPr>
              <a:t>Balanced personal growth is </a:t>
            </a:r>
            <a:r>
              <a:rPr lang="en-US" sz="2800">
                <a:solidFill>
                  <a:srgbClr val="FF0000"/>
                </a:solidFill>
              </a:rPr>
              <a:t>developing each of the four</a:t>
            </a:r>
            <a:r>
              <a:rPr lang="en-US" sz="2800" b="0">
                <a:solidFill>
                  <a:srgbClr val="000000"/>
                </a:solidFill>
              </a:rPr>
              <a:t> parts of the total self in proportion.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en-US" sz="2800" b="0">
              <a:solidFill>
                <a:srgbClr val="000000"/>
              </a:solidFill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800" b="0">
                <a:solidFill>
                  <a:srgbClr val="000000"/>
                </a:solidFill>
              </a:rPr>
              <a:t>Personal growth requires both planning and action to occur</a:t>
            </a:r>
          </a:p>
          <a:p>
            <a:pPr>
              <a:buFontTx/>
              <a:buNone/>
            </a:pPr>
            <a:endParaRPr lang="en-US" sz="2800" b="0">
              <a:solidFill>
                <a:srgbClr val="000000"/>
              </a:solidFill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304800" y="6172200"/>
            <a:ext cx="996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 TM A </a:t>
            </a:r>
          </a:p>
        </p:txBody>
      </p:sp>
      <p:sp>
        <p:nvSpPr>
          <p:cNvPr id="68614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8615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>
              <a:latin typeface="Tahoma" pitchFamily="34" charset="0"/>
            </a:endParaRP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</a:rPr>
              <a:t>Importance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1905000"/>
            <a:ext cx="3048000" cy="4495800"/>
          </a:xfrm>
          <a:noFill/>
          <a:ln/>
        </p:spPr>
        <p:txBody>
          <a:bodyPr/>
          <a:lstStyle/>
          <a:p>
            <a:r>
              <a:rPr lang="en-US" sz="2400" b="0">
                <a:solidFill>
                  <a:srgbClr val="000000"/>
                </a:solidFill>
              </a:rPr>
              <a:t>How does personal growth affect me?</a:t>
            </a:r>
          </a:p>
          <a:p>
            <a:endParaRPr lang="en-US" sz="2400">
              <a:solidFill>
                <a:srgbClr val="000000"/>
              </a:solidFill>
            </a:endParaRPr>
          </a:p>
          <a:p>
            <a:endParaRPr lang="en-US" sz="2400">
              <a:solidFill>
                <a:srgbClr val="000000"/>
              </a:solidFill>
            </a:endParaRPr>
          </a:p>
          <a:p>
            <a:r>
              <a:rPr lang="en-US" sz="2400" b="0">
                <a:solidFill>
                  <a:srgbClr val="000000"/>
                </a:solidFill>
              </a:rPr>
              <a:t>What decisions have you made lately?</a:t>
            </a:r>
          </a:p>
          <a:p>
            <a:endParaRPr lang="en-US" sz="2400" b="0">
              <a:solidFill>
                <a:srgbClr val="000000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 TM B1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6571" name="Text Box 11"/>
          <p:cNvSpPr txBox="1">
            <a:spLocks noChangeArrowheads="1"/>
          </p:cNvSpPr>
          <p:nvPr/>
        </p:nvSpPr>
        <p:spPr bwMode="auto">
          <a:xfrm>
            <a:off x="5181600" y="4802188"/>
            <a:ext cx="3581400" cy="20558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</a:rPr>
              <a:t>The development of the total self directly affects the decisions we will make.</a:t>
            </a:r>
          </a:p>
          <a:p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66573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grpSp>
        <p:nvGrpSpPr>
          <p:cNvPr id="66570" name="Group 10"/>
          <p:cNvGrpSpPr>
            <a:grpSpLocks/>
          </p:cNvGrpSpPr>
          <p:nvPr/>
        </p:nvGrpSpPr>
        <p:grpSpPr bwMode="auto">
          <a:xfrm>
            <a:off x="5410200" y="1524000"/>
            <a:ext cx="3124200" cy="2667000"/>
            <a:chOff x="1584" y="1296"/>
            <a:chExt cx="1512" cy="1152"/>
          </a:xfrm>
        </p:grpSpPr>
        <p:sp>
          <p:nvSpPr>
            <p:cNvPr id="66568" name="AutoShape 8"/>
            <p:cNvSpPr>
              <a:spLocks noChangeArrowheads="1"/>
            </p:cNvSpPr>
            <p:nvPr/>
          </p:nvSpPr>
          <p:spPr bwMode="auto">
            <a:xfrm>
              <a:off x="1584" y="1296"/>
              <a:ext cx="1512" cy="1152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pic>
          <p:nvPicPr>
            <p:cNvPr id="66569" name="Picture 9" descr="BD10019_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016" y="1368"/>
              <a:ext cx="676" cy="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  <p:bldP spid="665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>
              <a:latin typeface="Tahoma" pitchFamily="34" charset="0"/>
            </a:endParaRP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191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</a:rPr>
              <a:t>Importance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1371600"/>
            <a:ext cx="3048000" cy="1828800"/>
          </a:xfrm>
          <a:noFill/>
          <a:ln/>
        </p:spPr>
        <p:txBody>
          <a:bodyPr/>
          <a:lstStyle/>
          <a:p>
            <a:r>
              <a:rPr lang="en-US" sz="2400" b="0">
                <a:solidFill>
                  <a:srgbClr val="000000"/>
                </a:solidFill>
              </a:rPr>
              <a:t>What have you dreamt about accomplishing lately?</a:t>
            </a:r>
          </a:p>
          <a:p>
            <a:pPr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16 TM B2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5181600" y="4419600"/>
            <a:ext cx="3352800" cy="15525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The development of the total self directly affects the goals and dreams we have.</a:t>
            </a:r>
          </a:p>
        </p:txBody>
      </p:sp>
      <p:sp>
        <p:nvSpPr>
          <p:cNvPr id="72717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grpSp>
        <p:nvGrpSpPr>
          <p:cNvPr id="72715" name="Group 11"/>
          <p:cNvGrpSpPr>
            <a:grpSpLocks/>
          </p:cNvGrpSpPr>
          <p:nvPr/>
        </p:nvGrpSpPr>
        <p:grpSpPr bwMode="auto">
          <a:xfrm>
            <a:off x="5181600" y="1219200"/>
            <a:ext cx="3352800" cy="2971800"/>
            <a:chOff x="1008" y="2112"/>
            <a:chExt cx="2112" cy="1872"/>
          </a:xfrm>
        </p:grpSpPr>
        <p:sp>
          <p:nvSpPr>
            <p:cNvPr id="72713" name="AutoShape 9"/>
            <p:cNvSpPr>
              <a:spLocks noChangeArrowheads="1"/>
            </p:cNvSpPr>
            <p:nvPr/>
          </p:nvSpPr>
          <p:spPr bwMode="auto">
            <a:xfrm>
              <a:off x="1008" y="2112"/>
              <a:ext cx="2112" cy="1872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pic>
          <p:nvPicPr>
            <p:cNvPr id="72714" name="Picture 10" descr="BD05005_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11" y="2112"/>
              <a:ext cx="1129" cy="1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bldLvl="5"/>
      <p:bldP spid="727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40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>
              <a:latin typeface="Tahoma" pitchFamily="34" charset="0"/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76200"/>
            <a:ext cx="7620000" cy="8382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</a:rPr>
              <a:t>Importance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447800"/>
            <a:ext cx="3048000" cy="26670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>
                <a:solidFill>
                  <a:srgbClr val="000000"/>
                </a:solidFill>
              </a:rPr>
              <a:t>Personal potential</a:t>
            </a:r>
            <a:r>
              <a:rPr lang="en-US" sz="2400" b="0">
                <a:solidFill>
                  <a:srgbClr val="000000"/>
                </a:solidFill>
              </a:rPr>
              <a:t>—</a:t>
            </a:r>
            <a:br>
              <a:rPr lang="en-US" sz="2400" b="0">
                <a:solidFill>
                  <a:srgbClr val="000000"/>
                </a:solidFill>
              </a:rPr>
            </a:br>
            <a:r>
              <a:rPr lang="en-US" sz="2400" b="0">
                <a:solidFill>
                  <a:srgbClr val="000000"/>
                </a:solidFill>
              </a:rPr>
              <a:t>the ability</a:t>
            </a:r>
            <a:br>
              <a:rPr lang="en-US" sz="2400" b="0">
                <a:solidFill>
                  <a:srgbClr val="000000"/>
                </a:solidFill>
              </a:rPr>
            </a:br>
            <a:r>
              <a:rPr lang="en-US" sz="2400" b="0">
                <a:solidFill>
                  <a:srgbClr val="000000"/>
                </a:solidFill>
              </a:rPr>
              <a:t>each person </a:t>
            </a:r>
            <a:br>
              <a:rPr lang="en-US" sz="2400" b="0">
                <a:solidFill>
                  <a:srgbClr val="000000"/>
                </a:solidFill>
              </a:rPr>
            </a:br>
            <a:r>
              <a:rPr lang="en-US" sz="2400" b="0">
                <a:solidFill>
                  <a:srgbClr val="000000"/>
                </a:solidFill>
              </a:rPr>
              <a:t>possesses that allows them to experience success.</a:t>
            </a:r>
            <a:endParaRPr lang="en-US" sz="2000" b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2000" b="0">
              <a:solidFill>
                <a:srgbClr val="000000"/>
              </a:solidFill>
            </a:endParaRP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16 TM B3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5181600" y="4419600"/>
            <a:ext cx="3352800" cy="15525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The development of our mind, body, spirit and social connections uncaps our potential.</a:t>
            </a:r>
          </a:p>
        </p:txBody>
      </p:sp>
      <p:sp>
        <p:nvSpPr>
          <p:cNvPr id="73737" name="AutoShape 9"/>
          <p:cNvSpPr>
            <a:spLocks noChangeArrowheads="1"/>
          </p:cNvSpPr>
          <p:nvPr/>
        </p:nvSpPr>
        <p:spPr bwMode="auto">
          <a:xfrm>
            <a:off x="5334000" y="1476375"/>
            <a:ext cx="2895600" cy="2590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3738" name="Picture 10" descr="j01578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9013" y="1828800"/>
            <a:ext cx="1398587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bldLvl="5"/>
      <p:bldP spid="73733" grpId="0"/>
      <p:bldP spid="737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06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grpSp>
        <p:nvGrpSpPr>
          <p:cNvPr id="67604" name="Group 20"/>
          <p:cNvGrpSpPr>
            <a:grpSpLocks/>
          </p:cNvGrpSpPr>
          <p:nvPr/>
        </p:nvGrpSpPr>
        <p:grpSpPr bwMode="auto">
          <a:xfrm>
            <a:off x="3962400" y="1257300"/>
            <a:ext cx="4724400" cy="3200400"/>
            <a:chOff x="2496" y="792"/>
            <a:chExt cx="2976" cy="2016"/>
          </a:xfrm>
        </p:grpSpPr>
        <p:grpSp>
          <p:nvGrpSpPr>
            <p:cNvPr id="67603" name="Group 19"/>
            <p:cNvGrpSpPr>
              <a:grpSpLocks/>
            </p:cNvGrpSpPr>
            <p:nvPr/>
          </p:nvGrpSpPr>
          <p:grpSpPr bwMode="auto">
            <a:xfrm>
              <a:off x="3312" y="792"/>
              <a:ext cx="2160" cy="2016"/>
              <a:chOff x="3312" y="792"/>
              <a:chExt cx="2160" cy="2016"/>
            </a:xfrm>
          </p:grpSpPr>
          <p:sp>
            <p:nvSpPr>
              <p:cNvPr id="67592" name="Line 8"/>
              <p:cNvSpPr>
                <a:spLocks noChangeShapeType="1"/>
              </p:cNvSpPr>
              <p:nvPr/>
            </p:nvSpPr>
            <p:spPr bwMode="auto">
              <a:xfrm>
                <a:off x="4392" y="792"/>
                <a:ext cx="0" cy="201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93" name="Line 9"/>
              <p:cNvSpPr>
                <a:spLocks noChangeShapeType="1"/>
              </p:cNvSpPr>
              <p:nvPr/>
            </p:nvSpPr>
            <p:spPr bwMode="auto">
              <a:xfrm>
                <a:off x="3312" y="1728"/>
                <a:ext cx="216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94" name="Text Box 10"/>
              <p:cNvSpPr txBox="1">
                <a:spLocks noChangeArrowheads="1"/>
              </p:cNvSpPr>
              <p:nvPr/>
            </p:nvSpPr>
            <p:spPr bwMode="auto">
              <a:xfrm>
                <a:off x="3452" y="1056"/>
                <a:ext cx="532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</a:rPr>
                  <a:t>Body</a:t>
                </a:r>
              </a:p>
            </p:txBody>
          </p:sp>
          <p:sp>
            <p:nvSpPr>
              <p:cNvPr id="67595" name="Text Box 11"/>
              <p:cNvSpPr txBox="1">
                <a:spLocks noChangeArrowheads="1"/>
              </p:cNvSpPr>
              <p:nvPr/>
            </p:nvSpPr>
            <p:spPr bwMode="auto">
              <a:xfrm>
                <a:off x="4704" y="1056"/>
                <a:ext cx="532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</a:rPr>
                  <a:t>Mind</a:t>
                </a:r>
              </a:p>
            </p:txBody>
          </p:sp>
          <p:sp>
            <p:nvSpPr>
              <p:cNvPr id="67596" name="Text Box 12"/>
              <p:cNvSpPr txBox="1">
                <a:spLocks noChangeArrowheads="1"/>
              </p:cNvSpPr>
              <p:nvPr/>
            </p:nvSpPr>
            <p:spPr bwMode="auto">
              <a:xfrm>
                <a:off x="3456" y="2064"/>
                <a:ext cx="595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</a:rPr>
                  <a:t>Social</a:t>
                </a:r>
              </a:p>
            </p:txBody>
          </p:sp>
          <p:sp>
            <p:nvSpPr>
              <p:cNvPr id="67597" name="Text Box 13"/>
              <p:cNvSpPr txBox="1">
                <a:spLocks noChangeArrowheads="1"/>
              </p:cNvSpPr>
              <p:nvPr/>
            </p:nvSpPr>
            <p:spPr bwMode="auto">
              <a:xfrm>
                <a:off x="4752" y="2064"/>
                <a:ext cx="542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</a:rPr>
                  <a:t>Spirit</a:t>
                </a:r>
              </a:p>
            </p:txBody>
          </p:sp>
        </p:grpSp>
        <p:pic>
          <p:nvPicPr>
            <p:cNvPr id="67598" name="Picture 14" descr="j013816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96" y="1344"/>
              <a:ext cx="561" cy="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>
              <a:latin typeface="Tahoma" pitchFamily="34" charset="0"/>
            </a:endParaRP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8191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</a:rPr>
              <a:t>Planning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447800"/>
            <a:ext cx="6781800" cy="49530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sz="2800">
                <a:solidFill>
                  <a:srgbClr val="000000"/>
                </a:solidFill>
              </a:rPr>
              <a:t>Take baby</a:t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>steps</a:t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/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/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/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/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/>
            </a:r>
            <a:br>
              <a:rPr lang="en-US" sz="2800">
                <a:solidFill>
                  <a:srgbClr val="000000"/>
                </a:solidFill>
              </a:rPr>
            </a:br>
            <a:endParaRPr lang="en-US" sz="2800">
              <a:solidFill>
                <a:srgbClr val="000000"/>
              </a:solidFill>
            </a:endParaRPr>
          </a:p>
          <a:p>
            <a:pPr marL="533400" indent="-533400">
              <a:buFontTx/>
              <a:buAutoNum type="arabicPeriod"/>
            </a:pPr>
            <a:r>
              <a:rPr lang="en-US" sz="2800">
                <a:solidFill>
                  <a:srgbClr val="000000"/>
                </a:solidFill>
              </a:rPr>
              <a:t>Timeline the best opportunities</a:t>
            </a:r>
          </a:p>
          <a:p>
            <a:pPr marL="533400" indent="-533400">
              <a:buFontTx/>
              <a:buNone/>
            </a:pPr>
            <a:endParaRPr lang="en-US" sz="2400"/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2484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 TM C1</a:t>
            </a:r>
          </a:p>
        </p:txBody>
      </p:sp>
      <p:grpSp>
        <p:nvGrpSpPr>
          <p:cNvPr id="67602" name="Group 18"/>
          <p:cNvGrpSpPr>
            <a:grpSpLocks/>
          </p:cNvGrpSpPr>
          <p:nvPr/>
        </p:nvGrpSpPr>
        <p:grpSpPr bwMode="auto">
          <a:xfrm>
            <a:off x="2863850" y="5562600"/>
            <a:ext cx="4832350" cy="533400"/>
            <a:chOff x="1536" y="3216"/>
            <a:chExt cx="3044" cy="336"/>
          </a:xfrm>
        </p:grpSpPr>
        <p:sp>
          <p:nvSpPr>
            <p:cNvPr id="67599" name="Line 15"/>
            <p:cNvSpPr>
              <a:spLocks noChangeShapeType="1"/>
            </p:cNvSpPr>
            <p:nvPr/>
          </p:nvSpPr>
          <p:spPr bwMode="auto">
            <a:xfrm>
              <a:off x="2064" y="3552"/>
              <a:ext cx="192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diamond" w="med" len="med"/>
              <a:tailEnd type="diamond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600" name="Text Box 16"/>
            <p:cNvSpPr txBox="1">
              <a:spLocks noChangeArrowheads="1"/>
            </p:cNvSpPr>
            <p:nvPr/>
          </p:nvSpPr>
          <p:spPr bwMode="auto">
            <a:xfrm>
              <a:off x="1536" y="3216"/>
              <a:ext cx="478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Start</a:t>
              </a:r>
            </a:p>
          </p:txBody>
        </p:sp>
        <p:sp>
          <p:nvSpPr>
            <p:cNvPr id="67601" name="Text Box 17"/>
            <p:cNvSpPr txBox="1">
              <a:spLocks noChangeArrowheads="1"/>
            </p:cNvSpPr>
            <p:nvPr/>
          </p:nvSpPr>
          <p:spPr bwMode="auto">
            <a:xfrm>
              <a:off x="3984" y="3216"/>
              <a:ext cx="596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Finish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1800">
              <a:latin typeface="Tahoma" pitchFamily="34" charset="0"/>
            </a:endParaRPr>
          </a:p>
        </p:txBody>
      </p:sp>
      <p:sp>
        <p:nvSpPr>
          <p:cNvPr id="75785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</a:rPr>
              <a:t>Planning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05000"/>
            <a:ext cx="6248400" cy="2971800"/>
          </a:xfrm>
          <a:noFill/>
          <a:ln/>
        </p:spPr>
        <p:txBody>
          <a:bodyPr/>
          <a:lstStyle/>
          <a:p>
            <a:pPr marL="533400" indent="-533400">
              <a:buFontTx/>
              <a:buAutoNum type="arabicPeriod" startAt="3"/>
            </a:pPr>
            <a:r>
              <a:rPr lang="en-US" sz="2800">
                <a:solidFill>
                  <a:srgbClr val="000000"/>
                </a:solidFill>
              </a:rPr>
              <a:t>Be realistic</a:t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/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/>
            </a:r>
            <a:br>
              <a:rPr lang="en-US" sz="2800">
                <a:solidFill>
                  <a:srgbClr val="000000"/>
                </a:solidFill>
              </a:rPr>
            </a:br>
            <a:r>
              <a:rPr lang="en-US" sz="2800">
                <a:solidFill>
                  <a:srgbClr val="000000"/>
                </a:solidFill>
              </a:rPr>
              <a:t/>
            </a:r>
            <a:br>
              <a:rPr lang="en-US" sz="2800">
                <a:solidFill>
                  <a:srgbClr val="000000"/>
                </a:solidFill>
              </a:rPr>
            </a:br>
            <a:endParaRPr lang="en-US" sz="2800">
              <a:solidFill>
                <a:srgbClr val="000000"/>
              </a:solidFill>
            </a:endParaRPr>
          </a:p>
          <a:p>
            <a:pPr marL="533400" indent="-533400">
              <a:buFontTx/>
              <a:buAutoNum type="arabicPeriod" startAt="3"/>
            </a:pPr>
            <a:r>
              <a:rPr lang="en-US" sz="2800">
                <a:solidFill>
                  <a:srgbClr val="000000"/>
                </a:solidFill>
              </a:rPr>
              <a:t>Be flexible</a:t>
            </a:r>
            <a:endParaRPr lang="en-US">
              <a:solidFill>
                <a:srgbClr val="000000"/>
              </a:solidFill>
            </a:endParaRPr>
          </a:p>
          <a:p>
            <a:pPr marL="533400" indent="-533400"/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 TM C2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pic>
        <p:nvPicPr>
          <p:cNvPr id="75781" name="Picture 5" descr="j00787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676400"/>
            <a:ext cx="159861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6" name="Picture 7" descr="LK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uiExpand="1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1B3EA24D-3488-4F43-AF85-3FA9F31ECD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DEE86EB-87D5-4ADA-B0A9-A3D7CB3A0F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C0D69D-1C43-4816-AEB0-4CA23595128D}">
  <ds:schemaRefs>
    <ds:schemaRef ds:uri="http://purl.org/dc/dcmitype/"/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7d75d6f9-8bd4-4602-97a0-53722360a9f2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171</TotalTime>
  <Words>226</Words>
  <Application>Microsoft Office PowerPoint</Application>
  <PresentationFormat>On-screen Show (4:3)</PresentationFormat>
  <Paragraphs>74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Lucida Calligraphy</vt:lpstr>
      <vt:lpstr>Tahoma</vt:lpstr>
      <vt:lpstr>Times New Roman</vt:lpstr>
      <vt:lpstr>Wingdings</vt:lpstr>
      <vt:lpstr>LK Template</vt:lpstr>
      <vt:lpstr>PowerPoint Presentation</vt:lpstr>
      <vt:lpstr>Defining Personal Growth</vt:lpstr>
      <vt:lpstr>Defining Personal Growth</vt:lpstr>
      <vt:lpstr>Defining Personal Growth</vt:lpstr>
      <vt:lpstr>Importance</vt:lpstr>
      <vt:lpstr>Importance</vt:lpstr>
      <vt:lpstr>Importance</vt:lpstr>
      <vt:lpstr>Planning</vt:lpstr>
      <vt:lpstr>Planning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16</cp:revision>
  <cp:lastPrinted>1601-01-01T00:00:00Z</cp:lastPrinted>
  <dcterms:created xsi:type="dcterms:W3CDTF">2003-11-25T07:07:52Z</dcterms:created>
  <dcterms:modified xsi:type="dcterms:W3CDTF">2018-07-09T17:54:27Z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