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9" r:id="rId7"/>
    <p:sldId id="260" r:id="rId8"/>
    <p:sldId id="261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F27437DD-2968-4A68-8643-9DA81BEA61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BD1185E-FAED-44AA-9C67-C7CB207FD93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ECE32-707C-424E-A5A9-8EE63DED7B51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A6F028-6D98-4F93-9A7A-DB33D93FF4A7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F946BA-9AD7-4175-B8F5-36312CA5C328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81F2FB-E4F9-43C2-A12D-0AC0A7F29CEA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53E11E-0CAC-4A15-85FD-5BE32D891592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828800"/>
            <a:ext cx="7543800" cy="1676400"/>
          </a:xfrm>
          <a:noFill/>
          <a:ln/>
        </p:spPr>
        <p:txBody>
          <a:bodyPr/>
          <a:lstStyle/>
          <a:p>
            <a:r>
              <a:rPr lang="en-US"/>
              <a:t>My Decisions and the Opinions of Others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05200"/>
            <a:ext cx="4876800" cy="1752600"/>
          </a:xfrm>
          <a:noFill/>
          <a:ln/>
        </p:spPr>
        <p:txBody>
          <a:bodyPr/>
          <a:lstStyle/>
          <a:p>
            <a:r>
              <a:rPr lang="en-US"/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Possible Daily Decisions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69342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/>
              <a:t>Getting out of bed in the morning</a:t>
            </a:r>
          </a:p>
          <a:p>
            <a:pPr>
              <a:spcBef>
                <a:spcPct val="50000"/>
              </a:spcBef>
            </a:pPr>
            <a:r>
              <a:rPr lang="en-US" sz="2800"/>
              <a:t>Laying out an outfit to wear</a:t>
            </a:r>
          </a:p>
          <a:p>
            <a:pPr>
              <a:spcBef>
                <a:spcPct val="50000"/>
              </a:spcBef>
            </a:pPr>
            <a:r>
              <a:rPr lang="en-US" sz="2800"/>
              <a:t>Types of friends to spend time with</a:t>
            </a:r>
          </a:p>
          <a:p>
            <a:pPr>
              <a:spcBef>
                <a:spcPct val="50000"/>
              </a:spcBef>
            </a:pPr>
            <a:r>
              <a:rPr lang="en-US" sz="2800"/>
              <a:t>Abiding by rules—school, family, community</a:t>
            </a:r>
          </a:p>
          <a:p>
            <a:pPr>
              <a:spcBef>
                <a:spcPct val="50000"/>
              </a:spcBef>
            </a:pPr>
            <a:r>
              <a:rPr lang="en-US" sz="2800"/>
              <a:t>Doing my best at various tasks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086600" cy="1047750"/>
          </a:xfrm>
          <a:noFill/>
          <a:ln/>
        </p:spPr>
        <p:txBody>
          <a:bodyPr/>
          <a:lstStyle/>
          <a:p>
            <a:r>
              <a:rPr lang="en-US" sz="4000"/>
              <a:t>Potential Value of </a:t>
            </a:r>
            <a:r>
              <a:rPr lang="en-US" sz="4000" b="1"/>
              <a:t>Seeking Input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600200"/>
            <a:ext cx="69342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/>
              <a:t>Provides greater </a:t>
            </a:r>
            <a:r>
              <a:rPr lang="en-US" sz="2800" b="1">
                <a:solidFill>
                  <a:srgbClr val="FF0000"/>
                </a:solidFill>
              </a:rPr>
              <a:t>informational</a:t>
            </a:r>
            <a:r>
              <a:rPr lang="en-US" sz="2800"/>
              <a:t> base</a:t>
            </a:r>
          </a:p>
          <a:p>
            <a:pPr>
              <a:spcBef>
                <a:spcPct val="50000"/>
              </a:spcBef>
            </a:pPr>
            <a:r>
              <a:rPr lang="en-US" sz="2800"/>
              <a:t>Polls the </a:t>
            </a:r>
            <a:r>
              <a:rPr lang="en-US" sz="2800" b="1">
                <a:solidFill>
                  <a:srgbClr val="FF0000"/>
                </a:solidFill>
              </a:rPr>
              <a:t>group’s opinion</a:t>
            </a:r>
          </a:p>
          <a:p>
            <a:pPr>
              <a:spcBef>
                <a:spcPct val="50000"/>
              </a:spcBef>
            </a:pPr>
            <a:r>
              <a:rPr lang="en-US" sz="2800"/>
              <a:t>Gains greater insight into the </a:t>
            </a:r>
            <a:r>
              <a:rPr lang="en-US" sz="2800" b="1">
                <a:solidFill>
                  <a:srgbClr val="FF0000"/>
                </a:solidFill>
              </a:rPr>
              <a:t>needs</a:t>
            </a:r>
            <a:r>
              <a:rPr lang="en-US" sz="2800"/>
              <a:t> of others</a:t>
            </a:r>
          </a:p>
          <a:p>
            <a:pPr>
              <a:spcBef>
                <a:spcPct val="50000"/>
              </a:spcBef>
            </a:pPr>
            <a:r>
              <a:rPr lang="en-US" sz="2800"/>
              <a:t>Provides </a:t>
            </a:r>
            <a:r>
              <a:rPr lang="en-US" sz="2800" b="1">
                <a:solidFill>
                  <a:srgbClr val="FF0000"/>
                </a:solidFill>
              </a:rPr>
              <a:t>clarity</a:t>
            </a:r>
            <a:r>
              <a:rPr lang="en-US" sz="2800"/>
              <a:t> of one’s knowledge and opinion</a:t>
            </a:r>
          </a:p>
          <a:p>
            <a:pPr>
              <a:spcBef>
                <a:spcPct val="50000"/>
              </a:spcBef>
            </a:pPr>
            <a:r>
              <a:rPr lang="en-US" sz="2800"/>
              <a:t>Arrives at a more richly based decision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20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Influence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6781800" cy="5257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i="1"/>
              <a:t>the power of one over another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i="1"/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/>
              <a:t>Potential </a:t>
            </a:r>
            <a:r>
              <a:rPr lang="en-US" sz="2800" b="1">
                <a:solidFill>
                  <a:srgbClr val="FF0000"/>
                </a:solidFill>
              </a:rPr>
              <a:t>Sources</a:t>
            </a:r>
            <a:r>
              <a:rPr lang="en-US" sz="2800">
                <a:solidFill>
                  <a:srgbClr val="FF0000"/>
                </a:solidFill>
              </a:rPr>
              <a:t> </a:t>
            </a:r>
            <a:r>
              <a:rPr lang="en-US" sz="2800"/>
              <a:t>of Influence: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Friends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Family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Teachers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b="1">
                <a:solidFill>
                  <a:srgbClr val="FF0000"/>
                </a:solidFill>
              </a:rPr>
              <a:t>Society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/>
              <a:t>Growth is partly based on one’s source of influence.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Making Decisions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05000"/>
            <a:ext cx="6858000" cy="4495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2800"/>
              <a:t>What decisions do I make on a daily basis?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  <a:buFontTx/>
              <a:buNone/>
            </a:pPr>
            <a:r>
              <a:rPr lang="en-US" sz="2800"/>
              <a:t>Why should I consult others to make my decisions?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/>
          </a:p>
          <a:p>
            <a:pPr>
              <a:spcBef>
                <a:spcPct val="50000"/>
              </a:spcBef>
              <a:buFontTx/>
              <a:buNone/>
            </a:pPr>
            <a:r>
              <a:rPr lang="en-US" sz="2800"/>
              <a:t>Who influences my decisions?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B08E90-961E-4126-8DDD-D7F8F5AB8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6BEC57-1D2B-4609-A294-53E166EA99FE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7d75d6f9-8bd4-4602-97a0-53722360a9f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E4539E1-8D86-44F9-B6C9-6A2C8D1EFF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20</TotalTime>
  <Words>182</Words>
  <Application>Microsoft Office PowerPoint</Application>
  <PresentationFormat>On-screen Show (4:3)</PresentationFormat>
  <Paragraphs>49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Lucida Calligraphy</vt:lpstr>
      <vt:lpstr>Times New Roman</vt:lpstr>
      <vt:lpstr>Wingdings</vt:lpstr>
      <vt:lpstr>LK Template</vt:lpstr>
      <vt:lpstr>My Decisions and the Opinions of Others</vt:lpstr>
      <vt:lpstr>Possible Daily Decisions</vt:lpstr>
      <vt:lpstr>Potential Value of Seeking Input</vt:lpstr>
      <vt:lpstr>Influence</vt:lpstr>
      <vt:lpstr>Making Decisions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2003-12-01T23:12:13Z</dcterms:created>
  <dcterms:modified xsi:type="dcterms:W3CDTF">2018-07-09T18:22:05Z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