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61" r:id="rId7"/>
    <p:sldId id="259" r:id="rId8"/>
    <p:sldId id="260" r:id="rId9"/>
    <p:sldId id="262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8FA5076D-A4C1-45DC-97B3-85CC82C3AFF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3A0AC64-E270-458E-8BD9-68B37A026C2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40A0ED-F47F-4E17-8E72-0ED3E0013EF6}" type="slidenum">
              <a:rPr lang="en-US"/>
              <a:pPr/>
              <a:t>1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CEE526-8E37-4741-82FC-4442F41A7A9A}" type="slidenum">
              <a:rPr lang="en-US"/>
              <a:pPr/>
              <a:t>2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EB57B1-48C8-495D-B207-3C984C4E32C0}" type="slidenum">
              <a:rPr lang="en-US"/>
              <a:pPr/>
              <a:t>3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01BCEB-F698-426C-AC7F-982BF857184A}" type="slidenum">
              <a:rPr lang="en-US"/>
              <a:pPr/>
              <a:t>4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F851C0-F56B-4C97-935A-575055C38725}" type="slidenum">
              <a:rPr lang="en-US"/>
              <a:pPr/>
              <a:t>5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5264D9-745B-47B1-A295-BCC116396FBB}" type="slidenum">
              <a:rPr lang="en-US"/>
              <a:pPr/>
              <a:t>6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 sz="5400">
                <a:solidFill>
                  <a:srgbClr val="FFFF66"/>
                </a:solidFill>
              </a:rPr>
              <a:t>Motivation Factors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How do I begin to grow?</a:t>
            </a:r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22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4160838"/>
            <a:ext cx="3429000" cy="26971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66"/>
                </a:solidFill>
              </a:rPr>
              <a:t>What is motivation?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0"/>
            <a:ext cx="6553200" cy="4800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 i="1">
                <a:solidFill>
                  <a:srgbClr val="FF0000"/>
                </a:solidFill>
              </a:rPr>
              <a:t>an innate desire prompting action</a:t>
            </a:r>
          </a:p>
          <a:p>
            <a:pPr>
              <a:buFontTx/>
              <a:buNone/>
            </a:pPr>
            <a:endParaRPr lang="en-US" sz="2800" i="1">
              <a:solidFill>
                <a:srgbClr val="FF0000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b="1">
                <a:solidFill>
                  <a:srgbClr val="FFFF66"/>
                </a:solidFill>
              </a:rPr>
              <a:t>specific</a:t>
            </a:r>
            <a:r>
              <a:rPr lang="en-US">
                <a:solidFill>
                  <a:srgbClr val="FF0000"/>
                </a:solidFill>
              </a:rPr>
              <a:t> to each individual</a:t>
            </a:r>
          </a:p>
          <a:p>
            <a:pPr lvl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can be </a:t>
            </a:r>
            <a:r>
              <a:rPr lang="en-US" b="1">
                <a:solidFill>
                  <a:srgbClr val="FFFF66"/>
                </a:solidFill>
              </a:rPr>
              <a:t>external</a:t>
            </a:r>
            <a:r>
              <a:rPr lang="en-US">
                <a:solidFill>
                  <a:srgbClr val="FF0000"/>
                </a:solidFill>
              </a:rPr>
              <a:t> or </a:t>
            </a:r>
            <a:r>
              <a:rPr lang="en-US" b="1">
                <a:solidFill>
                  <a:srgbClr val="FFFF66"/>
                </a:solidFill>
              </a:rPr>
              <a:t>internal</a:t>
            </a:r>
          </a:p>
          <a:p>
            <a:pPr lvl="2">
              <a:spcBef>
                <a:spcPct val="50000"/>
              </a:spcBef>
            </a:pPr>
            <a:r>
              <a:rPr lang="en-US" b="1">
                <a:solidFill>
                  <a:srgbClr val="FFFF66"/>
                </a:solidFill>
              </a:rPr>
              <a:t>External</a:t>
            </a:r>
            <a:r>
              <a:rPr lang="en-US">
                <a:solidFill>
                  <a:srgbClr val="FF0000"/>
                </a:solidFill>
              </a:rPr>
              <a:t> Motivation: an outside force acting to prompt action.</a:t>
            </a:r>
          </a:p>
          <a:p>
            <a:pPr lvl="2">
              <a:spcBef>
                <a:spcPct val="50000"/>
              </a:spcBef>
            </a:pPr>
            <a:r>
              <a:rPr lang="en-US" b="1">
                <a:solidFill>
                  <a:srgbClr val="FFFF66"/>
                </a:solidFill>
              </a:rPr>
              <a:t>Internal</a:t>
            </a:r>
            <a:r>
              <a:rPr lang="en-US">
                <a:solidFill>
                  <a:srgbClr val="FF0000"/>
                </a:solidFill>
              </a:rPr>
              <a:t> Motivation: an internal force acting to prompt action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22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FF66"/>
                </a:solidFill>
              </a:rPr>
              <a:t>What is motivation?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600200"/>
            <a:ext cx="7010400" cy="5029200"/>
          </a:xfrm>
          <a:noFill/>
          <a:ln/>
        </p:spPr>
        <p:txBody>
          <a:bodyPr/>
          <a:lstStyle/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Often dependent upon a specific activity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Growth is directly related to one’s motivation.</a:t>
            </a:r>
          </a:p>
          <a:p>
            <a:pPr lvl="2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The more one puts into a task, the more one will gain.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>
                <a:solidFill>
                  <a:srgbClr val="FF0000"/>
                </a:solidFill>
              </a:rPr>
              <a:t>Motivation prompts change and experience.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22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bldLvl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b="1">
                <a:solidFill>
                  <a:srgbClr val="FFFF66"/>
                </a:solidFill>
              </a:rPr>
              <a:t>Factors that Increase Motivation: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1600200"/>
            <a:ext cx="6248400" cy="4800600"/>
          </a:xfrm>
          <a:noFill/>
          <a:ln/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None/>
            </a:pPr>
            <a:endParaRPr lang="en-US" sz="2800" i="1"/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 sz="3200">
                <a:solidFill>
                  <a:srgbClr val="FF0000"/>
                </a:solidFill>
              </a:rPr>
              <a:t>Positive </a:t>
            </a:r>
            <a:r>
              <a:rPr lang="en-US" sz="3200" b="1">
                <a:solidFill>
                  <a:srgbClr val="FF0000"/>
                </a:solidFill>
              </a:rPr>
              <a:t>Feedback</a:t>
            </a:r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 sz="3200" b="1">
                <a:solidFill>
                  <a:srgbClr val="FF0000"/>
                </a:solidFill>
              </a:rPr>
              <a:t>Interest</a:t>
            </a:r>
            <a:r>
              <a:rPr lang="en-US" sz="3200">
                <a:solidFill>
                  <a:srgbClr val="FF0000"/>
                </a:solidFill>
              </a:rPr>
              <a:t> in the Activity</a:t>
            </a:r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 sz="3200" b="1">
                <a:solidFill>
                  <a:srgbClr val="FF0000"/>
                </a:solidFill>
              </a:rPr>
              <a:t>Success</a:t>
            </a:r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 sz="3200" b="1">
                <a:solidFill>
                  <a:srgbClr val="FF0000"/>
                </a:solidFill>
              </a:rPr>
              <a:t>Rewards</a:t>
            </a:r>
            <a:r>
              <a:rPr lang="en-US" sz="3200">
                <a:solidFill>
                  <a:srgbClr val="FF0000"/>
                </a:solidFill>
              </a:rPr>
              <a:t> and Admiration</a:t>
            </a:r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 sz="3200" b="1">
                <a:solidFill>
                  <a:srgbClr val="FF0000"/>
                </a:solidFill>
              </a:rPr>
              <a:t>Respect</a:t>
            </a:r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 sz="3200" b="1">
                <a:solidFill>
                  <a:srgbClr val="FF0000"/>
                </a:solidFill>
              </a:rPr>
              <a:t>Enjoyment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324600"/>
            <a:ext cx="1057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22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b="1">
                <a:solidFill>
                  <a:srgbClr val="FFFF66"/>
                </a:solidFill>
              </a:rPr>
              <a:t>Factors that Decrease Motivation: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57400" y="1447800"/>
            <a:ext cx="6553200" cy="49530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endParaRPr lang="en-US" sz="2800" i="1">
              <a:solidFill>
                <a:srgbClr val="FF0000"/>
              </a:solidFill>
            </a:endParaRP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3200">
                <a:solidFill>
                  <a:srgbClr val="FF0000"/>
                </a:solidFill>
              </a:rPr>
              <a:t>Fear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3200">
                <a:solidFill>
                  <a:srgbClr val="FF0000"/>
                </a:solidFill>
              </a:rPr>
              <a:t>Lack of Energy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3200">
                <a:solidFill>
                  <a:srgbClr val="FF0000"/>
                </a:solidFill>
              </a:rPr>
              <a:t>Lack of Interest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3200">
                <a:solidFill>
                  <a:srgbClr val="FF0000"/>
                </a:solidFill>
              </a:rPr>
              <a:t>Negative Feedback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3200">
                <a:solidFill>
                  <a:srgbClr val="FF0000"/>
                </a:solidFill>
              </a:rPr>
              <a:t>Repeated Failure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3200">
                <a:solidFill>
                  <a:srgbClr val="FF0000"/>
                </a:solidFill>
              </a:rPr>
              <a:t>Failure to set goals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22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47650"/>
            <a:ext cx="7772400" cy="1200150"/>
          </a:xfrm>
          <a:noFill/>
          <a:ln/>
        </p:spPr>
        <p:txBody>
          <a:bodyPr/>
          <a:lstStyle/>
          <a:p>
            <a:r>
              <a:rPr lang="en-US" sz="4000" b="1">
                <a:solidFill>
                  <a:srgbClr val="FFFF66"/>
                </a:solidFill>
              </a:rPr>
              <a:t>What factors affect my motivation?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57400" y="2057400"/>
            <a:ext cx="6553200" cy="4343400"/>
          </a:xfrm>
          <a:noFill/>
          <a:ln/>
        </p:spPr>
        <p:txBody>
          <a:bodyPr/>
          <a:lstStyle/>
          <a:p>
            <a:pPr marL="466725" indent="-466725">
              <a:spcBef>
                <a:spcPct val="50000"/>
              </a:spcBef>
            </a:pPr>
            <a:r>
              <a:rPr lang="en-US" i="1">
                <a:solidFill>
                  <a:srgbClr val="FF0000"/>
                </a:solidFill>
              </a:rPr>
              <a:t>Desire to try new things </a:t>
            </a:r>
          </a:p>
          <a:p>
            <a:pPr marL="466725" indent="-466725">
              <a:spcBef>
                <a:spcPct val="50000"/>
              </a:spcBef>
            </a:pPr>
            <a:r>
              <a:rPr lang="en-US" i="1">
                <a:solidFill>
                  <a:srgbClr val="FF0000"/>
                </a:solidFill>
              </a:rPr>
              <a:t>Initiative</a:t>
            </a:r>
          </a:p>
          <a:p>
            <a:pPr marL="466725" indent="-466725">
              <a:spcBef>
                <a:spcPct val="50000"/>
              </a:spcBef>
            </a:pPr>
            <a:r>
              <a:rPr lang="en-US" i="1">
                <a:solidFill>
                  <a:srgbClr val="FF0000"/>
                </a:solidFill>
              </a:rPr>
              <a:t>Determination</a:t>
            </a:r>
          </a:p>
          <a:p>
            <a:pPr marL="466725" indent="-466725">
              <a:spcBef>
                <a:spcPct val="50000"/>
              </a:spcBef>
            </a:pPr>
            <a:r>
              <a:rPr lang="en-US" i="1">
                <a:solidFill>
                  <a:srgbClr val="FF0000"/>
                </a:solidFill>
              </a:rPr>
              <a:t>Self-confidence</a:t>
            </a:r>
          </a:p>
          <a:p>
            <a:pPr marL="466725" indent="-466725">
              <a:spcBef>
                <a:spcPct val="50000"/>
              </a:spcBef>
            </a:pPr>
            <a:r>
              <a:rPr lang="en-US" i="1">
                <a:solidFill>
                  <a:srgbClr val="FF0000"/>
                </a:solidFill>
              </a:rPr>
              <a:t>Setting</a:t>
            </a:r>
            <a:r>
              <a:rPr lang="en-US" sz="2800" i="1">
                <a:solidFill>
                  <a:srgbClr val="FF0000"/>
                </a:solidFill>
              </a:rPr>
              <a:t> Goals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22 TM D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B1C2BAD-636F-442D-8C31-B6EE30139E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C616B26-BD8A-4E62-991F-10EF0B2DA0A7}">
  <ds:schemaRefs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microsoft.com/office/infopath/2007/PartnerControls"/>
    <ds:schemaRef ds:uri="7d75d6f9-8bd4-4602-97a0-53722360a9f2"/>
    <ds:schemaRef ds:uri="http://purl.org/dc/elements/1.1/"/>
    <ds:schemaRef ds:uri="http://schemas.microsoft.com/office/2006/documentManagement/typ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1E39FDA9-7CD0-4EBD-A37A-20FFAF270E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45</TotalTime>
  <Words>193</Words>
  <Application>Microsoft Office PowerPoint</Application>
  <PresentationFormat>On-screen Show (4:3)</PresentationFormat>
  <Paragraphs>60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Lucida Calligraphy</vt:lpstr>
      <vt:lpstr>Times New Roman</vt:lpstr>
      <vt:lpstr>Wingdings</vt:lpstr>
      <vt:lpstr>LK Template</vt:lpstr>
      <vt:lpstr>Motivation Factors</vt:lpstr>
      <vt:lpstr>What is motivation?</vt:lpstr>
      <vt:lpstr>What is motivation?</vt:lpstr>
      <vt:lpstr>Factors that Increase Motivation:</vt:lpstr>
      <vt:lpstr>Factors that Decrease Motivation:</vt:lpstr>
      <vt:lpstr>What factors affect my motivation?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</cp:revision>
  <cp:lastPrinted>1601-01-01T00:00:00Z</cp:lastPrinted>
  <dcterms:created xsi:type="dcterms:W3CDTF">2003-12-01T23:34:51Z</dcterms:created>
  <dcterms:modified xsi:type="dcterms:W3CDTF">2018-07-09T18:23:35Z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