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63" r:id="rId7"/>
    <p:sldId id="261" r:id="rId8"/>
    <p:sldId id="259" r:id="rId9"/>
    <p:sldId id="260" r:id="rId10"/>
    <p:sldId id="262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77E4CED7-9A36-4D7C-B130-1EB9EA3ADA6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23AD7D08-8F77-405B-9DFB-BC2A11B2797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99E3D4-2DEF-4548-AEC4-F9FFA9C772E4}" type="slidenum">
              <a:rPr lang="en-US"/>
              <a:pPr/>
              <a:t>1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B061B1-A4B3-4DFF-B1EF-89F76FBE4E21}" type="slidenum">
              <a:rPr lang="en-US"/>
              <a:pPr/>
              <a:t>2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943EA6-4117-41A6-BBF2-F150C51B48BB}" type="slidenum">
              <a:rPr lang="en-US"/>
              <a:pPr/>
              <a:t>3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A539C5-2BF0-4AF7-84DD-51C3F5DDE5D9}" type="slidenum">
              <a:rPr lang="en-US"/>
              <a:pPr/>
              <a:t>4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C7380A-3D9D-4191-9E05-91CB5C56F4EB}" type="slidenum">
              <a:rPr lang="en-US"/>
              <a:pPr/>
              <a:t>5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7E4A7B-8480-4600-B848-69579A9689D2}" type="slidenum">
              <a:rPr lang="en-US"/>
              <a:pPr/>
              <a:t>6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23B993-9975-498A-A793-4DF361821087}" type="slidenum">
              <a:rPr lang="en-US"/>
              <a:pPr/>
              <a:t>7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r>
              <a:rPr lang="en-US" sz="4800">
                <a:solidFill>
                  <a:srgbClr val="FFFF00"/>
                </a:solidFill>
              </a:rPr>
              <a:t>Taking Risks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9718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How do I begin to grow?</a:t>
            </a:r>
          </a:p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000" b="1">
                <a:solidFill>
                  <a:srgbClr val="FFFF00"/>
                </a:solidFill>
              </a:rPr>
              <a:t>Recognizing Risks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905000"/>
            <a:ext cx="7086600" cy="44958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400" i="1">
                <a:solidFill>
                  <a:srgbClr val="FF0000"/>
                </a:solidFill>
              </a:rPr>
              <a:t>accepting a new challenge, despite unpredictable results</a:t>
            </a:r>
          </a:p>
          <a:p>
            <a:pPr>
              <a:buFontTx/>
              <a:buNone/>
            </a:pPr>
            <a:endParaRPr lang="en-US" sz="2400" i="1">
              <a:solidFill>
                <a:srgbClr val="FF0000"/>
              </a:solidFill>
            </a:endParaRPr>
          </a:p>
          <a:p>
            <a:pPr>
              <a:buFontTx/>
              <a:buNone/>
            </a:pPr>
            <a:r>
              <a:rPr lang="en-US" sz="2400" b="1">
                <a:solidFill>
                  <a:srgbClr val="FF0000"/>
                </a:solidFill>
              </a:rPr>
              <a:t>Opportunities</a:t>
            </a:r>
            <a:r>
              <a:rPr lang="en-US" sz="2400">
                <a:solidFill>
                  <a:srgbClr val="FF0000"/>
                </a:solidFill>
              </a:rPr>
              <a:t>: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400">
                <a:solidFill>
                  <a:srgbClr val="FF0000"/>
                </a:solidFill>
              </a:rPr>
              <a:t>Taking challenging </a:t>
            </a:r>
            <a:r>
              <a:rPr lang="en-US" sz="2400" b="1">
                <a:solidFill>
                  <a:srgbClr val="FFFF00"/>
                </a:solidFill>
              </a:rPr>
              <a:t>courses</a:t>
            </a:r>
            <a:r>
              <a:rPr lang="en-US" sz="2400">
                <a:solidFill>
                  <a:srgbClr val="FF0000"/>
                </a:solidFill>
              </a:rPr>
              <a:t> at school.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400">
                <a:solidFill>
                  <a:srgbClr val="FF0000"/>
                </a:solidFill>
              </a:rPr>
              <a:t>Meeting </a:t>
            </a:r>
            <a:r>
              <a:rPr lang="en-US" sz="2400" b="1">
                <a:solidFill>
                  <a:srgbClr val="FFFF00"/>
                </a:solidFill>
              </a:rPr>
              <a:t>new people.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400">
                <a:solidFill>
                  <a:srgbClr val="FF0000"/>
                </a:solidFill>
              </a:rPr>
              <a:t>Attending leadership </a:t>
            </a:r>
            <a:r>
              <a:rPr lang="en-US" sz="2400" b="1">
                <a:solidFill>
                  <a:srgbClr val="FFFF00"/>
                </a:solidFill>
              </a:rPr>
              <a:t>conferences.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23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000" b="1">
                <a:solidFill>
                  <a:srgbClr val="FFFF00"/>
                </a:solidFill>
              </a:rPr>
              <a:t>Recognizing Risks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905000"/>
            <a:ext cx="7086600" cy="4495800"/>
          </a:xfrm>
          <a:noFill/>
          <a:ln/>
        </p:spPr>
        <p:txBody>
          <a:bodyPr/>
          <a:lstStyle/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3200">
                <a:solidFill>
                  <a:srgbClr val="FF0000"/>
                </a:solidFill>
              </a:rPr>
              <a:t>Getting a </a:t>
            </a:r>
            <a:r>
              <a:rPr lang="en-US" sz="3200" b="1">
                <a:solidFill>
                  <a:srgbClr val="FFFF00"/>
                </a:solidFill>
              </a:rPr>
              <a:t>job</a:t>
            </a:r>
            <a:r>
              <a:rPr lang="en-US" sz="3200">
                <a:solidFill>
                  <a:srgbClr val="FFFF00"/>
                </a:solidFill>
              </a:rPr>
              <a:t>.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3200">
                <a:solidFill>
                  <a:srgbClr val="FF0000"/>
                </a:solidFill>
              </a:rPr>
              <a:t>Getting a </a:t>
            </a:r>
            <a:r>
              <a:rPr lang="en-US" sz="3200" b="1">
                <a:solidFill>
                  <a:srgbClr val="FFFF00"/>
                </a:solidFill>
              </a:rPr>
              <a:t>boyfriend/girlfriend</a:t>
            </a:r>
            <a:r>
              <a:rPr lang="en-US" sz="3200">
                <a:solidFill>
                  <a:srgbClr val="FFFF00"/>
                </a:solidFill>
              </a:rPr>
              <a:t>.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3200">
                <a:solidFill>
                  <a:srgbClr val="FF0000"/>
                </a:solidFill>
              </a:rPr>
              <a:t>Saying </a:t>
            </a:r>
            <a:r>
              <a:rPr lang="en-US" sz="3200" b="1">
                <a:solidFill>
                  <a:srgbClr val="FFFF00"/>
                </a:solidFill>
              </a:rPr>
              <a:t>“I love you.”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3200">
                <a:solidFill>
                  <a:srgbClr val="FF0000"/>
                </a:solidFill>
              </a:rPr>
              <a:t>Accepting a </a:t>
            </a:r>
            <a:r>
              <a:rPr lang="en-US" sz="3200" b="1">
                <a:solidFill>
                  <a:srgbClr val="FFFF00"/>
                </a:solidFill>
              </a:rPr>
              <a:t>leadership role</a:t>
            </a:r>
            <a:r>
              <a:rPr lang="en-US" sz="3200">
                <a:solidFill>
                  <a:srgbClr val="FFFF00"/>
                </a:solidFill>
              </a:rPr>
              <a:t>.</a:t>
            </a:r>
          </a:p>
          <a:p>
            <a:pPr lvl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3200" b="1">
                <a:solidFill>
                  <a:srgbClr val="FFFF00"/>
                </a:solidFill>
              </a:rPr>
              <a:t>Teaching</a:t>
            </a:r>
            <a:r>
              <a:rPr lang="en-US" sz="3200">
                <a:solidFill>
                  <a:srgbClr val="FF0000"/>
                </a:solidFill>
              </a:rPr>
              <a:t> others.</a:t>
            </a: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23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build="p" bldLvl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Recognizing Risks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00200"/>
            <a:ext cx="6705600" cy="4800600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en-US" sz="2400" i="1"/>
          </a:p>
          <a:p>
            <a:pPr>
              <a:spcBef>
                <a:spcPct val="50000"/>
              </a:spcBef>
              <a:buFontTx/>
              <a:buNone/>
            </a:pPr>
            <a:r>
              <a:rPr lang="en-US" sz="2800"/>
              <a:t>	</a:t>
            </a:r>
            <a:r>
              <a:rPr lang="en-US" sz="2800">
                <a:solidFill>
                  <a:srgbClr val="FF0000"/>
                </a:solidFill>
              </a:rPr>
              <a:t>Motivation and Risk work together to affect personal growth.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rgbClr val="FF0000"/>
              </a:solidFill>
            </a:endParaRP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400" i="1">
                <a:solidFill>
                  <a:srgbClr val="FF0000"/>
                </a:solidFill>
              </a:rPr>
              <a:t>There is no risk taking without motivation.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414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23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 bldLvl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247650"/>
            <a:ext cx="7620000" cy="8953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To Risk, or Not to Risk!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524000"/>
            <a:ext cx="6781800" cy="48768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Factors affecting my willingness to take risks:</a:t>
            </a:r>
          </a:p>
          <a:p>
            <a:pPr lvl="1">
              <a:spcBef>
                <a:spcPct val="50000"/>
              </a:spcBef>
              <a:buFontTx/>
              <a:buNone/>
            </a:pPr>
            <a:r>
              <a:rPr lang="en-US" sz="3200" b="1">
                <a:solidFill>
                  <a:srgbClr val="FF0000"/>
                </a:solidFill>
              </a:rPr>
              <a:t>1.	Motivation</a:t>
            </a:r>
          </a:p>
          <a:p>
            <a:pPr lvl="1">
              <a:spcBef>
                <a:spcPct val="50000"/>
              </a:spcBef>
              <a:buFontTx/>
              <a:buNone/>
            </a:pPr>
            <a:r>
              <a:rPr lang="en-US" sz="3200" b="1">
                <a:solidFill>
                  <a:srgbClr val="FF0000"/>
                </a:solidFill>
              </a:rPr>
              <a:t>2.	Choice</a:t>
            </a:r>
          </a:p>
          <a:p>
            <a:pPr lvl="1">
              <a:spcBef>
                <a:spcPct val="50000"/>
              </a:spcBef>
              <a:buFontTx/>
              <a:buNone/>
            </a:pPr>
            <a:r>
              <a:rPr lang="en-US" sz="3200" b="1">
                <a:solidFill>
                  <a:srgbClr val="FF0000"/>
                </a:solidFill>
              </a:rPr>
              <a:t>3.	Fear</a:t>
            </a:r>
          </a:p>
          <a:p>
            <a:pPr lvl="1">
              <a:spcBef>
                <a:spcPct val="50000"/>
              </a:spcBef>
              <a:buFontTx/>
              <a:buNone/>
            </a:pPr>
            <a:r>
              <a:rPr lang="en-US" sz="3200" b="1">
                <a:solidFill>
                  <a:srgbClr val="FF0000"/>
                </a:solidFill>
              </a:rPr>
              <a:t>4.	Self-confidence</a:t>
            </a:r>
          </a:p>
          <a:p>
            <a:pPr lvl="1">
              <a:spcBef>
                <a:spcPct val="50000"/>
              </a:spcBef>
              <a:buFontTx/>
              <a:buNone/>
            </a:pPr>
            <a:r>
              <a:rPr lang="en-US" sz="3200" b="1">
                <a:solidFill>
                  <a:srgbClr val="FF0000"/>
                </a:solidFill>
              </a:rPr>
              <a:t>5.	Willingness </a:t>
            </a:r>
            <a:r>
              <a:rPr lang="en-US" sz="3200">
                <a:solidFill>
                  <a:srgbClr val="FF0000"/>
                </a:solidFill>
              </a:rPr>
              <a:t>to set goals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324600"/>
            <a:ext cx="10572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23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800" b="1">
                <a:solidFill>
                  <a:srgbClr val="FFFF00"/>
                </a:solidFill>
              </a:rPr>
              <a:t>To Risk, or Not to Risk!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752600"/>
            <a:ext cx="6629400" cy="46482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How do I take a risk?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3200" b="1">
                <a:solidFill>
                  <a:srgbClr val="FF0000"/>
                </a:solidFill>
              </a:rPr>
              <a:t>Make the decision.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3200" b="1">
                <a:solidFill>
                  <a:srgbClr val="FF0000"/>
                </a:solidFill>
              </a:rPr>
              <a:t>Plan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3200" b="1">
                <a:solidFill>
                  <a:srgbClr val="FF0000"/>
                </a:solidFill>
              </a:rPr>
              <a:t>Perform the act!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3200" b="1">
                <a:solidFill>
                  <a:srgbClr val="FF0000"/>
                </a:solidFill>
              </a:rPr>
              <a:t>Deal with the results.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4008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23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800" b="1">
                <a:solidFill>
                  <a:srgbClr val="FFFF00"/>
                </a:solidFill>
              </a:rPr>
              <a:t>Rewards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1828800"/>
            <a:ext cx="6705600" cy="4572000"/>
          </a:xfrm>
          <a:noFill/>
          <a:ln/>
        </p:spPr>
        <p:txBody>
          <a:bodyPr/>
          <a:lstStyle/>
          <a:p>
            <a:pPr marL="533400" indent="-533400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Challenging one’s self</a:t>
            </a:r>
          </a:p>
          <a:p>
            <a:pPr marL="533400" indent="-533400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Increased personal growth</a:t>
            </a:r>
          </a:p>
          <a:p>
            <a:pPr marL="533400" indent="-533400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Strengthened self-confidence</a:t>
            </a:r>
          </a:p>
          <a:p>
            <a:pPr marL="533400" indent="-533400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Experiencing new things</a:t>
            </a:r>
          </a:p>
          <a:p>
            <a:pPr marL="533400" indent="-533400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Greater enjoyment from life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23 TM D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D38CB5-E2B5-4FCB-A1A0-FD0E7BA396B7}">
  <ds:schemaRefs>
    <ds:schemaRef ds:uri="7d75d6f9-8bd4-4602-97a0-53722360a9f2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www.w3.org/XML/1998/namespace"/>
    <ds:schemaRef ds:uri="http://purl.org/dc/elements/1.1/"/>
    <ds:schemaRef ds:uri="http://schemas.microsoft.com/office/2006/metadata/propertie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B6B68D2A-51B6-4D64-BD78-6600C9F822B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4231F18-E8AE-4474-A5B4-1D0496B4B6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51</TotalTime>
  <Words>187</Words>
  <Application>Microsoft Office PowerPoint</Application>
  <PresentationFormat>On-screen Show (4:3)</PresentationFormat>
  <Paragraphs>67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Lucida Calligraphy</vt:lpstr>
      <vt:lpstr>Times New Roman</vt:lpstr>
      <vt:lpstr>Wingdings</vt:lpstr>
      <vt:lpstr>LK Template</vt:lpstr>
      <vt:lpstr>Taking Risks</vt:lpstr>
      <vt:lpstr>Recognizing Risks</vt:lpstr>
      <vt:lpstr>Recognizing Risks</vt:lpstr>
      <vt:lpstr>Recognizing Risks</vt:lpstr>
      <vt:lpstr>To Risk, or Not to Risk!</vt:lpstr>
      <vt:lpstr>To Risk, or Not to Risk!</vt:lpstr>
      <vt:lpstr>Rewards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3</cp:revision>
  <cp:lastPrinted>1601-01-01T00:00:00Z</cp:lastPrinted>
  <dcterms:created xsi:type="dcterms:W3CDTF">2003-12-01T23:51:30Z</dcterms:created>
  <dcterms:modified xsi:type="dcterms:W3CDTF">2018-07-09T18:23:58Z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