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57" r:id="rId6"/>
    <p:sldId id="259" r:id="rId7"/>
    <p:sldId id="266" r:id="rId8"/>
    <p:sldId id="261" r:id="rId9"/>
    <p:sldId id="267" r:id="rId10"/>
    <p:sldId id="262" r:id="rId11"/>
    <p:sldId id="268" r:id="rId12"/>
    <p:sldId id="260" r:id="rId13"/>
    <p:sldId id="269" r:id="rId14"/>
    <p:sldId id="263" r:id="rId15"/>
    <p:sldId id="270" r:id="rId16"/>
    <p:sldId id="264" r:id="rId17"/>
    <p:sldId id="271" r:id="rId18"/>
    <p:sldId id="265" r:id="rId19"/>
  </p:sldIdLst>
  <p:sldSz cx="9144000" cy="6858000" type="screen4x3"/>
  <p:notesSz cx="6858000" cy="9144000"/>
  <p:custDataLst>
    <p:tags r:id="rId22"/>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1" sz="1200"/>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1" sz="1200"/>
            </a:lvl1pPr>
          </a:lstStyle>
          <a:p>
            <a:fld id="{5C600550-71BD-4505-A656-FDB3E658E66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3D9703AA-DE4F-4A07-8DA5-622CFA3A9448}"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B976D0-90EA-444C-8FD3-7AFE8E96829A}" type="slidenum">
              <a:rPr lang="en-US"/>
              <a:pPr/>
              <a:t>1</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E84C69-EF45-4723-A9D6-673D7FDA9EB9}" type="slidenum">
              <a:rPr lang="en-US"/>
              <a:pPr/>
              <a:t>10</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620CC8-2B96-48FE-BF6D-9B727453013B}" type="slidenum">
              <a:rPr lang="en-US"/>
              <a:pPr/>
              <a:t>11</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6FF456-ED2D-4CB9-8EB7-18A6DAB11042}" type="slidenum">
              <a:rPr lang="en-US"/>
              <a:pPr/>
              <a:t>12</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E42C03-A9B5-47DD-AB91-24BC6C9F9475}" type="slidenum">
              <a:rPr lang="en-US"/>
              <a:pPr/>
              <a:t>13</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E9EC30-6F50-4455-9CA0-83F72A00FDBF}" type="slidenum">
              <a:rPr lang="en-US"/>
              <a:pPr/>
              <a:t>14</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0D7A41-8DDC-42B7-9FA3-D05A1CC8C39B}" type="slidenum">
              <a:rPr lang="en-US"/>
              <a:pPr/>
              <a:t>15</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851D91-E965-4651-97C6-6D28901770B8}" type="slidenum">
              <a:rPr lang="en-US"/>
              <a:pPr/>
              <a:t>2</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FFF108-5149-4C20-8E36-A61F2D006EB8}" type="slidenum">
              <a:rPr lang="en-US"/>
              <a:pPr/>
              <a:t>3</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7ADF71-AC79-404C-A10F-347AD9BEBDAE}" type="slidenum">
              <a:rPr lang="en-US"/>
              <a:pPr/>
              <a:t>4</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67BAC4-902E-4686-876D-2103543C56E9}" type="slidenum">
              <a:rPr lang="en-US"/>
              <a:pPr/>
              <a:t>5</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202A59-AA95-4CA1-8150-882FCDCE69A2}" type="slidenum">
              <a:rPr lang="en-US"/>
              <a:pPr/>
              <a:t>6</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248CF1-25BC-440E-B133-18C0EB13EF34}" type="slidenum">
              <a:rPr lang="en-US"/>
              <a:pPr/>
              <a:t>7</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8B8483-0087-422C-815A-593F6D7C4CB6}" type="slidenum">
              <a:rPr lang="en-US"/>
              <a:pPr/>
              <a:t>8</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4DEC00-5BA7-4389-A963-A6225D1921AE}" type="slidenum">
              <a:rPr lang="en-US"/>
              <a:pPr/>
              <a:t>9</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9" name="Rectangle 7"/>
          <p:cNvSpPr>
            <a:spLocks noGrp="1" noChangeArrowheads="1"/>
          </p:cNvSpPr>
          <p:nvPr>
            <p:ph type="ctrTitle" sz="quarter"/>
          </p:nvPr>
        </p:nvSpPr>
        <p:spPr>
          <a:xfrm>
            <a:off x="1600200" y="1676400"/>
            <a:ext cx="7543800" cy="1143000"/>
          </a:xfrm>
        </p:spPr>
        <p:txBody>
          <a:bodyPr/>
          <a:lstStyle>
            <a:lvl1pPr>
              <a:defRPr b="1"/>
            </a:lvl1pPr>
          </a:lstStyle>
          <a:p>
            <a:r>
              <a:rPr lang="en-US"/>
              <a:t>Click to edit Master title style</a:t>
            </a:r>
          </a:p>
        </p:txBody>
      </p:sp>
      <p:sp>
        <p:nvSpPr>
          <p:cNvPr id="3080" name="Rectangle 8"/>
          <p:cNvSpPr>
            <a:spLocks noGrp="1" noChangeArrowheads="1"/>
          </p:cNvSpPr>
          <p:nvPr>
            <p:ph type="subTitle" sz="quarter" idx="1"/>
          </p:nvPr>
        </p:nvSpPr>
        <p:spPr>
          <a:xfrm>
            <a:off x="1676400" y="2971800"/>
            <a:ext cx="7467600" cy="1371600"/>
          </a:xfrm>
        </p:spPr>
        <p:txBody>
          <a:bodyPr anchor="ctr"/>
          <a:lstStyle>
            <a:lvl1pPr marL="0" indent="0">
              <a:buFontTx/>
              <a:buNone/>
              <a:defRPr/>
            </a:lvl1pPr>
          </a:lstStyle>
          <a:p>
            <a:r>
              <a:rPr lang="en-US"/>
              <a:t>Click to edit Master subtitle style</a:t>
            </a:r>
          </a:p>
        </p:txBody>
      </p:sp>
      <p:sp>
        <p:nvSpPr>
          <p:cNvPr id="3082" name="Rectangle 10"/>
          <p:cNvSpPr>
            <a:spLocks noGrp="1" noChangeArrowheads="1"/>
          </p:cNvSpPr>
          <p:nvPr>
            <p:ph type="ftr" sz="quarter" idx="3"/>
          </p:nvPr>
        </p:nvSpPr>
        <p:spPr>
          <a:xfrm>
            <a:off x="0" y="6249988"/>
            <a:ext cx="8839200" cy="608012"/>
          </a:xfrm>
        </p:spPr>
        <p:txBody>
          <a:bodyPr/>
          <a:lstStyle>
            <a:lvl1pPr>
              <a:defRPr/>
            </a:lvl1pPr>
          </a:lstStyle>
          <a:p>
            <a:r>
              <a:rPr lang="en-US"/>
              <a:t>Life</a:t>
            </a:r>
            <a:r>
              <a:rPr lang="en-US">
                <a:latin typeface="+mn-lt"/>
              </a:rPr>
              <a:t>Knowledge</a:t>
            </a:r>
            <a:r>
              <a:rPr lang="en-US"/>
              <a:t>®</a:t>
            </a:r>
          </a:p>
        </p:txBody>
      </p:sp>
      <p:sp>
        <p:nvSpPr>
          <p:cNvPr id="3084" name="Arc 12"/>
          <p:cNvSpPr>
            <a:spLocks/>
          </p:cNvSpPr>
          <p:nvPr/>
        </p:nvSpPr>
        <p:spPr bwMode="auto">
          <a:xfrm>
            <a:off x="-76200" y="-1752600"/>
            <a:ext cx="400050" cy="6400800"/>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rgbClr val="FFFF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3085" name="Arc 13"/>
          <p:cNvSpPr>
            <a:spLocks/>
          </p:cNvSpPr>
          <p:nvPr/>
        </p:nvSpPr>
        <p:spPr bwMode="auto">
          <a:xfrm>
            <a:off x="1219200" y="1981200"/>
            <a:ext cx="400050" cy="6400800"/>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rgbClr val="FF00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3086" name="Rectangle 14"/>
          <p:cNvSpPr>
            <a:spLocks noChangeArrowheads="1"/>
          </p:cNvSpPr>
          <p:nvPr/>
        </p:nvSpPr>
        <p:spPr bwMode="auto">
          <a:xfrm>
            <a:off x="249238" y="0"/>
            <a:ext cx="1066800" cy="6856413"/>
          </a:xfrm>
          <a:prstGeom prst="rect">
            <a:avLst/>
          </a:prstGeom>
          <a:gradFill rotWithShape="1">
            <a:gsLst>
              <a:gs pos="0">
                <a:srgbClr val="FFFF00"/>
              </a:gs>
              <a:gs pos="100000">
                <a:srgbClr val="FF0000"/>
              </a:gs>
            </a:gsLst>
            <a:lin ang="2700000" scaled="1"/>
          </a:gradFill>
          <a:ln w="9525">
            <a:noFill/>
            <a:miter lim="800000"/>
            <a:headEnd/>
            <a:tailEnd/>
          </a:ln>
          <a:effectLst/>
        </p:spPr>
        <p:txBody>
          <a:bodyPr/>
          <a:lstStyle/>
          <a:p>
            <a:endParaRPr lang="en-US"/>
          </a:p>
        </p:txBody>
      </p:sp>
      <p:sp>
        <p:nvSpPr>
          <p:cNvPr id="3089" name="AutoShape 17"/>
          <p:cNvSpPr>
            <a:spLocks noChangeArrowheads="1"/>
          </p:cNvSpPr>
          <p:nvPr/>
        </p:nvSpPr>
        <p:spPr bwMode="auto">
          <a:xfrm rot="6000000">
            <a:off x="876300" y="209550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rgbClr val="003399"/>
            </a:outerShdw>
          </a:effectLst>
        </p:spPr>
        <p:txBody>
          <a:bodyPr/>
          <a:lstStyle/>
          <a:p>
            <a:endParaRPr lang="en-US"/>
          </a:p>
        </p:txBody>
      </p:sp>
      <p:sp>
        <p:nvSpPr>
          <p:cNvPr id="3088" name="AutoShape 16"/>
          <p:cNvSpPr>
            <a:spLocks noChangeArrowheads="1"/>
          </p:cNvSpPr>
          <p:nvPr/>
        </p:nvSpPr>
        <p:spPr bwMode="auto">
          <a:xfrm rot="6000000">
            <a:off x="533400" y="203835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chemeClr val="tx1"/>
            </a:outerShdw>
          </a:effectLst>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15200" y="247650"/>
            <a:ext cx="1905000" cy="59245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00200" y="247650"/>
            <a:ext cx="5562600" cy="5924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47650"/>
            <a:ext cx="7620000" cy="1047750"/>
          </a:xfrm>
        </p:spPr>
        <p:txBody>
          <a:bodyPr/>
          <a:lstStyle/>
          <a:p>
            <a:r>
              <a:rPr lang="en-US"/>
              <a:t>Click to edit Master title style</a:t>
            </a:r>
          </a:p>
        </p:txBody>
      </p:sp>
      <p:sp>
        <p:nvSpPr>
          <p:cNvPr id="3" name="Text Placeholder 2"/>
          <p:cNvSpPr>
            <a:spLocks noGrp="1"/>
          </p:cNvSpPr>
          <p:nvPr>
            <p:ph type="body" sz="half" idx="1"/>
          </p:nvPr>
        </p:nvSpPr>
        <p:spPr>
          <a:xfrm>
            <a:off x="1600200" y="1600200"/>
            <a:ext cx="76200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00200" y="3962400"/>
            <a:ext cx="76200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0" y="6400800"/>
            <a:ext cx="8915400" cy="457200"/>
          </a:xfrm>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6002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6400" y="16002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7"/>
          <p:cNvSpPr>
            <a:spLocks noGrp="1" noChangeArrowheads="1"/>
          </p:cNvSpPr>
          <p:nvPr>
            <p:ph type="title"/>
          </p:nvPr>
        </p:nvSpPr>
        <p:spPr bwMode="auto">
          <a:xfrm>
            <a:off x="1600200" y="247650"/>
            <a:ext cx="7620000" cy="104775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p>
            <a:pPr lvl="0"/>
            <a:r>
              <a:rPr lang="en-US" smtClean="0"/>
              <a:t>Click to edit Master title style</a:t>
            </a:r>
          </a:p>
        </p:txBody>
      </p:sp>
      <p:sp>
        <p:nvSpPr>
          <p:cNvPr id="1032" name="Rectangle 8"/>
          <p:cNvSpPr>
            <a:spLocks noGrp="1" noChangeArrowheads="1"/>
          </p:cNvSpPr>
          <p:nvPr>
            <p:ph type="body" idx="1"/>
          </p:nvPr>
        </p:nvSpPr>
        <p:spPr bwMode="auto">
          <a:xfrm>
            <a:off x="1600200" y="1600200"/>
            <a:ext cx="7620000" cy="45720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4" name="Rectangle 10"/>
          <p:cNvSpPr>
            <a:spLocks noGrp="1" noChangeArrowheads="1"/>
          </p:cNvSpPr>
          <p:nvPr>
            <p:ph type="ftr" sz="quarter" idx="3"/>
          </p:nvPr>
        </p:nvSpPr>
        <p:spPr bwMode="auto">
          <a:xfrm>
            <a:off x="0" y="6400800"/>
            <a:ext cx="89154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rgbClr val="FF0000"/>
                </a:solidFill>
                <a:latin typeface="Lucida Calligraphy" pitchFamily="66" charset="0"/>
              </a:defRPr>
            </a:lvl1pPr>
          </a:lstStyle>
          <a:p>
            <a:r>
              <a:rPr lang="en-US"/>
              <a:t>Life</a:t>
            </a:r>
            <a:r>
              <a:rPr lang="en-US">
                <a:latin typeface="+mn-lt"/>
              </a:rPr>
              <a:t>Knowledge</a:t>
            </a:r>
            <a:r>
              <a:rPr lang="en-US"/>
              <a:t>®</a:t>
            </a:r>
          </a:p>
          <a:p>
            <a:endParaRPr lang="en-US"/>
          </a:p>
        </p:txBody>
      </p:sp>
      <p:sp>
        <p:nvSpPr>
          <p:cNvPr id="1036" name="Arc 12"/>
          <p:cNvSpPr>
            <a:spLocks/>
          </p:cNvSpPr>
          <p:nvPr/>
        </p:nvSpPr>
        <p:spPr bwMode="auto">
          <a:xfrm>
            <a:off x="-76200" y="-1752600"/>
            <a:ext cx="400050" cy="6400800"/>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rgbClr val="FFFF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1037" name="Arc 13"/>
          <p:cNvSpPr>
            <a:spLocks/>
          </p:cNvSpPr>
          <p:nvPr/>
        </p:nvSpPr>
        <p:spPr bwMode="auto">
          <a:xfrm>
            <a:off x="1219200" y="1981200"/>
            <a:ext cx="400050" cy="6400800"/>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rgbClr val="FF00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1038" name="Rectangle 14"/>
          <p:cNvSpPr>
            <a:spLocks noChangeArrowheads="1"/>
          </p:cNvSpPr>
          <p:nvPr/>
        </p:nvSpPr>
        <p:spPr bwMode="auto">
          <a:xfrm>
            <a:off x="249238" y="0"/>
            <a:ext cx="1066800" cy="6856413"/>
          </a:xfrm>
          <a:prstGeom prst="rect">
            <a:avLst/>
          </a:prstGeom>
          <a:gradFill rotWithShape="1">
            <a:gsLst>
              <a:gs pos="0">
                <a:srgbClr val="FFFF00"/>
              </a:gs>
              <a:gs pos="100000">
                <a:srgbClr val="FF0000"/>
              </a:gs>
            </a:gsLst>
            <a:lin ang="2700000" scaled="1"/>
          </a:gradFill>
          <a:ln w="9525">
            <a:noFill/>
            <a:miter lim="800000"/>
            <a:headEnd/>
            <a:tailEnd/>
          </a:ln>
          <a:effectLst/>
        </p:spPr>
        <p:txBody>
          <a:bodyPr/>
          <a:lstStyle/>
          <a:p>
            <a:endParaRPr lang="en-US"/>
          </a:p>
        </p:txBody>
      </p:sp>
      <p:sp>
        <p:nvSpPr>
          <p:cNvPr id="1039" name="AutoShape 15"/>
          <p:cNvSpPr>
            <a:spLocks noChangeArrowheads="1"/>
          </p:cNvSpPr>
          <p:nvPr/>
        </p:nvSpPr>
        <p:spPr bwMode="auto">
          <a:xfrm rot="6000000">
            <a:off x="800100" y="59055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rgbClr val="003399"/>
            </a:outerShdw>
          </a:effectLst>
        </p:spPr>
        <p:txBody>
          <a:bodyPr/>
          <a:lstStyle/>
          <a:p>
            <a:endParaRPr lang="en-US"/>
          </a:p>
        </p:txBody>
      </p:sp>
      <p:sp>
        <p:nvSpPr>
          <p:cNvPr id="1040" name="AutoShape 16"/>
          <p:cNvSpPr>
            <a:spLocks noChangeArrowheads="1"/>
          </p:cNvSpPr>
          <p:nvPr/>
        </p:nvSpPr>
        <p:spPr bwMode="auto">
          <a:xfrm rot="6000000">
            <a:off x="457200" y="53340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chemeClr val="tx1"/>
            </a:outerShdw>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sldNum="0" hdr="0" dt="0"/>
  <p:txStyles>
    <p:titleStyle>
      <a:lvl1pPr algn="l" rtl="0" fontAlgn="base">
        <a:spcBef>
          <a:spcPct val="0"/>
        </a:spcBef>
        <a:spcAft>
          <a:spcPct val="0"/>
        </a:spcAft>
        <a:defRPr sz="4400">
          <a:solidFill>
            <a:srgbClr val="000099"/>
          </a:solidFill>
          <a:latin typeface="+mj-lt"/>
          <a:ea typeface="+mj-ea"/>
          <a:cs typeface="+mj-cs"/>
        </a:defRPr>
      </a:lvl1pPr>
      <a:lvl2pPr algn="l" rtl="0" fontAlgn="base">
        <a:spcBef>
          <a:spcPct val="0"/>
        </a:spcBef>
        <a:spcAft>
          <a:spcPct val="0"/>
        </a:spcAft>
        <a:defRPr sz="4400">
          <a:solidFill>
            <a:srgbClr val="000099"/>
          </a:solidFill>
          <a:latin typeface="Times New Roman" pitchFamily="18" charset="0"/>
        </a:defRPr>
      </a:lvl2pPr>
      <a:lvl3pPr algn="l" rtl="0" fontAlgn="base">
        <a:spcBef>
          <a:spcPct val="0"/>
        </a:spcBef>
        <a:spcAft>
          <a:spcPct val="0"/>
        </a:spcAft>
        <a:defRPr sz="4400">
          <a:solidFill>
            <a:srgbClr val="000099"/>
          </a:solidFill>
          <a:latin typeface="Times New Roman" pitchFamily="18" charset="0"/>
        </a:defRPr>
      </a:lvl3pPr>
      <a:lvl4pPr algn="l" rtl="0" fontAlgn="base">
        <a:spcBef>
          <a:spcPct val="0"/>
        </a:spcBef>
        <a:spcAft>
          <a:spcPct val="0"/>
        </a:spcAft>
        <a:defRPr sz="4400">
          <a:solidFill>
            <a:srgbClr val="000099"/>
          </a:solidFill>
          <a:latin typeface="Times New Roman" pitchFamily="18" charset="0"/>
        </a:defRPr>
      </a:lvl4pPr>
      <a:lvl5pPr algn="l" rtl="0" fontAlgn="base">
        <a:spcBef>
          <a:spcPct val="0"/>
        </a:spcBef>
        <a:spcAft>
          <a:spcPct val="0"/>
        </a:spcAft>
        <a:defRPr sz="4400">
          <a:solidFill>
            <a:srgbClr val="000099"/>
          </a:solidFill>
          <a:latin typeface="Times New Roman" pitchFamily="18" charset="0"/>
        </a:defRPr>
      </a:lvl5pPr>
      <a:lvl6pPr marL="457200" algn="l" rtl="0" fontAlgn="base">
        <a:spcBef>
          <a:spcPct val="0"/>
        </a:spcBef>
        <a:spcAft>
          <a:spcPct val="0"/>
        </a:spcAft>
        <a:defRPr sz="4400">
          <a:solidFill>
            <a:srgbClr val="000099"/>
          </a:solidFill>
          <a:latin typeface="Times New Roman" pitchFamily="18" charset="0"/>
        </a:defRPr>
      </a:lvl6pPr>
      <a:lvl7pPr marL="914400" algn="l" rtl="0" fontAlgn="base">
        <a:spcBef>
          <a:spcPct val="0"/>
        </a:spcBef>
        <a:spcAft>
          <a:spcPct val="0"/>
        </a:spcAft>
        <a:defRPr sz="4400">
          <a:solidFill>
            <a:srgbClr val="000099"/>
          </a:solidFill>
          <a:latin typeface="Times New Roman" pitchFamily="18" charset="0"/>
        </a:defRPr>
      </a:lvl7pPr>
      <a:lvl8pPr marL="1371600" algn="l" rtl="0" fontAlgn="base">
        <a:spcBef>
          <a:spcPct val="0"/>
        </a:spcBef>
        <a:spcAft>
          <a:spcPct val="0"/>
        </a:spcAft>
        <a:defRPr sz="4400">
          <a:solidFill>
            <a:srgbClr val="000099"/>
          </a:solidFill>
          <a:latin typeface="Times New Roman" pitchFamily="18" charset="0"/>
        </a:defRPr>
      </a:lvl8pPr>
      <a:lvl9pPr marL="1828800" algn="l" rtl="0" fontAlgn="base">
        <a:spcBef>
          <a:spcPct val="0"/>
        </a:spcBef>
        <a:spcAft>
          <a:spcPct val="0"/>
        </a:spcAft>
        <a:defRPr sz="4400">
          <a:solidFill>
            <a:srgbClr val="000099"/>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
          <p:cNvSpPr>
            <a:spLocks noGrp="1" noChangeArrowheads="1"/>
          </p:cNvSpPr>
          <p:nvPr>
            <p:ph type="ftr" sz="quarter" idx="3"/>
          </p:nvPr>
        </p:nvSpPr>
        <p:spPr/>
        <p:txBody>
          <a:bodyPr/>
          <a:lstStyle/>
          <a:p>
            <a:r>
              <a:rPr lang="en-US"/>
              <a:t>Life</a:t>
            </a:r>
            <a:r>
              <a:rPr lang="en-US">
                <a:latin typeface="Arial" charset="0"/>
              </a:rPr>
              <a:t>Knowledge</a:t>
            </a:r>
            <a:r>
              <a:rPr lang="en-US"/>
              <a:t>®</a:t>
            </a:r>
          </a:p>
        </p:txBody>
      </p:sp>
      <p:sp>
        <p:nvSpPr>
          <p:cNvPr id="4098" name="Rectangle 2"/>
          <p:cNvSpPr>
            <a:spLocks noGrp="1" noChangeArrowheads="1"/>
          </p:cNvSpPr>
          <p:nvPr>
            <p:ph type="ctrTitle"/>
          </p:nvPr>
        </p:nvSpPr>
        <p:spPr>
          <a:noFill/>
          <a:ln/>
        </p:spPr>
        <p:txBody>
          <a:bodyPr/>
          <a:lstStyle/>
          <a:p>
            <a:r>
              <a:rPr lang="en-US" sz="5400">
                <a:solidFill>
                  <a:srgbClr val="FFFF00"/>
                </a:solidFill>
              </a:rPr>
              <a:t>Critical Thinking Skills</a:t>
            </a:r>
          </a:p>
        </p:txBody>
      </p:sp>
      <p:sp>
        <p:nvSpPr>
          <p:cNvPr id="4099" name="Rectangle 3"/>
          <p:cNvSpPr>
            <a:spLocks noGrp="1" noChangeArrowheads="1"/>
          </p:cNvSpPr>
          <p:nvPr>
            <p:ph type="subTitle" idx="1"/>
          </p:nvPr>
        </p:nvSpPr>
        <p:spPr>
          <a:xfrm>
            <a:off x="1676400" y="2971800"/>
            <a:ext cx="4876800" cy="1752600"/>
          </a:xfrm>
          <a:noFill/>
          <a:ln/>
        </p:spPr>
        <p:txBody>
          <a:bodyPr/>
          <a:lstStyle/>
          <a:p>
            <a:r>
              <a:rPr lang="en-US">
                <a:solidFill>
                  <a:srgbClr val="FFFF00"/>
                </a:solidFill>
              </a:rPr>
              <a:t>How do I begin to grow?</a:t>
            </a:r>
          </a:p>
          <a:p>
            <a:endParaRPr lang="en-US"/>
          </a:p>
        </p:txBody>
      </p:sp>
      <p:sp>
        <p:nvSpPr>
          <p:cNvPr id="4101" name="Text Box 5"/>
          <p:cNvSpPr txBox="1">
            <a:spLocks noChangeArrowheads="1"/>
          </p:cNvSpPr>
          <p:nvPr/>
        </p:nvSpPr>
        <p:spPr bwMode="auto">
          <a:xfrm>
            <a:off x="152400" y="6142038"/>
            <a:ext cx="1219200" cy="639762"/>
          </a:xfrm>
          <a:prstGeom prst="rect">
            <a:avLst/>
          </a:prstGeom>
          <a:noFill/>
          <a:ln w="12700" cap="sq">
            <a:noFill/>
            <a:miter lim="800000"/>
            <a:headEnd type="none" w="sm" len="sm"/>
            <a:tailEnd type="none" w="sm" len="sm"/>
          </a:ln>
          <a:effectLst/>
        </p:spPr>
        <p:txBody>
          <a:bodyPr>
            <a:spAutoFit/>
          </a:bodyPr>
          <a:lstStyle/>
          <a:p>
            <a:pPr algn="ctr"/>
            <a:r>
              <a:rPr lang="en-US" sz="1200" b="1">
                <a:solidFill>
                  <a:srgbClr val="000000"/>
                </a:solidFill>
                <a:latin typeface="Arial" charset="0"/>
              </a:rPr>
              <a:t>Stage One of Development</a:t>
            </a:r>
            <a:br>
              <a:rPr lang="en-US" sz="1200" b="1">
                <a:solidFill>
                  <a:srgbClr val="000000"/>
                </a:solidFill>
                <a:latin typeface="Arial" charset="0"/>
              </a:rPr>
            </a:br>
            <a:r>
              <a:rPr lang="en-US" sz="1200" b="1">
                <a:solidFill>
                  <a:srgbClr val="000000"/>
                </a:solidFill>
                <a:latin typeface="Arial" charset="0"/>
              </a:rPr>
              <a:t>ME </a:t>
            </a:r>
          </a:p>
        </p:txBody>
      </p:sp>
      <p:sp>
        <p:nvSpPr>
          <p:cNvPr id="4102" name="Text Box 6"/>
          <p:cNvSpPr txBox="1">
            <a:spLocks noChangeArrowheads="1"/>
          </p:cNvSpPr>
          <p:nvPr/>
        </p:nvSpPr>
        <p:spPr bwMode="auto">
          <a:xfrm>
            <a:off x="228600" y="5867400"/>
            <a:ext cx="1066800" cy="274638"/>
          </a:xfrm>
          <a:prstGeom prst="rect">
            <a:avLst/>
          </a:prstGeom>
          <a:noFill/>
          <a:ln w="12700" cap="sq">
            <a:noFill/>
            <a:miter lim="800000"/>
            <a:headEnd type="none" w="sm" len="sm"/>
            <a:tailEnd type="none" w="sm" len="sm"/>
          </a:ln>
          <a:effectLst/>
        </p:spPr>
        <p:txBody>
          <a:bodyPr>
            <a:spAutoFit/>
          </a:bodyPr>
          <a:lstStyle/>
          <a:p>
            <a:pPr algn="ctr"/>
            <a:r>
              <a:rPr lang="en-US" sz="1200" b="1">
                <a:solidFill>
                  <a:srgbClr val="000000"/>
                </a:solidFill>
                <a:latin typeface="Arial" charset="0"/>
              </a:rPr>
              <a:t>HS 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2000"/>
                                        <p:tgtEl>
                                          <p:spTgt spid="40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90114"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90115" name="Rectangle 3"/>
          <p:cNvSpPr>
            <a:spLocks noGrp="1" noChangeArrowheads="1"/>
          </p:cNvSpPr>
          <p:nvPr>
            <p:ph type="body" sz="half" idx="1"/>
          </p:nvPr>
        </p:nvSpPr>
        <p:spPr>
          <a:xfrm>
            <a:off x="1905000" y="1447800"/>
            <a:ext cx="6705600" cy="4953000"/>
          </a:xfrm>
          <a:noFill/>
          <a:ln/>
        </p:spPr>
        <p:txBody>
          <a:bodyPr/>
          <a:lstStyle/>
          <a:p>
            <a:r>
              <a:rPr lang="en-US" sz="2400">
                <a:solidFill>
                  <a:srgbClr val="FF0000"/>
                </a:solidFill>
              </a:rPr>
              <a:t>Example: </a:t>
            </a:r>
          </a:p>
          <a:p>
            <a:pPr>
              <a:buFontTx/>
              <a:buNone/>
            </a:pPr>
            <a:r>
              <a:rPr lang="en-US" sz="2400">
                <a:solidFill>
                  <a:srgbClr val="FF0000"/>
                </a:solidFill>
              </a:rPr>
              <a:t>		</a:t>
            </a:r>
            <a:r>
              <a:rPr lang="en-US" sz="2400">
                <a:solidFill>
                  <a:schemeClr val="bg1"/>
                </a:solidFill>
              </a:rPr>
              <a:t>Consider the statement, “Trucks are 	safer to drive than cars.”</a:t>
            </a:r>
          </a:p>
          <a:p>
            <a:pPr>
              <a:buFontTx/>
              <a:buNone/>
            </a:pPr>
            <a:endParaRPr lang="en-US" sz="2400">
              <a:solidFill>
                <a:schemeClr val="bg1"/>
              </a:solidFill>
            </a:endParaRPr>
          </a:p>
          <a:p>
            <a:pPr lvl="1">
              <a:buFont typeface="Wingdings" pitchFamily="2" charset="2"/>
              <a:buChar char="§"/>
            </a:pPr>
            <a:r>
              <a:rPr lang="en-US" sz="2000">
                <a:solidFill>
                  <a:srgbClr val="FF0000"/>
                </a:solidFill>
              </a:rPr>
              <a:t>An uncritical thinker believes that trucks are safer than to drive than cars and decides to buy a truck.</a:t>
            </a:r>
          </a:p>
          <a:p>
            <a:pPr lvl="1">
              <a:buFont typeface="Wingdings" pitchFamily="2" charset="2"/>
              <a:buChar char="§"/>
            </a:pPr>
            <a:endParaRPr lang="en-US" sz="2000">
              <a:solidFill>
                <a:srgbClr val="FF0000"/>
              </a:solidFill>
            </a:endParaRPr>
          </a:p>
          <a:p>
            <a:pPr lvl="1">
              <a:buFont typeface="Wingdings" pitchFamily="2" charset="2"/>
              <a:buChar char="§"/>
            </a:pPr>
            <a:r>
              <a:rPr lang="en-US" sz="2000">
                <a:solidFill>
                  <a:srgbClr val="FF0000"/>
                </a:solidFill>
              </a:rPr>
              <a:t>A critical thinker asks questions about the statement. Which trucks and cars were evaluated? Who did the evaluation? What kinds of tests were done on the trucks and cars? What safety features were tested? What speeds were used in the tests? How many tests were completed?</a:t>
            </a:r>
          </a:p>
        </p:txBody>
      </p:sp>
      <p:sp>
        <p:nvSpPr>
          <p:cNvPr id="90116" name="Text Box 4"/>
          <p:cNvSpPr txBox="1">
            <a:spLocks noChangeArrowheads="1"/>
          </p:cNvSpPr>
          <p:nvPr/>
        </p:nvSpPr>
        <p:spPr bwMode="auto">
          <a:xfrm>
            <a:off x="228600" y="63246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C1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fade">
                                      <p:cBhvr>
                                        <p:cTn id="7" dur="1000"/>
                                        <p:tgtEl>
                                          <p:spTgt spid="901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0115">
                                            <p:txEl>
                                              <p:pRg st="1" end="1"/>
                                            </p:txEl>
                                          </p:spTgt>
                                        </p:tgtEl>
                                        <p:attrNameLst>
                                          <p:attrName>style.visibility</p:attrName>
                                        </p:attrNameLst>
                                      </p:cBhvr>
                                      <p:to>
                                        <p:strVal val="visible"/>
                                      </p:to>
                                    </p:set>
                                    <p:animEffect transition="in" filter="fade">
                                      <p:cBhvr>
                                        <p:cTn id="12" dur="1000"/>
                                        <p:tgtEl>
                                          <p:spTgt spid="901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0115">
                                            <p:txEl>
                                              <p:pRg st="3" end="3"/>
                                            </p:txEl>
                                          </p:spTgt>
                                        </p:tgtEl>
                                        <p:attrNameLst>
                                          <p:attrName>style.visibility</p:attrName>
                                        </p:attrNameLst>
                                      </p:cBhvr>
                                      <p:to>
                                        <p:strVal val="visible"/>
                                      </p:to>
                                    </p:set>
                                    <p:animEffect transition="in" filter="fade">
                                      <p:cBhvr>
                                        <p:cTn id="17" dur="1000"/>
                                        <p:tgtEl>
                                          <p:spTgt spid="9011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0115">
                                            <p:txEl>
                                              <p:pRg st="5" end="5"/>
                                            </p:txEl>
                                          </p:spTgt>
                                        </p:tgtEl>
                                        <p:attrNameLst>
                                          <p:attrName>style.visibility</p:attrName>
                                        </p:attrNameLst>
                                      </p:cBhvr>
                                      <p:to>
                                        <p:strVal val="visible"/>
                                      </p:to>
                                    </p:set>
                                    <p:animEffect transition="in" filter="fade">
                                      <p:cBhvr>
                                        <p:cTn id="22" dur="1000"/>
                                        <p:tgtEl>
                                          <p:spTgt spid="901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bldLvl="5"/>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0658"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70659" name="Rectangle 3"/>
          <p:cNvSpPr>
            <a:spLocks noGrp="1" noChangeArrowheads="1"/>
          </p:cNvSpPr>
          <p:nvPr>
            <p:ph type="body" sz="half" idx="1"/>
          </p:nvPr>
        </p:nvSpPr>
        <p:spPr>
          <a:xfrm>
            <a:off x="1752600" y="1447800"/>
            <a:ext cx="6781800" cy="5410200"/>
          </a:xfrm>
          <a:noFill/>
          <a:ln/>
        </p:spPr>
        <p:txBody>
          <a:bodyPr/>
          <a:lstStyle/>
          <a:p>
            <a:pPr>
              <a:buFontTx/>
              <a:buNone/>
            </a:pPr>
            <a:r>
              <a:rPr lang="en-US" sz="3600" b="1">
                <a:solidFill>
                  <a:srgbClr val="FF0000"/>
                </a:solidFill>
              </a:rPr>
              <a:t>Base judgments on evidence.</a:t>
            </a:r>
          </a:p>
          <a:p>
            <a:pPr>
              <a:buFontTx/>
              <a:buNone/>
            </a:pPr>
            <a:endParaRPr lang="en-US" sz="3600" b="1">
              <a:solidFill>
                <a:srgbClr val="FF0000"/>
              </a:solidFill>
            </a:endParaRPr>
          </a:p>
          <a:p>
            <a:r>
              <a:rPr lang="en-US" sz="2400">
                <a:solidFill>
                  <a:srgbClr val="FF0000"/>
                </a:solidFill>
              </a:rPr>
              <a:t>Uncritical thinkers find opinions that match their own belief.</a:t>
            </a:r>
          </a:p>
          <a:p>
            <a:r>
              <a:rPr lang="en-US" sz="2400">
                <a:solidFill>
                  <a:srgbClr val="FF0000"/>
                </a:solidFill>
              </a:rPr>
              <a:t>Opinion – a belief or judgment based on grounds insufficient to produce complete certainty.</a:t>
            </a:r>
          </a:p>
          <a:p>
            <a:r>
              <a:rPr lang="en-US" sz="2400" b="1">
                <a:solidFill>
                  <a:srgbClr val="FF0000"/>
                </a:solidFill>
              </a:rPr>
              <a:t>Critical thinkers find evidence to support valid claims.</a:t>
            </a:r>
          </a:p>
          <a:p>
            <a:r>
              <a:rPr lang="en-US" sz="2400">
                <a:solidFill>
                  <a:srgbClr val="FF0000"/>
                </a:solidFill>
              </a:rPr>
              <a:t>Evidence – data that tends to prove or disprove something.</a:t>
            </a:r>
          </a:p>
        </p:txBody>
      </p:sp>
      <p:sp>
        <p:nvSpPr>
          <p:cNvPr id="70660" name="Text Box 4"/>
          <p:cNvSpPr txBox="1">
            <a:spLocks noChangeArrowheads="1"/>
          </p:cNvSpPr>
          <p:nvPr/>
        </p:nvSpPr>
        <p:spPr bwMode="auto">
          <a:xfrm>
            <a:off x="228600" y="64008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C2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fade">
                                      <p:cBhvr>
                                        <p:cTn id="7" dur="1000"/>
                                        <p:tgtEl>
                                          <p:spTgt spid="70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59">
                                            <p:txEl>
                                              <p:pRg st="2" end="2"/>
                                            </p:txEl>
                                          </p:spTgt>
                                        </p:tgtEl>
                                        <p:attrNameLst>
                                          <p:attrName>style.visibility</p:attrName>
                                        </p:attrNameLst>
                                      </p:cBhvr>
                                      <p:to>
                                        <p:strVal val="visible"/>
                                      </p:to>
                                    </p:set>
                                    <p:animEffect transition="in" filter="fade">
                                      <p:cBhvr>
                                        <p:cTn id="12" dur="1000"/>
                                        <p:tgtEl>
                                          <p:spTgt spid="706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659">
                                            <p:txEl>
                                              <p:pRg st="3" end="3"/>
                                            </p:txEl>
                                          </p:spTgt>
                                        </p:tgtEl>
                                        <p:attrNameLst>
                                          <p:attrName>style.visibility</p:attrName>
                                        </p:attrNameLst>
                                      </p:cBhvr>
                                      <p:to>
                                        <p:strVal val="visible"/>
                                      </p:to>
                                    </p:set>
                                    <p:animEffect transition="in" filter="fade">
                                      <p:cBhvr>
                                        <p:cTn id="17" dur="1000"/>
                                        <p:tgtEl>
                                          <p:spTgt spid="7065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659">
                                            <p:txEl>
                                              <p:pRg st="4" end="4"/>
                                            </p:txEl>
                                          </p:spTgt>
                                        </p:tgtEl>
                                        <p:attrNameLst>
                                          <p:attrName>style.visibility</p:attrName>
                                        </p:attrNameLst>
                                      </p:cBhvr>
                                      <p:to>
                                        <p:strVal val="visible"/>
                                      </p:to>
                                    </p:set>
                                    <p:animEffect transition="in" filter="fade">
                                      <p:cBhvr>
                                        <p:cTn id="22" dur="1000"/>
                                        <p:tgtEl>
                                          <p:spTgt spid="7065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659">
                                            <p:txEl>
                                              <p:pRg st="5" end="5"/>
                                            </p:txEl>
                                          </p:spTgt>
                                        </p:tgtEl>
                                        <p:attrNameLst>
                                          <p:attrName>style.visibility</p:attrName>
                                        </p:attrNameLst>
                                      </p:cBhvr>
                                      <p:to>
                                        <p:strVal val="visible"/>
                                      </p:to>
                                    </p:set>
                                    <p:animEffect transition="in" filter="fade">
                                      <p:cBhvr>
                                        <p:cTn id="27" dur="1000"/>
                                        <p:tgtEl>
                                          <p:spTgt spid="706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bldLvl="5"/>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92162"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92163" name="Rectangle 3"/>
          <p:cNvSpPr>
            <a:spLocks noGrp="1" noChangeArrowheads="1"/>
          </p:cNvSpPr>
          <p:nvPr>
            <p:ph type="body" sz="half" idx="1"/>
          </p:nvPr>
        </p:nvSpPr>
        <p:spPr>
          <a:xfrm>
            <a:off x="1752600" y="1447800"/>
            <a:ext cx="7239000" cy="4953000"/>
          </a:xfrm>
          <a:noFill/>
          <a:ln/>
        </p:spPr>
        <p:txBody>
          <a:bodyPr/>
          <a:lstStyle/>
          <a:p>
            <a:pPr>
              <a:lnSpc>
                <a:spcPct val="90000"/>
              </a:lnSpc>
              <a:buFontTx/>
              <a:buNone/>
            </a:pPr>
            <a:r>
              <a:rPr lang="en-US" sz="2400">
                <a:solidFill>
                  <a:srgbClr val="FF0000"/>
                </a:solidFill>
              </a:rPr>
              <a:t>	Example: </a:t>
            </a:r>
          </a:p>
          <a:p>
            <a:pPr>
              <a:lnSpc>
                <a:spcPct val="90000"/>
              </a:lnSpc>
              <a:buFontTx/>
              <a:buNone/>
            </a:pPr>
            <a:r>
              <a:rPr lang="en-US" sz="2400">
                <a:solidFill>
                  <a:srgbClr val="FF0000"/>
                </a:solidFill>
              </a:rPr>
              <a:t>		</a:t>
            </a:r>
            <a:r>
              <a:rPr lang="en-US" sz="2400">
                <a:solidFill>
                  <a:schemeClr val="bg1"/>
                </a:solidFill>
              </a:rPr>
              <a:t>You are reading a newspaper and find an 	article claiming that cookies are healthier to 	eat than brownies. You prefer eating 	brownies.</a:t>
            </a:r>
          </a:p>
          <a:p>
            <a:pPr>
              <a:lnSpc>
                <a:spcPct val="90000"/>
              </a:lnSpc>
              <a:buFontTx/>
              <a:buNone/>
            </a:pPr>
            <a:endParaRPr lang="en-US" sz="2400">
              <a:solidFill>
                <a:schemeClr val="bg1"/>
              </a:solidFill>
            </a:endParaRPr>
          </a:p>
          <a:p>
            <a:pPr lvl="1">
              <a:lnSpc>
                <a:spcPct val="90000"/>
              </a:lnSpc>
              <a:buFont typeface="Wingdings" pitchFamily="2" charset="2"/>
              <a:buChar char="§"/>
            </a:pPr>
            <a:r>
              <a:rPr lang="en-US" sz="2000">
                <a:solidFill>
                  <a:srgbClr val="FF0000"/>
                </a:solidFill>
              </a:rPr>
              <a:t>An uncritical thinker that prefers brownies to cookies does not read the article for fear of being proved wrong. You may begin trying to find an article stating brownies are a healthy food.</a:t>
            </a:r>
          </a:p>
          <a:p>
            <a:pPr lvl="1">
              <a:lnSpc>
                <a:spcPct val="90000"/>
              </a:lnSpc>
              <a:buFont typeface="Wingdings" pitchFamily="2" charset="2"/>
              <a:buChar char="§"/>
            </a:pPr>
            <a:endParaRPr lang="en-US" sz="2000">
              <a:solidFill>
                <a:srgbClr val="FF0000"/>
              </a:solidFill>
            </a:endParaRPr>
          </a:p>
          <a:p>
            <a:pPr lvl="1">
              <a:lnSpc>
                <a:spcPct val="90000"/>
              </a:lnSpc>
              <a:buFont typeface="Wingdings" pitchFamily="2" charset="2"/>
              <a:buChar char="§"/>
            </a:pPr>
            <a:r>
              <a:rPr lang="en-US" sz="2000">
                <a:solidFill>
                  <a:srgbClr val="FF0000"/>
                </a:solidFill>
              </a:rPr>
              <a:t>A critical thinker reads the article to consider the evidence and then does more research to find out if cookies really are healthier to eat than brownies.</a:t>
            </a:r>
          </a:p>
        </p:txBody>
      </p:sp>
      <p:sp>
        <p:nvSpPr>
          <p:cNvPr id="92164" name="Text Box 4"/>
          <p:cNvSpPr txBox="1">
            <a:spLocks noChangeArrowheads="1"/>
          </p:cNvSpPr>
          <p:nvPr/>
        </p:nvSpPr>
        <p:spPr bwMode="auto">
          <a:xfrm>
            <a:off x="228600" y="64008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C2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fade">
                                      <p:cBhvr>
                                        <p:cTn id="7" dur="1000"/>
                                        <p:tgtEl>
                                          <p:spTgt spid="92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fade">
                                      <p:cBhvr>
                                        <p:cTn id="12" dur="1000"/>
                                        <p:tgtEl>
                                          <p:spTgt spid="92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63">
                                            <p:txEl>
                                              <p:pRg st="3" end="3"/>
                                            </p:txEl>
                                          </p:spTgt>
                                        </p:tgtEl>
                                        <p:attrNameLst>
                                          <p:attrName>style.visibility</p:attrName>
                                        </p:attrNameLst>
                                      </p:cBhvr>
                                      <p:to>
                                        <p:strVal val="visible"/>
                                      </p:to>
                                    </p:set>
                                    <p:animEffect transition="in" filter="fade">
                                      <p:cBhvr>
                                        <p:cTn id="17" dur="1000"/>
                                        <p:tgtEl>
                                          <p:spTgt spid="9216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163">
                                            <p:txEl>
                                              <p:pRg st="5" end="5"/>
                                            </p:txEl>
                                          </p:spTgt>
                                        </p:tgtEl>
                                        <p:attrNameLst>
                                          <p:attrName>style.visibility</p:attrName>
                                        </p:attrNameLst>
                                      </p:cBhvr>
                                      <p:to>
                                        <p:strVal val="visible"/>
                                      </p:to>
                                    </p:set>
                                    <p:animEffect transition="in" filter="fade">
                                      <p:cBhvr>
                                        <p:cTn id="22" dur="1000"/>
                                        <p:tgtEl>
                                          <p:spTgt spid="921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1682"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71683" name="Rectangle 3"/>
          <p:cNvSpPr>
            <a:spLocks noGrp="1" noChangeArrowheads="1"/>
          </p:cNvSpPr>
          <p:nvPr>
            <p:ph type="body" sz="half" idx="1"/>
          </p:nvPr>
        </p:nvSpPr>
        <p:spPr>
          <a:xfrm>
            <a:off x="1752600" y="1447800"/>
            <a:ext cx="6781800" cy="5410200"/>
          </a:xfrm>
          <a:noFill/>
          <a:ln/>
        </p:spPr>
        <p:txBody>
          <a:bodyPr/>
          <a:lstStyle/>
          <a:p>
            <a:pPr>
              <a:buFontTx/>
              <a:buNone/>
            </a:pPr>
            <a:r>
              <a:rPr lang="en-US" b="1">
                <a:solidFill>
                  <a:srgbClr val="FF0000"/>
                </a:solidFill>
              </a:rPr>
              <a:t>Look for connections.</a:t>
            </a:r>
          </a:p>
          <a:p>
            <a:pPr>
              <a:buFontTx/>
              <a:buNone/>
            </a:pPr>
            <a:endParaRPr lang="en-US" b="1">
              <a:solidFill>
                <a:srgbClr val="FF0000"/>
              </a:solidFill>
            </a:endParaRPr>
          </a:p>
          <a:p>
            <a:r>
              <a:rPr lang="en-US" sz="2800">
                <a:solidFill>
                  <a:srgbClr val="FF0000"/>
                </a:solidFill>
              </a:rPr>
              <a:t>Uncritical thinkers are narrow-minded.</a:t>
            </a:r>
          </a:p>
          <a:p>
            <a:pPr>
              <a:buFontTx/>
              <a:buNone/>
            </a:pPr>
            <a:endParaRPr lang="en-US" sz="2800">
              <a:solidFill>
                <a:srgbClr val="FF0000"/>
              </a:solidFill>
            </a:endParaRPr>
          </a:p>
          <a:p>
            <a:r>
              <a:rPr lang="en-US" sz="2800" b="1">
                <a:solidFill>
                  <a:srgbClr val="FF0000"/>
                </a:solidFill>
              </a:rPr>
              <a:t>Critical thinkers realize knowledge in one subject applies to other subjects.</a:t>
            </a:r>
          </a:p>
        </p:txBody>
      </p:sp>
      <p:sp>
        <p:nvSpPr>
          <p:cNvPr id="71684" name="Text Box 4"/>
          <p:cNvSpPr txBox="1">
            <a:spLocks noChangeArrowheads="1"/>
          </p:cNvSpPr>
          <p:nvPr/>
        </p:nvSpPr>
        <p:spPr bwMode="auto">
          <a:xfrm>
            <a:off x="228600" y="63246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C3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fade">
                                      <p:cBhvr>
                                        <p:cTn id="7" dur="1000"/>
                                        <p:tgtEl>
                                          <p:spTgt spid="71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683">
                                            <p:txEl>
                                              <p:pRg st="2" end="2"/>
                                            </p:txEl>
                                          </p:spTgt>
                                        </p:tgtEl>
                                        <p:attrNameLst>
                                          <p:attrName>style.visibility</p:attrName>
                                        </p:attrNameLst>
                                      </p:cBhvr>
                                      <p:to>
                                        <p:strVal val="visible"/>
                                      </p:to>
                                    </p:set>
                                    <p:animEffect transition="in" filter="fade">
                                      <p:cBhvr>
                                        <p:cTn id="12" dur="1000"/>
                                        <p:tgtEl>
                                          <p:spTgt spid="7168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683">
                                            <p:txEl>
                                              <p:pRg st="4" end="4"/>
                                            </p:txEl>
                                          </p:spTgt>
                                        </p:tgtEl>
                                        <p:attrNameLst>
                                          <p:attrName>style.visibility</p:attrName>
                                        </p:attrNameLst>
                                      </p:cBhvr>
                                      <p:to>
                                        <p:strVal val="visible"/>
                                      </p:to>
                                    </p:set>
                                    <p:animEffect transition="in" filter="fade">
                                      <p:cBhvr>
                                        <p:cTn id="17" dur="1000"/>
                                        <p:tgtEl>
                                          <p:spTgt spid="71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bldLvl="5"/>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94210"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94211" name="Rectangle 3"/>
          <p:cNvSpPr>
            <a:spLocks noGrp="1" noChangeArrowheads="1"/>
          </p:cNvSpPr>
          <p:nvPr>
            <p:ph type="body" sz="half" idx="1"/>
          </p:nvPr>
        </p:nvSpPr>
        <p:spPr>
          <a:xfrm>
            <a:off x="1752600" y="1447800"/>
            <a:ext cx="6781800" cy="5410200"/>
          </a:xfrm>
          <a:noFill/>
          <a:ln/>
        </p:spPr>
        <p:txBody>
          <a:bodyPr/>
          <a:lstStyle/>
          <a:p>
            <a:pPr>
              <a:buFontTx/>
              <a:buNone/>
            </a:pPr>
            <a:r>
              <a:rPr lang="en-US" sz="2800">
                <a:solidFill>
                  <a:srgbClr val="FF0000"/>
                </a:solidFill>
              </a:rPr>
              <a:t>	Example: </a:t>
            </a:r>
          </a:p>
          <a:p>
            <a:pPr>
              <a:buFontTx/>
              <a:buNone/>
            </a:pPr>
            <a:r>
              <a:rPr lang="en-US" sz="2800">
                <a:solidFill>
                  <a:srgbClr val="FF0000"/>
                </a:solidFill>
              </a:rPr>
              <a:t>		</a:t>
            </a:r>
            <a:r>
              <a:rPr lang="en-US" sz="2800">
                <a:solidFill>
                  <a:schemeClr val="bg1"/>
                </a:solidFill>
              </a:rPr>
              <a:t>You watch a video demonstrating a 	technique used to train a pet dog.</a:t>
            </a:r>
          </a:p>
          <a:p>
            <a:pPr>
              <a:buFontTx/>
              <a:buNone/>
            </a:pPr>
            <a:endParaRPr lang="en-US" sz="2800">
              <a:solidFill>
                <a:schemeClr val="bg1"/>
              </a:solidFill>
            </a:endParaRPr>
          </a:p>
          <a:p>
            <a:pPr lvl="1">
              <a:buFont typeface="Wingdings" pitchFamily="2" charset="2"/>
              <a:buChar char="§"/>
            </a:pPr>
            <a:r>
              <a:rPr lang="en-US" sz="2400">
                <a:solidFill>
                  <a:srgbClr val="FF0000"/>
                </a:solidFill>
              </a:rPr>
              <a:t>An uncritical thinker believes that the technique can only be used on dogs, and that the person in the video is the only one able to perform that technique.</a:t>
            </a:r>
          </a:p>
          <a:p>
            <a:pPr lvl="1">
              <a:buFont typeface="Wingdings" pitchFamily="2" charset="2"/>
              <a:buChar char="§"/>
            </a:pPr>
            <a:endParaRPr lang="en-US" sz="2400">
              <a:solidFill>
                <a:srgbClr val="FF0000"/>
              </a:solidFill>
            </a:endParaRPr>
          </a:p>
          <a:p>
            <a:pPr lvl="1">
              <a:buFont typeface="Wingdings" pitchFamily="2" charset="2"/>
              <a:buChar char="§"/>
            </a:pPr>
            <a:r>
              <a:rPr lang="en-US" sz="2400">
                <a:solidFill>
                  <a:srgbClr val="FF0000"/>
                </a:solidFill>
              </a:rPr>
              <a:t>A critical thinker sees the technique and realizes that the same training will work on your pet pig.</a:t>
            </a:r>
          </a:p>
        </p:txBody>
      </p:sp>
      <p:sp>
        <p:nvSpPr>
          <p:cNvPr id="94212" name="Text Box 4"/>
          <p:cNvSpPr txBox="1">
            <a:spLocks noChangeArrowheads="1"/>
          </p:cNvSpPr>
          <p:nvPr/>
        </p:nvSpPr>
        <p:spPr bwMode="auto">
          <a:xfrm>
            <a:off x="228600" y="63246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C3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fade">
                                      <p:cBhvr>
                                        <p:cTn id="7" dur="1000"/>
                                        <p:tgtEl>
                                          <p:spTgt spid="942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4211">
                                            <p:txEl>
                                              <p:pRg st="1" end="1"/>
                                            </p:txEl>
                                          </p:spTgt>
                                        </p:tgtEl>
                                        <p:attrNameLst>
                                          <p:attrName>style.visibility</p:attrName>
                                        </p:attrNameLst>
                                      </p:cBhvr>
                                      <p:to>
                                        <p:strVal val="visible"/>
                                      </p:to>
                                    </p:set>
                                    <p:animEffect transition="in" filter="fade">
                                      <p:cBhvr>
                                        <p:cTn id="12" dur="1000"/>
                                        <p:tgtEl>
                                          <p:spTgt spid="942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4211">
                                            <p:txEl>
                                              <p:pRg st="3" end="3"/>
                                            </p:txEl>
                                          </p:spTgt>
                                        </p:tgtEl>
                                        <p:attrNameLst>
                                          <p:attrName>style.visibility</p:attrName>
                                        </p:attrNameLst>
                                      </p:cBhvr>
                                      <p:to>
                                        <p:strVal val="visible"/>
                                      </p:to>
                                    </p:set>
                                    <p:animEffect transition="in" filter="fade">
                                      <p:cBhvr>
                                        <p:cTn id="17" dur="1000"/>
                                        <p:tgtEl>
                                          <p:spTgt spid="942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4211">
                                            <p:txEl>
                                              <p:pRg st="5" end="5"/>
                                            </p:txEl>
                                          </p:spTgt>
                                        </p:tgtEl>
                                        <p:attrNameLst>
                                          <p:attrName>style.visibility</p:attrName>
                                        </p:attrNameLst>
                                      </p:cBhvr>
                                      <p:to>
                                        <p:strVal val="visible"/>
                                      </p:to>
                                    </p:set>
                                    <p:animEffect transition="in" filter="fade">
                                      <p:cBhvr>
                                        <p:cTn id="22" dur="1000"/>
                                        <p:tgtEl>
                                          <p:spTgt spid="942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bldLvl="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pic>
        <p:nvPicPr>
          <p:cNvPr id="72709" name="Picture 5"/>
          <p:cNvPicPr>
            <a:picLocks noChangeAspect="1" noChangeArrowheads="1"/>
          </p:cNvPicPr>
          <p:nvPr/>
        </p:nvPicPr>
        <p:blipFill>
          <a:blip r:embed="rId3">
            <a:lum bright="70000" contrast="-70000"/>
          </a:blip>
          <a:srcRect/>
          <a:stretch>
            <a:fillRect/>
          </a:stretch>
        </p:blipFill>
        <p:spPr bwMode="auto">
          <a:xfrm>
            <a:off x="6819900" y="2286000"/>
            <a:ext cx="2324100" cy="2309813"/>
          </a:xfrm>
          <a:prstGeom prst="rect">
            <a:avLst/>
          </a:prstGeom>
          <a:noFill/>
          <a:ln w="9525">
            <a:noFill/>
            <a:miter lim="800000"/>
            <a:headEnd/>
            <a:tailEnd/>
          </a:ln>
        </p:spPr>
      </p:pic>
      <p:sp>
        <p:nvSpPr>
          <p:cNvPr id="72706" name="Rectangle 2"/>
          <p:cNvSpPr>
            <a:spLocks noGrp="1" noChangeArrowheads="1"/>
          </p:cNvSpPr>
          <p:nvPr>
            <p:ph type="title"/>
          </p:nvPr>
        </p:nvSpPr>
        <p:spPr>
          <a:noFill/>
          <a:ln/>
        </p:spPr>
        <p:txBody>
          <a:bodyPr/>
          <a:lstStyle/>
          <a:p>
            <a:r>
              <a:rPr lang="en-US" sz="4000" b="1">
                <a:solidFill>
                  <a:srgbClr val="FFFF00"/>
                </a:solidFill>
              </a:rPr>
              <a:t>Evidence, Argument, Persuasion</a:t>
            </a:r>
          </a:p>
        </p:txBody>
      </p:sp>
      <p:sp>
        <p:nvSpPr>
          <p:cNvPr id="72707" name="Rectangle 3"/>
          <p:cNvSpPr>
            <a:spLocks noGrp="1" noChangeArrowheads="1"/>
          </p:cNvSpPr>
          <p:nvPr>
            <p:ph type="body" sz="half" idx="1"/>
          </p:nvPr>
        </p:nvSpPr>
        <p:spPr>
          <a:xfrm>
            <a:off x="1676400" y="1752600"/>
            <a:ext cx="5867400" cy="4800600"/>
          </a:xfrm>
          <a:noFill/>
          <a:ln/>
        </p:spPr>
        <p:txBody>
          <a:bodyPr/>
          <a:lstStyle/>
          <a:p>
            <a:pPr>
              <a:spcBef>
                <a:spcPct val="75000"/>
              </a:spcBef>
            </a:pPr>
            <a:r>
              <a:rPr lang="en-US" sz="2800" b="1">
                <a:solidFill>
                  <a:srgbClr val="FFFF00"/>
                </a:solidFill>
              </a:rPr>
              <a:t>Evidence</a:t>
            </a:r>
            <a:r>
              <a:rPr lang="en-US" sz="2800">
                <a:solidFill>
                  <a:srgbClr val="FF0000"/>
                </a:solidFill>
              </a:rPr>
              <a:t>:  data that tends to prove or disprove something.</a:t>
            </a:r>
          </a:p>
          <a:p>
            <a:pPr>
              <a:spcBef>
                <a:spcPct val="75000"/>
              </a:spcBef>
            </a:pPr>
            <a:r>
              <a:rPr lang="en-US" sz="2800" b="1">
                <a:solidFill>
                  <a:srgbClr val="FFFF00"/>
                </a:solidFill>
              </a:rPr>
              <a:t>Argument</a:t>
            </a:r>
            <a:r>
              <a:rPr lang="en-US" sz="2800">
                <a:solidFill>
                  <a:srgbClr val="FF0000"/>
                </a:solidFill>
              </a:rPr>
              <a:t>:  a statement or reason offered as proof of evidence.</a:t>
            </a:r>
          </a:p>
          <a:p>
            <a:pPr>
              <a:spcBef>
                <a:spcPct val="75000"/>
              </a:spcBef>
            </a:pPr>
            <a:r>
              <a:rPr lang="en-US" sz="2800" b="1">
                <a:solidFill>
                  <a:srgbClr val="FFFF00"/>
                </a:solidFill>
              </a:rPr>
              <a:t>Persuasion</a:t>
            </a:r>
            <a:r>
              <a:rPr lang="en-US" sz="2800">
                <a:solidFill>
                  <a:srgbClr val="FF0000"/>
                </a:solidFill>
              </a:rPr>
              <a:t>:  to cause a person to do something by advising or urging.</a:t>
            </a:r>
          </a:p>
        </p:txBody>
      </p:sp>
      <p:sp>
        <p:nvSpPr>
          <p:cNvPr id="72708" name="Text Box 4"/>
          <p:cNvSpPr txBox="1">
            <a:spLocks noChangeArrowheads="1"/>
          </p:cNvSpPr>
          <p:nvPr/>
        </p:nvSpPr>
        <p:spPr bwMode="auto">
          <a:xfrm>
            <a:off x="228600" y="6324600"/>
            <a:ext cx="1065213"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3</a:t>
            </a:r>
          </a:p>
          <a:p>
            <a:r>
              <a:rPr lang="en-US" sz="1200" b="1">
                <a:solidFill>
                  <a:srgbClr val="000000"/>
                </a:solidFill>
                <a:latin typeface="Arial" charset="0"/>
              </a:rPr>
              <a:t>HS 24 TM 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fade">
                                      <p:cBhvr>
                                        <p:cTn id="7" dur="1000"/>
                                        <p:tgtEl>
                                          <p:spTgt spid="7270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2709"/>
                                        </p:tgtEl>
                                        <p:attrNameLst>
                                          <p:attrName>style.visibility</p:attrName>
                                        </p:attrNameLst>
                                      </p:cBhvr>
                                      <p:to>
                                        <p:strVal val="visible"/>
                                      </p:to>
                                    </p:set>
                                    <p:animEffect transition="in" filter="fade">
                                      <p:cBhvr>
                                        <p:cTn id="10" dur="1000"/>
                                        <p:tgtEl>
                                          <p:spTgt spid="7270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2707">
                                            <p:txEl>
                                              <p:pRg st="1" end="1"/>
                                            </p:txEl>
                                          </p:spTgt>
                                        </p:tgtEl>
                                        <p:attrNameLst>
                                          <p:attrName>style.visibility</p:attrName>
                                        </p:attrNameLst>
                                      </p:cBhvr>
                                      <p:to>
                                        <p:strVal val="visible"/>
                                      </p:to>
                                    </p:set>
                                    <p:animEffect transition="in" filter="fade">
                                      <p:cBhvr>
                                        <p:cTn id="15" dur="1000"/>
                                        <p:tgtEl>
                                          <p:spTgt spid="7270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2707">
                                            <p:txEl>
                                              <p:pRg st="2" end="2"/>
                                            </p:txEl>
                                          </p:spTgt>
                                        </p:tgtEl>
                                        <p:attrNameLst>
                                          <p:attrName>style.visibility</p:attrName>
                                        </p:attrNameLst>
                                      </p:cBhvr>
                                      <p:to>
                                        <p:strVal val="visible"/>
                                      </p:to>
                                    </p:set>
                                    <p:animEffect transition="in" filter="fade">
                                      <p:cBhvr>
                                        <p:cTn id="20" dur="1000"/>
                                        <p:tgtEl>
                                          <p:spTgt spid="727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uiExpand="1"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5122" name="Rectangle 2"/>
          <p:cNvSpPr>
            <a:spLocks noGrp="1" noChangeArrowheads="1"/>
          </p:cNvSpPr>
          <p:nvPr>
            <p:ph type="title"/>
          </p:nvPr>
        </p:nvSpPr>
        <p:spPr>
          <a:noFill/>
          <a:ln/>
        </p:spPr>
        <p:txBody>
          <a:bodyPr/>
          <a:lstStyle/>
          <a:p>
            <a:r>
              <a:rPr lang="en-US" sz="4000">
                <a:solidFill>
                  <a:srgbClr val="FFFF00"/>
                </a:solidFill>
              </a:rPr>
              <a:t>What are critical thinking skills?</a:t>
            </a:r>
          </a:p>
        </p:txBody>
      </p:sp>
      <p:sp>
        <p:nvSpPr>
          <p:cNvPr id="5123" name="Rectangle 3"/>
          <p:cNvSpPr>
            <a:spLocks noGrp="1" noChangeArrowheads="1"/>
          </p:cNvSpPr>
          <p:nvPr>
            <p:ph type="body" sz="half" idx="1"/>
          </p:nvPr>
        </p:nvSpPr>
        <p:spPr>
          <a:xfrm>
            <a:off x="1752600" y="1600200"/>
            <a:ext cx="4648200" cy="2362200"/>
          </a:xfrm>
          <a:noFill/>
          <a:ln/>
        </p:spPr>
        <p:txBody>
          <a:bodyPr/>
          <a:lstStyle/>
          <a:p>
            <a:pPr>
              <a:buFontTx/>
              <a:buNone/>
            </a:pPr>
            <a:r>
              <a:rPr lang="en-US" sz="2800" b="1">
                <a:solidFill>
                  <a:srgbClr val="FFFF00"/>
                </a:solidFill>
              </a:rPr>
              <a:t>Critical thinking</a:t>
            </a:r>
            <a:r>
              <a:rPr lang="en-US" sz="2800">
                <a:solidFill>
                  <a:srgbClr val="FF0000"/>
                </a:solidFill>
              </a:rPr>
              <a:t>: personal, purposive and reflective thinking used to solve problems, make decisions and clarify concepts.</a:t>
            </a:r>
          </a:p>
        </p:txBody>
      </p:sp>
      <p:sp>
        <p:nvSpPr>
          <p:cNvPr id="5209" name="Text Box 89"/>
          <p:cNvSpPr txBox="1">
            <a:spLocks noChangeArrowheads="1"/>
          </p:cNvSpPr>
          <p:nvPr/>
        </p:nvSpPr>
        <p:spPr bwMode="auto">
          <a:xfrm>
            <a:off x="228600" y="6324600"/>
            <a:ext cx="1065213"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1</a:t>
            </a:r>
          </a:p>
          <a:p>
            <a:r>
              <a:rPr lang="en-US" sz="1200" b="1">
                <a:solidFill>
                  <a:srgbClr val="000000"/>
                </a:solidFill>
                <a:latin typeface="Arial" charset="0"/>
              </a:rPr>
              <a:t>HS 24 TM A </a:t>
            </a:r>
          </a:p>
        </p:txBody>
      </p:sp>
      <p:sp>
        <p:nvSpPr>
          <p:cNvPr id="5210" name="Rectangle 90"/>
          <p:cNvSpPr>
            <a:spLocks noChangeArrowheads="1"/>
          </p:cNvSpPr>
          <p:nvPr/>
        </p:nvSpPr>
        <p:spPr bwMode="auto">
          <a:xfrm>
            <a:off x="1905000" y="4419600"/>
            <a:ext cx="3505200" cy="1752600"/>
          </a:xfrm>
          <a:prstGeom prst="rect">
            <a:avLst/>
          </a:prstGeom>
          <a:noFill/>
          <a:ln w="9525">
            <a:noFill/>
            <a:miter lim="800000"/>
            <a:headEnd/>
            <a:tailEnd/>
          </a:ln>
          <a:effectLst/>
        </p:spPr>
        <p:txBody>
          <a:bodyPr lIns="92075" tIns="46038" rIns="92075" bIns="46038"/>
          <a:lstStyle/>
          <a:p>
            <a:pPr marL="342900" indent="-342900">
              <a:spcBef>
                <a:spcPct val="20000"/>
              </a:spcBef>
            </a:pPr>
            <a:r>
              <a:rPr lang="en-US" sz="2800" b="1">
                <a:solidFill>
                  <a:srgbClr val="FFFF00"/>
                </a:solidFill>
                <a:latin typeface="Arial" charset="0"/>
              </a:rPr>
              <a:t>Skills</a:t>
            </a:r>
            <a:r>
              <a:rPr lang="en-US" sz="2800">
                <a:solidFill>
                  <a:srgbClr val="FF0000"/>
                </a:solidFill>
                <a:latin typeface="Arial" charset="0"/>
              </a:rPr>
              <a:t>: the ability to do something well arising from talent or training.</a:t>
            </a:r>
          </a:p>
        </p:txBody>
      </p:sp>
      <p:pic>
        <p:nvPicPr>
          <p:cNvPr id="5211" name="Picture 91"/>
          <p:cNvPicPr>
            <a:picLocks noChangeAspect="1" noChangeArrowheads="1"/>
          </p:cNvPicPr>
          <p:nvPr/>
        </p:nvPicPr>
        <p:blipFill>
          <a:blip r:embed="rId3"/>
          <a:srcRect/>
          <a:stretch>
            <a:fillRect/>
          </a:stretch>
        </p:blipFill>
        <p:spPr bwMode="auto">
          <a:xfrm>
            <a:off x="6629400" y="1828800"/>
            <a:ext cx="1714500" cy="1671638"/>
          </a:xfrm>
          <a:prstGeom prst="rect">
            <a:avLst/>
          </a:prstGeom>
          <a:noFill/>
          <a:ln w="9525">
            <a:noFill/>
            <a:miter lim="800000"/>
            <a:headEnd/>
            <a:tailEnd/>
          </a:ln>
        </p:spPr>
      </p:pic>
      <p:pic>
        <p:nvPicPr>
          <p:cNvPr id="5212" name="Picture 92"/>
          <p:cNvPicPr>
            <a:picLocks noChangeAspect="1" noChangeArrowheads="1"/>
          </p:cNvPicPr>
          <p:nvPr/>
        </p:nvPicPr>
        <p:blipFill>
          <a:blip r:embed="rId4"/>
          <a:srcRect/>
          <a:stretch>
            <a:fillRect/>
          </a:stretch>
        </p:blipFill>
        <p:spPr bwMode="auto">
          <a:xfrm>
            <a:off x="5562600" y="4724400"/>
            <a:ext cx="1600200" cy="1600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211"/>
                                        </p:tgtEl>
                                        <p:attrNameLst>
                                          <p:attrName>style.visibility</p:attrName>
                                        </p:attrNameLst>
                                      </p:cBhvr>
                                      <p:to>
                                        <p:strVal val="visible"/>
                                      </p:to>
                                    </p:set>
                                    <p:animEffect transition="in" filter="fade">
                                      <p:cBhvr>
                                        <p:cTn id="10" dur="2000"/>
                                        <p:tgtEl>
                                          <p:spTgt spid="52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210">
                                            <p:txEl>
                                              <p:pRg st="0" end="0"/>
                                            </p:txEl>
                                          </p:spTgt>
                                        </p:tgtEl>
                                        <p:attrNameLst>
                                          <p:attrName>style.visibility</p:attrName>
                                        </p:attrNameLst>
                                      </p:cBhvr>
                                      <p:to>
                                        <p:strVal val="visible"/>
                                      </p:to>
                                    </p:set>
                                    <p:animEffect transition="in" filter="fade">
                                      <p:cBhvr>
                                        <p:cTn id="15" dur="2000"/>
                                        <p:tgtEl>
                                          <p:spTgt spid="5210">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212"/>
                                        </p:tgtEl>
                                        <p:attrNameLst>
                                          <p:attrName>style.visibility</p:attrName>
                                        </p:attrNameLst>
                                      </p:cBhvr>
                                      <p:to>
                                        <p:strVal val="visible"/>
                                      </p:to>
                                    </p:set>
                                    <p:animEffect transition="in" filter="fade">
                                      <p:cBhvr>
                                        <p:cTn id="18" dur="2000"/>
                                        <p:tgtEl>
                                          <p:spTgt spid="5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bldLvl="3"/>
      <p:bldP spid="5210"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6562"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66563" name="Rectangle 3"/>
          <p:cNvSpPr>
            <a:spLocks noGrp="1" noChangeArrowheads="1"/>
          </p:cNvSpPr>
          <p:nvPr>
            <p:ph type="body" sz="half" idx="1"/>
          </p:nvPr>
        </p:nvSpPr>
        <p:spPr>
          <a:xfrm>
            <a:off x="1600200" y="1828800"/>
            <a:ext cx="7239000" cy="4724400"/>
          </a:xfrm>
          <a:noFill/>
          <a:ln/>
        </p:spPr>
        <p:txBody>
          <a:bodyPr/>
          <a:lstStyle/>
          <a:p>
            <a:pPr>
              <a:buFontTx/>
              <a:buNone/>
            </a:pPr>
            <a:r>
              <a:rPr lang="en-US" b="1">
                <a:solidFill>
                  <a:srgbClr val="FF0000"/>
                </a:solidFill>
              </a:rPr>
              <a:t>Accept new evidence</a:t>
            </a:r>
          </a:p>
          <a:p>
            <a:pPr>
              <a:buFontTx/>
              <a:buNone/>
            </a:pPr>
            <a:endParaRPr lang="en-US" b="1">
              <a:solidFill>
                <a:srgbClr val="FF0000"/>
              </a:solidFill>
            </a:endParaRPr>
          </a:p>
          <a:p>
            <a:r>
              <a:rPr lang="en-US" sz="2800">
                <a:solidFill>
                  <a:srgbClr val="FF0000"/>
                </a:solidFill>
              </a:rPr>
              <a:t>Uncritical thinkers hold on to their own cherished ideas and beliefs.</a:t>
            </a:r>
          </a:p>
          <a:p>
            <a:r>
              <a:rPr lang="en-US" sz="2800" b="1">
                <a:solidFill>
                  <a:srgbClr val="FFFF00"/>
                </a:solidFill>
              </a:rPr>
              <a:t>Critical thinkers accept valid evidence</a:t>
            </a:r>
            <a:r>
              <a:rPr lang="en-US" sz="2800">
                <a:solidFill>
                  <a:srgbClr val="FF0000"/>
                </a:solidFill>
              </a:rPr>
              <a:t> even if it is against their previous belief.</a:t>
            </a:r>
          </a:p>
        </p:txBody>
      </p:sp>
      <p:sp>
        <p:nvSpPr>
          <p:cNvPr id="66567" name="Text Box 7"/>
          <p:cNvSpPr txBox="1">
            <a:spLocks noChangeArrowheads="1"/>
          </p:cNvSpPr>
          <p:nvPr/>
        </p:nvSpPr>
        <p:spPr bwMode="auto">
          <a:xfrm>
            <a:off x="228600" y="63246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B1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563">
                                            <p:txEl>
                                              <p:pRg st="2" end="2"/>
                                            </p:txEl>
                                          </p:spTgt>
                                        </p:tgtEl>
                                        <p:attrNameLst>
                                          <p:attrName>style.visibility</p:attrName>
                                        </p:attrNameLst>
                                      </p:cBhvr>
                                      <p:to>
                                        <p:strVal val="visible"/>
                                      </p:to>
                                    </p:set>
                                    <p:animEffect transition="in" filter="fade">
                                      <p:cBhvr>
                                        <p:cTn id="12" dur="1000"/>
                                        <p:tgtEl>
                                          <p:spTgt spid="6656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6563">
                                            <p:txEl>
                                              <p:pRg st="3" end="3"/>
                                            </p:txEl>
                                          </p:spTgt>
                                        </p:tgtEl>
                                        <p:attrNameLst>
                                          <p:attrName>style.visibility</p:attrName>
                                        </p:attrNameLst>
                                      </p:cBhvr>
                                      <p:to>
                                        <p:strVal val="visible"/>
                                      </p:to>
                                    </p:set>
                                    <p:animEffect transition="in" filter="fade">
                                      <p:cBhvr>
                                        <p:cTn id="17" dur="1000"/>
                                        <p:tgtEl>
                                          <p:spTgt spid="665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83970"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83971" name="Rectangle 3"/>
          <p:cNvSpPr>
            <a:spLocks noGrp="1" noChangeArrowheads="1"/>
          </p:cNvSpPr>
          <p:nvPr>
            <p:ph type="body" sz="half" idx="1"/>
          </p:nvPr>
        </p:nvSpPr>
        <p:spPr>
          <a:xfrm>
            <a:off x="1600200" y="1524000"/>
            <a:ext cx="7239000" cy="5029200"/>
          </a:xfrm>
          <a:noFill/>
          <a:ln/>
        </p:spPr>
        <p:txBody>
          <a:bodyPr/>
          <a:lstStyle/>
          <a:p>
            <a:r>
              <a:rPr lang="en-US" sz="2400">
                <a:solidFill>
                  <a:srgbClr val="FF0000"/>
                </a:solidFill>
              </a:rPr>
              <a:t>Example: </a:t>
            </a:r>
          </a:p>
          <a:p>
            <a:pPr>
              <a:buFontTx/>
              <a:buNone/>
            </a:pPr>
            <a:r>
              <a:rPr lang="en-US" sz="2400">
                <a:solidFill>
                  <a:srgbClr val="FF0000"/>
                </a:solidFill>
              </a:rPr>
              <a:t>		</a:t>
            </a:r>
            <a:r>
              <a:rPr lang="en-US" sz="2400">
                <a:solidFill>
                  <a:schemeClr val="bg1"/>
                </a:solidFill>
              </a:rPr>
              <a:t>A new report is released stating that 	genetically modified fruit are more 	nutritious than traditionally grown fruit.</a:t>
            </a:r>
          </a:p>
          <a:p>
            <a:pPr>
              <a:buFontTx/>
              <a:buNone/>
            </a:pPr>
            <a:endParaRPr lang="en-US" sz="2400">
              <a:solidFill>
                <a:schemeClr val="bg1"/>
              </a:solidFill>
            </a:endParaRPr>
          </a:p>
          <a:p>
            <a:pPr lvl="1">
              <a:buFont typeface="Wingdings" pitchFamily="2" charset="2"/>
              <a:buChar char="§"/>
            </a:pPr>
            <a:r>
              <a:rPr lang="en-US" sz="2000">
                <a:solidFill>
                  <a:srgbClr val="FF0000"/>
                </a:solidFill>
              </a:rPr>
              <a:t>An uncritical thinker continues to buy traditionally grown fruit, not willing to accept the new evidence.</a:t>
            </a:r>
          </a:p>
          <a:p>
            <a:pPr lvl="1">
              <a:buFont typeface="Wingdings" pitchFamily="2" charset="2"/>
              <a:buNone/>
            </a:pPr>
            <a:endParaRPr lang="en-US" sz="2000">
              <a:solidFill>
                <a:srgbClr val="FF0000"/>
              </a:solidFill>
            </a:endParaRPr>
          </a:p>
          <a:p>
            <a:pPr lvl="1">
              <a:buFont typeface="Wingdings" pitchFamily="2" charset="2"/>
              <a:buChar char="§"/>
            </a:pPr>
            <a:r>
              <a:rPr lang="en-US" sz="2000">
                <a:solidFill>
                  <a:srgbClr val="FF0000"/>
                </a:solidFill>
              </a:rPr>
              <a:t>A critical thinker considers if the new evidence is valid. If so, he may buy genetically modified grown fruit even though he previously believed traditionally grown fruit is more nutritious.</a:t>
            </a:r>
          </a:p>
        </p:txBody>
      </p:sp>
      <p:sp>
        <p:nvSpPr>
          <p:cNvPr id="83972" name="Text Box 4"/>
          <p:cNvSpPr txBox="1">
            <a:spLocks noChangeArrowheads="1"/>
          </p:cNvSpPr>
          <p:nvPr/>
        </p:nvSpPr>
        <p:spPr bwMode="auto">
          <a:xfrm>
            <a:off x="228600" y="63246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B1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fade">
                                      <p:cBhvr>
                                        <p:cTn id="7" dur="1000"/>
                                        <p:tgtEl>
                                          <p:spTgt spid="839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3971">
                                            <p:txEl>
                                              <p:pRg st="1" end="1"/>
                                            </p:txEl>
                                          </p:spTgt>
                                        </p:tgtEl>
                                        <p:attrNameLst>
                                          <p:attrName>style.visibility</p:attrName>
                                        </p:attrNameLst>
                                      </p:cBhvr>
                                      <p:to>
                                        <p:strVal val="visible"/>
                                      </p:to>
                                    </p:set>
                                    <p:animEffect transition="in" filter="fade">
                                      <p:cBhvr>
                                        <p:cTn id="12" dur="1000"/>
                                        <p:tgtEl>
                                          <p:spTgt spid="839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3971">
                                            <p:txEl>
                                              <p:pRg st="3" end="3"/>
                                            </p:txEl>
                                          </p:spTgt>
                                        </p:tgtEl>
                                        <p:attrNameLst>
                                          <p:attrName>style.visibility</p:attrName>
                                        </p:attrNameLst>
                                      </p:cBhvr>
                                      <p:to>
                                        <p:strVal val="visible"/>
                                      </p:to>
                                    </p:set>
                                    <p:animEffect transition="in" filter="fade">
                                      <p:cBhvr>
                                        <p:cTn id="17" dur="1000"/>
                                        <p:tgtEl>
                                          <p:spTgt spid="8397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3971">
                                            <p:txEl>
                                              <p:pRg st="5" end="5"/>
                                            </p:txEl>
                                          </p:spTgt>
                                        </p:tgtEl>
                                        <p:attrNameLst>
                                          <p:attrName>style.visibility</p:attrName>
                                        </p:attrNameLst>
                                      </p:cBhvr>
                                      <p:to>
                                        <p:strVal val="visible"/>
                                      </p:to>
                                    </p:set>
                                    <p:animEffect transition="in" filter="fade">
                                      <p:cBhvr>
                                        <p:cTn id="22" dur="1000"/>
                                        <p:tgtEl>
                                          <p:spTgt spid="839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8610"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68611" name="Rectangle 3"/>
          <p:cNvSpPr>
            <a:spLocks noGrp="1" noChangeArrowheads="1"/>
          </p:cNvSpPr>
          <p:nvPr>
            <p:ph type="body" sz="half" idx="1"/>
          </p:nvPr>
        </p:nvSpPr>
        <p:spPr>
          <a:xfrm>
            <a:off x="1600200" y="1524000"/>
            <a:ext cx="7239000" cy="5029200"/>
          </a:xfrm>
          <a:noFill/>
          <a:ln/>
        </p:spPr>
        <p:txBody>
          <a:bodyPr/>
          <a:lstStyle/>
          <a:p>
            <a:pPr>
              <a:buFontTx/>
              <a:buNone/>
            </a:pPr>
            <a:r>
              <a:rPr lang="en-US" b="1">
                <a:solidFill>
                  <a:srgbClr val="FF0000"/>
                </a:solidFill>
              </a:rPr>
              <a:t>Resist abuse of propaganda</a:t>
            </a:r>
          </a:p>
          <a:p>
            <a:pPr>
              <a:buFontTx/>
              <a:buNone/>
            </a:pPr>
            <a:endParaRPr lang="en-US" b="1">
              <a:solidFill>
                <a:srgbClr val="FF0000"/>
              </a:solidFill>
            </a:endParaRPr>
          </a:p>
          <a:p>
            <a:r>
              <a:rPr lang="en-US" sz="2400">
                <a:solidFill>
                  <a:srgbClr val="FF0000"/>
                </a:solidFill>
              </a:rPr>
              <a:t>Uncritical thinkers are easily swayed to believe propaganda.</a:t>
            </a:r>
          </a:p>
          <a:p>
            <a:pPr>
              <a:buFontTx/>
              <a:buNone/>
            </a:pPr>
            <a:endParaRPr lang="en-US" sz="2400">
              <a:solidFill>
                <a:srgbClr val="FF0000"/>
              </a:solidFill>
            </a:endParaRPr>
          </a:p>
          <a:p>
            <a:r>
              <a:rPr lang="en-US" sz="2400" b="1">
                <a:solidFill>
                  <a:srgbClr val="FFFF00"/>
                </a:solidFill>
              </a:rPr>
              <a:t>Propaganda</a:t>
            </a:r>
            <a:r>
              <a:rPr lang="en-US" sz="2400">
                <a:solidFill>
                  <a:srgbClr val="FF0000"/>
                </a:solidFill>
              </a:rPr>
              <a:t> – information or ideas spread to promote or injure a cause, movement, or nation.</a:t>
            </a:r>
          </a:p>
          <a:p>
            <a:pPr>
              <a:buFontTx/>
              <a:buNone/>
            </a:pPr>
            <a:endParaRPr lang="en-US" sz="2400">
              <a:solidFill>
                <a:srgbClr val="FF0000"/>
              </a:solidFill>
            </a:endParaRPr>
          </a:p>
          <a:p>
            <a:r>
              <a:rPr lang="en-US" sz="2400" b="1">
                <a:solidFill>
                  <a:srgbClr val="FF0000"/>
                </a:solidFill>
              </a:rPr>
              <a:t>Critical thinkers see through propaganda.</a:t>
            </a:r>
          </a:p>
        </p:txBody>
      </p:sp>
      <p:sp>
        <p:nvSpPr>
          <p:cNvPr id="68612" name="Text Box 4"/>
          <p:cNvSpPr txBox="1">
            <a:spLocks noChangeArrowheads="1"/>
          </p:cNvSpPr>
          <p:nvPr/>
        </p:nvSpPr>
        <p:spPr bwMode="auto">
          <a:xfrm>
            <a:off x="228600" y="62484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B2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fade">
                                      <p:cBhvr>
                                        <p:cTn id="7" dur="1000"/>
                                        <p:tgtEl>
                                          <p:spTgt spid="686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8611">
                                            <p:txEl>
                                              <p:pRg st="2" end="2"/>
                                            </p:txEl>
                                          </p:spTgt>
                                        </p:tgtEl>
                                        <p:attrNameLst>
                                          <p:attrName>style.visibility</p:attrName>
                                        </p:attrNameLst>
                                      </p:cBhvr>
                                      <p:to>
                                        <p:strVal val="visible"/>
                                      </p:to>
                                    </p:set>
                                    <p:animEffect transition="in" filter="fade">
                                      <p:cBhvr>
                                        <p:cTn id="12" dur="1000"/>
                                        <p:tgtEl>
                                          <p:spTgt spid="686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8611">
                                            <p:txEl>
                                              <p:pRg st="4" end="4"/>
                                            </p:txEl>
                                          </p:spTgt>
                                        </p:tgtEl>
                                        <p:attrNameLst>
                                          <p:attrName>style.visibility</p:attrName>
                                        </p:attrNameLst>
                                      </p:cBhvr>
                                      <p:to>
                                        <p:strVal val="visible"/>
                                      </p:to>
                                    </p:set>
                                    <p:animEffect transition="in" filter="fade">
                                      <p:cBhvr>
                                        <p:cTn id="17" dur="1000"/>
                                        <p:tgtEl>
                                          <p:spTgt spid="686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8611">
                                            <p:txEl>
                                              <p:pRg st="6" end="6"/>
                                            </p:txEl>
                                          </p:spTgt>
                                        </p:tgtEl>
                                        <p:attrNameLst>
                                          <p:attrName>style.visibility</p:attrName>
                                        </p:attrNameLst>
                                      </p:cBhvr>
                                      <p:to>
                                        <p:strVal val="visible"/>
                                      </p:to>
                                    </p:set>
                                    <p:animEffect transition="in" filter="fade">
                                      <p:cBhvr>
                                        <p:cTn id="22" dur="1000"/>
                                        <p:tgtEl>
                                          <p:spTgt spid="686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86018"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86019" name="Rectangle 3"/>
          <p:cNvSpPr>
            <a:spLocks noGrp="1" noChangeArrowheads="1"/>
          </p:cNvSpPr>
          <p:nvPr>
            <p:ph type="body" sz="half" idx="1"/>
          </p:nvPr>
        </p:nvSpPr>
        <p:spPr>
          <a:xfrm>
            <a:off x="1600200" y="1524000"/>
            <a:ext cx="7239000" cy="5029200"/>
          </a:xfrm>
          <a:noFill/>
          <a:ln/>
        </p:spPr>
        <p:txBody>
          <a:bodyPr/>
          <a:lstStyle/>
          <a:p>
            <a:r>
              <a:rPr lang="en-US" sz="2400">
                <a:solidFill>
                  <a:srgbClr val="FF0000"/>
                </a:solidFill>
              </a:rPr>
              <a:t>Example: </a:t>
            </a:r>
          </a:p>
          <a:p>
            <a:pPr>
              <a:buFontTx/>
              <a:buNone/>
            </a:pPr>
            <a:r>
              <a:rPr lang="en-US" sz="2400">
                <a:solidFill>
                  <a:srgbClr val="FF0000"/>
                </a:solidFill>
              </a:rPr>
              <a:t>		</a:t>
            </a:r>
            <a:r>
              <a:rPr lang="en-US" sz="2400">
                <a:solidFill>
                  <a:schemeClr val="bg1"/>
                </a:solidFill>
              </a:rPr>
              <a:t>You pick up a flyer that displays a 	picture of a hunter in a jail cell for 	shooting a 	deer. The statement on the bottom reads, 	“Stop the killing of innocent animals.”</a:t>
            </a:r>
          </a:p>
          <a:p>
            <a:pPr>
              <a:buFontTx/>
              <a:buNone/>
            </a:pPr>
            <a:endParaRPr lang="en-US" sz="2400">
              <a:solidFill>
                <a:schemeClr val="bg1"/>
              </a:solidFill>
            </a:endParaRPr>
          </a:p>
          <a:p>
            <a:pPr lvl="1">
              <a:buFont typeface="Wingdings" pitchFamily="2" charset="2"/>
              <a:buChar char="§"/>
            </a:pPr>
            <a:r>
              <a:rPr lang="en-US" sz="2000">
                <a:solidFill>
                  <a:srgbClr val="FF0000"/>
                </a:solidFill>
              </a:rPr>
              <a:t>An uncritical thinker believes the propaganda thinking that all hunters kill innocent animals.</a:t>
            </a:r>
          </a:p>
          <a:p>
            <a:pPr lvl="1">
              <a:buFont typeface="Wingdings" pitchFamily="2" charset="2"/>
              <a:buChar char="§"/>
            </a:pPr>
            <a:endParaRPr lang="en-US" sz="2000">
              <a:solidFill>
                <a:srgbClr val="FF0000"/>
              </a:solidFill>
            </a:endParaRPr>
          </a:p>
          <a:p>
            <a:pPr lvl="1">
              <a:buFont typeface="Wingdings" pitchFamily="2" charset="2"/>
              <a:buChar char="§"/>
            </a:pPr>
            <a:r>
              <a:rPr lang="en-US" sz="2000">
                <a:solidFill>
                  <a:srgbClr val="FF0000"/>
                </a:solidFill>
              </a:rPr>
              <a:t>A critical thinker realizes that the flyer is propaganda and researches the issue to discover facts concerning hunters, hunting seasons, and wildlife populations.</a:t>
            </a:r>
          </a:p>
        </p:txBody>
      </p:sp>
      <p:sp>
        <p:nvSpPr>
          <p:cNvPr id="86020" name="Text Box 4"/>
          <p:cNvSpPr txBox="1">
            <a:spLocks noChangeArrowheads="1"/>
          </p:cNvSpPr>
          <p:nvPr/>
        </p:nvSpPr>
        <p:spPr bwMode="auto">
          <a:xfrm>
            <a:off x="228600" y="62484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B2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fade">
                                      <p:cBhvr>
                                        <p:cTn id="7" dur="1000"/>
                                        <p:tgtEl>
                                          <p:spTgt spid="860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6019">
                                            <p:txEl>
                                              <p:pRg st="1" end="1"/>
                                            </p:txEl>
                                          </p:spTgt>
                                        </p:tgtEl>
                                        <p:attrNameLst>
                                          <p:attrName>style.visibility</p:attrName>
                                        </p:attrNameLst>
                                      </p:cBhvr>
                                      <p:to>
                                        <p:strVal val="visible"/>
                                      </p:to>
                                    </p:set>
                                    <p:animEffect transition="in" filter="fade">
                                      <p:cBhvr>
                                        <p:cTn id="12" dur="1000"/>
                                        <p:tgtEl>
                                          <p:spTgt spid="860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6019">
                                            <p:txEl>
                                              <p:pRg st="3" end="3"/>
                                            </p:txEl>
                                          </p:spTgt>
                                        </p:tgtEl>
                                        <p:attrNameLst>
                                          <p:attrName>style.visibility</p:attrName>
                                        </p:attrNameLst>
                                      </p:cBhvr>
                                      <p:to>
                                        <p:strVal val="visible"/>
                                      </p:to>
                                    </p:set>
                                    <p:animEffect transition="in" filter="fade">
                                      <p:cBhvr>
                                        <p:cTn id="17" dur="1000"/>
                                        <p:tgtEl>
                                          <p:spTgt spid="8601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6019">
                                            <p:txEl>
                                              <p:pRg st="5" end="5"/>
                                            </p:txEl>
                                          </p:spTgt>
                                        </p:tgtEl>
                                        <p:attrNameLst>
                                          <p:attrName>style.visibility</p:attrName>
                                        </p:attrNameLst>
                                      </p:cBhvr>
                                      <p:to>
                                        <p:strVal val="visible"/>
                                      </p:to>
                                    </p:set>
                                    <p:animEffect transition="in" filter="fade">
                                      <p:cBhvr>
                                        <p:cTn id="22" dur="1000"/>
                                        <p:tgtEl>
                                          <p:spTgt spid="860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9634"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69635" name="Rectangle 3"/>
          <p:cNvSpPr>
            <a:spLocks noGrp="1" noChangeArrowheads="1"/>
          </p:cNvSpPr>
          <p:nvPr>
            <p:ph type="body" sz="half" idx="1"/>
          </p:nvPr>
        </p:nvSpPr>
        <p:spPr>
          <a:xfrm>
            <a:off x="1600200" y="1524000"/>
            <a:ext cx="7239000" cy="5029200"/>
          </a:xfrm>
          <a:noFill/>
          <a:ln/>
        </p:spPr>
        <p:txBody>
          <a:bodyPr/>
          <a:lstStyle/>
          <a:p>
            <a:pPr>
              <a:buFontTx/>
              <a:buNone/>
            </a:pPr>
            <a:r>
              <a:rPr lang="en-US" sz="3600" b="1">
                <a:solidFill>
                  <a:srgbClr val="FF0000"/>
                </a:solidFill>
              </a:rPr>
              <a:t>Simplify confusion</a:t>
            </a:r>
          </a:p>
          <a:p>
            <a:pPr>
              <a:buFontTx/>
              <a:buNone/>
            </a:pPr>
            <a:endParaRPr lang="en-US" sz="3600" b="1">
              <a:solidFill>
                <a:srgbClr val="FF0000"/>
              </a:solidFill>
            </a:endParaRPr>
          </a:p>
          <a:p>
            <a:r>
              <a:rPr lang="en-US" sz="2800">
                <a:solidFill>
                  <a:srgbClr val="FF0000"/>
                </a:solidFill>
              </a:rPr>
              <a:t>Uncritical thinkers avoid complex situations.</a:t>
            </a:r>
          </a:p>
          <a:p>
            <a:pPr>
              <a:buFontTx/>
              <a:buNone/>
            </a:pPr>
            <a:endParaRPr lang="en-US" sz="2800">
              <a:solidFill>
                <a:srgbClr val="FF0000"/>
              </a:solidFill>
            </a:endParaRPr>
          </a:p>
          <a:p>
            <a:r>
              <a:rPr lang="en-US" sz="2800" b="1">
                <a:solidFill>
                  <a:srgbClr val="FF0000"/>
                </a:solidFill>
              </a:rPr>
              <a:t>Critical thinkers take time to find an answer to complex problems</a:t>
            </a:r>
            <a:r>
              <a:rPr lang="en-US" sz="2800">
                <a:solidFill>
                  <a:srgbClr val="FF0000"/>
                </a:solidFill>
              </a:rPr>
              <a:t>.</a:t>
            </a:r>
          </a:p>
        </p:txBody>
      </p:sp>
      <p:sp>
        <p:nvSpPr>
          <p:cNvPr id="69636" name="Text Box 4"/>
          <p:cNvSpPr txBox="1">
            <a:spLocks noChangeArrowheads="1"/>
          </p:cNvSpPr>
          <p:nvPr/>
        </p:nvSpPr>
        <p:spPr bwMode="auto">
          <a:xfrm>
            <a:off x="228600" y="6324600"/>
            <a:ext cx="1141413"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B3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1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9635">
                                            <p:txEl>
                                              <p:pRg st="2" end="2"/>
                                            </p:txEl>
                                          </p:spTgt>
                                        </p:tgtEl>
                                        <p:attrNameLst>
                                          <p:attrName>style.visibility</p:attrName>
                                        </p:attrNameLst>
                                      </p:cBhvr>
                                      <p:to>
                                        <p:strVal val="visible"/>
                                      </p:to>
                                    </p:set>
                                    <p:animEffect transition="in" filter="fade">
                                      <p:cBhvr>
                                        <p:cTn id="12" dur="1000"/>
                                        <p:tgtEl>
                                          <p:spTgt spid="696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9635">
                                            <p:txEl>
                                              <p:pRg st="4" end="4"/>
                                            </p:txEl>
                                          </p:spTgt>
                                        </p:tgtEl>
                                        <p:attrNameLst>
                                          <p:attrName>style.visibility</p:attrName>
                                        </p:attrNameLst>
                                      </p:cBhvr>
                                      <p:to>
                                        <p:strVal val="visible"/>
                                      </p:to>
                                    </p:set>
                                    <p:animEffect transition="in" filter="fade">
                                      <p:cBhvr>
                                        <p:cTn id="17" dur="10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88066"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88067" name="Rectangle 3"/>
          <p:cNvSpPr>
            <a:spLocks noGrp="1" noChangeArrowheads="1"/>
          </p:cNvSpPr>
          <p:nvPr>
            <p:ph type="body" sz="half" idx="1"/>
          </p:nvPr>
        </p:nvSpPr>
        <p:spPr>
          <a:xfrm>
            <a:off x="1600200" y="1524000"/>
            <a:ext cx="7239000" cy="4876800"/>
          </a:xfrm>
          <a:noFill/>
          <a:ln/>
        </p:spPr>
        <p:txBody>
          <a:bodyPr/>
          <a:lstStyle/>
          <a:p>
            <a:pPr>
              <a:buFontTx/>
              <a:buNone/>
            </a:pPr>
            <a:r>
              <a:rPr lang="en-US" sz="2400">
                <a:solidFill>
                  <a:srgbClr val="FF0000"/>
                </a:solidFill>
              </a:rPr>
              <a:t>	Example: </a:t>
            </a:r>
          </a:p>
          <a:p>
            <a:pPr>
              <a:buFontTx/>
              <a:buNone/>
            </a:pPr>
            <a:r>
              <a:rPr lang="en-US" sz="2400">
                <a:solidFill>
                  <a:srgbClr val="FF0000"/>
                </a:solidFill>
              </a:rPr>
              <a:t>		</a:t>
            </a:r>
            <a:r>
              <a:rPr lang="en-US" sz="2400">
                <a:solidFill>
                  <a:schemeClr val="bg1"/>
                </a:solidFill>
              </a:rPr>
              <a:t>FFA members are no longer coming to the 	monthly meetings.</a:t>
            </a:r>
          </a:p>
          <a:p>
            <a:pPr>
              <a:buFontTx/>
              <a:buNone/>
            </a:pPr>
            <a:endParaRPr lang="en-US" sz="2400">
              <a:solidFill>
                <a:srgbClr val="FF0000"/>
              </a:solidFill>
            </a:endParaRPr>
          </a:p>
          <a:p>
            <a:pPr lvl="1">
              <a:buFont typeface="Wingdings" pitchFamily="2" charset="2"/>
              <a:buChar char="§"/>
            </a:pPr>
            <a:r>
              <a:rPr lang="en-US" sz="2000">
                <a:solidFill>
                  <a:srgbClr val="FF0000"/>
                </a:solidFill>
              </a:rPr>
              <a:t>An uncritical thinker avoids trying to determine why FFA members are no longer coming to meetings</a:t>
            </a:r>
          </a:p>
          <a:p>
            <a:pPr lvl="1">
              <a:buFont typeface="Wingdings" pitchFamily="2" charset="2"/>
              <a:buChar char="§"/>
            </a:pPr>
            <a:endParaRPr lang="en-US" sz="2000">
              <a:solidFill>
                <a:srgbClr val="FF0000"/>
              </a:solidFill>
            </a:endParaRPr>
          </a:p>
          <a:p>
            <a:pPr lvl="1">
              <a:buFont typeface="Wingdings" pitchFamily="2" charset="2"/>
              <a:buChar char="§"/>
            </a:pPr>
            <a:r>
              <a:rPr lang="en-US" sz="2000">
                <a:solidFill>
                  <a:srgbClr val="FF0000"/>
                </a:solidFill>
              </a:rPr>
              <a:t>A critical thinker takes time to resolve why FFA members are not coming to meetings.  They may look at the time of the meetings, length of the meetings, activities during the meetings, or location of the meeting place.</a:t>
            </a:r>
          </a:p>
        </p:txBody>
      </p:sp>
      <p:sp>
        <p:nvSpPr>
          <p:cNvPr id="88068" name="Text Box 4"/>
          <p:cNvSpPr txBox="1">
            <a:spLocks noChangeArrowheads="1"/>
          </p:cNvSpPr>
          <p:nvPr/>
        </p:nvSpPr>
        <p:spPr bwMode="auto">
          <a:xfrm>
            <a:off x="228600" y="6324600"/>
            <a:ext cx="1141413"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B3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fade">
                                      <p:cBhvr>
                                        <p:cTn id="7" dur="10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8067">
                                            <p:txEl>
                                              <p:pRg st="1" end="1"/>
                                            </p:txEl>
                                          </p:spTgt>
                                        </p:tgtEl>
                                        <p:attrNameLst>
                                          <p:attrName>style.visibility</p:attrName>
                                        </p:attrNameLst>
                                      </p:cBhvr>
                                      <p:to>
                                        <p:strVal val="visible"/>
                                      </p:to>
                                    </p:set>
                                    <p:animEffect transition="in" filter="fade">
                                      <p:cBhvr>
                                        <p:cTn id="12" dur="1000"/>
                                        <p:tgtEl>
                                          <p:spTgt spid="880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8067">
                                            <p:txEl>
                                              <p:pRg st="3" end="3"/>
                                            </p:txEl>
                                          </p:spTgt>
                                        </p:tgtEl>
                                        <p:attrNameLst>
                                          <p:attrName>style.visibility</p:attrName>
                                        </p:attrNameLst>
                                      </p:cBhvr>
                                      <p:to>
                                        <p:strVal val="visible"/>
                                      </p:to>
                                    </p:set>
                                    <p:animEffect transition="in" filter="fade">
                                      <p:cBhvr>
                                        <p:cTn id="17" dur="1000"/>
                                        <p:tgtEl>
                                          <p:spTgt spid="8806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8067">
                                            <p:txEl>
                                              <p:pRg st="5" end="5"/>
                                            </p:txEl>
                                          </p:spTgt>
                                        </p:tgtEl>
                                        <p:attrNameLst>
                                          <p:attrName>style.visibility</p:attrName>
                                        </p:attrNameLst>
                                      </p:cBhvr>
                                      <p:to>
                                        <p:strVal val="visible"/>
                                      </p:to>
                                    </p:set>
                                    <p:animEffect transition="in" filter="fade">
                                      <p:cBhvr>
                                        <p:cTn id="22" dur="1000"/>
                                        <p:tgtEl>
                                          <p:spTgt spid="880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7586" name="Rectangle 2"/>
          <p:cNvSpPr>
            <a:spLocks noGrp="1" noChangeArrowheads="1"/>
          </p:cNvSpPr>
          <p:nvPr>
            <p:ph type="title"/>
          </p:nvPr>
        </p:nvSpPr>
        <p:spPr>
          <a:noFill/>
          <a:ln/>
        </p:spPr>
        <p:txBody>
          <a:bodyPr/>
          <a:lstStyle/>
          <a:p>
            <a:r>
              <a:rPr lang="en-US" b="1">
                <a:solidFill>
                  <a:srgbClr val="FFFF00"/>
                </a:solidFill>
              </a:rPr>
              <a:t>Methods of Critical Thinking</a:t>
            </a:r>
          </a:p>
        </p:txBody>
      </p:sp>
      <p:sp>
        <p:nvSpPr>
          <p:cNvPr id="67587" name="Rectangle 3"/>
          <p:cNvSpPr>
            <a:spLocks noGrp="1" noChangeArrowheads="1"/>
          </p:cNvSpPr>
          <p:nvPr>
            <p:ph type="body" sz="half" idx="1"/>
          </p:nvPr>
        </p:nvSpPr>
        <p:spPr>
          <a:xfrm>
            <a:off x="1905000" y="1447800"/>
            <a:ext cx="6705600" cy="4953000"/>
          </a:xfrm>
          <a:noFill/>
          <a:ln/>
        </p:spPr>
        <p:txBody>
          <a:bodyPr/>
          <a:lstStyle/>
          <a:p>
            <a:pPr>
              <a:buFontTx/>
              <a:buNone/>
            </a:pPr>
            <a:r>
              <a:rPr lang="en-US" sz="3600" b="1">
                <a:solidFill>
                  <a:srgbClr val="FF0000"/>
                </a:solidFill>
              </a:rPr>
              <a:t>Ask questions</a:t>
            </a:r>
          </a:p>
          <a:p>
            <a:pPr>
              <a:buFontTx/>
              <a:buNone/>
            </a:pPr>
            <a:endParaRPr lang="en-US" sz="3600" b="1">
              <a:solidFill>
                <a:srgbClr val="FF0000"/>
              </a:solidFill>
            </a:endParaRPr>
          </a:p>
          <a:p>
            <a:r>
              <a:rPr lang="en-US" sz="2800">
                <a:solidFill>
                  <a:srgbClr val="FF0000"/>
                </a:solidFill>
              </a:rPr>
              <a:t>Uncritical thinkers accept statements as they are given.</a:t>
            </a:r>
          </a:p>
          <a:p>
            <a:pPr>
              <a:buFontTx/>
              <a:buNone/>
            </a:pPr>
            <a:endParaRPr lang="en-US" sz="2800">
              <a:solidFill>
                <a:srgbClr val="FF0000"/>
              </a:solidFill>
            </a:endParaRPr>
          </a:p>
          <a:p>
            <a:r>
              <a:rPr lang="en-US" sz="2800" b="1">
                <a:solidFill>
                  <a:srgbClr val="FF0000"/>
                </a:solidFill>
              </a:rPr>
              <a:t>Critical thinkers ask questions to test inaccurate statements.</a:t>
            </a:r>
          </a:p>
        </p:txBody>
      </p:sp>
      <p:sp>
        <p:nvSpPr>
          <p:cNvPr id="67590" name="Text Box 6"/>
          <p:cNvSpPr txBox="1">
            <a:spLocks noChangeArrowheads="1"/>
          </p:cNvSpPr>
          <p:nvPr/>
        </p:nvSpPr>
        <p:spPr bwMode="auto">
          <a:xfrm>
            <a:off x="228600" y="6324600"/>
            <a:ext cx="1149350" cy="457200"/>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Objective 2</a:t>
            </a:r>
          </a:p>
          <a:p>
            <a:r>
              <a:rPr lang="en-US" sz="1200" b="1">
                <a:solidFill>
                  <a:srgbClr val="000000"/>
                </a:solidFill>
                <a:latin typeface="Arial" charset="0"/>
              </a:rPr>
              <a:t>HS 24 TM C1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fade">
                                      <p:cBhvr>
                                        <p:cTn id="7" dur="1000"/>
                                        <p:tgtEl>
                                          <p:spTgt spid="67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7587">
                                            <p:txEl>
                                              <p:pRg st="2" end="2"/>
                                            </p:txEl>
                                          </p:spTgt>
                                        </p:tgtEl>
                                        <p:attrNameLst>
                                          <p:attrName>style.visibility</p:attrName>
                                        </p:attrNameLst>
                                      </p:cBhvr>
                                      <p:to>
                                        <p:strVal val="visible"/>
                                      </p:to>
                                    </p:set>
                                    <p:animEffect transition="in" filter="fade">
                                      <p:cBhvr>
                                        <p:cTn id="12" dur="1000"/>
                                        <p:tgtEl>
                                          <p:spTgt spid="675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7587">
                                            <p:txEl>
                                              <p:pRg st="4" end="4"/>
                                            </p:txEl>
                                          </p:spTgt>
                                        </p:tgtEl>
                                        <p:attrNameLst>
                                          <p:attrName>style.visibility</p:attrName>
                                        </p:attrNameLst>
                                      </p:cBhvr>
                                      <p:to>
                                        <p:strVal val="visible"/>
                                      </p:to>
                                    </p:set>
                                    <p:animEffect transition="in" filter="fade">
                                      <p:cBhvr>
                                        <p:cTn id="17" dur="1000"/>
                                        <p:tgtEl>
                                          <p:spTgt spid="675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bldLvl="5"/>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K Template">
  <a:themeElements>
    <a:clrScheme name="LK Template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fontScheme name="LK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LK Template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clrMap bg1="lt1" tx1="dk1" bg2="lt2" tx2="dk2" accent1="accent1" accent2="accent2" accent3="accent3" accent4="accent4" accent5="accent5" accent6="accent6" hlink="hlink" folHlink="folHlink"/>
    </a:extraClrScheme>
    <a:extraClrScheme>
      <a:clrScheme name="LK Template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clrMap bg1="lt1" tx1="dk1" bg2="lt2" tx2="dk2" accent1="accent1" accent2="accent2" accent3="accent3" accent4="accent4" accent5="accent5" accent6="accent6" hlink="hlink" folHlink="folHlink"/>
    </a:extraClrScheme>
    <a:extraClrScheme>
      <a:clrScheme name="LK Template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2763CB4D-EAA3-4546-8263-9124B4E607A6}">
  <ds:schemaRefs>
    <ds:schemaRef ds:uri="http://schemas.microsoft.com/sharepoint/v3/contenttype/forms"/>
  </ds:schemaRefs>
</ds:datastoreItem>
</file>

<file path=customXml/itemProps2.xml><?xml version="1.0" encoding="utf-8"?>
<ds:datastoreItem xmlns:ds="http://schemas.openxmlformats.org/officeDocument/2006/customXml" ds:itemID="{9EB28F67-1435-4754-BAB3-840C9BCC73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25258C-C25B-43F0-9B66-61DBF9A70901}">
  <ds:schemaRefs>
    <ds:schemaRef ds:uri="http://purl.org/dc/terms/"/>
    <ds:schemaRef ds:uri="http://www.w3.org/XML/1998/namespace"/>
    <ds:schemaRef ds:uri="http://purl.org/dc/elements/1.1/"/>
    <ds:schemaRef ds:uri="http://schemas.openxmlformats.org/package/2006/metadata/core-properties"/>
    <ds:schemaRef ds:uri="http://schemas.microsoft.com/office/2006/documentManagement/types"/>
    <ds:schemaRef ds:uri="http://purl.org/dc/dcmitype/"/>
    <ds:schemaRef ds:uri="7d75d6f9-8bd4-4602-97a0-53722360a9f2"/>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LK Template</Template>
  <TotalTime>45</TotalTime>
  <Words>458</Words>
  <Application>Microsoft Office PowerPoint</Application>
  <PresentationFormat>On-screen Show (4:3)</PresentationFormat>
  <Paragraphs>149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Lucida Calligraphy</vt:lpstr>
      <vt:lpstr>Times New Roman</vt:lpstr>
      <vt:lpstr>Wingdings</vt:lpstr>
      <vt:lpstr>LK Template</vt:lpstr>
      <vt:lpstr>Critical Thinking Skills</vt:lpstr>
      <vt:lpstr>What are critical thinking skills?</vt:lpstr>
      <vt:lpstr>Methods of Critical Thinking</vt:lpstr>
      <vt:lpstr>Methods of Critical Thinking</vt:lpstr>
      <vt:lpstr>Methods of Critical Thinking</vt:lpstr>
      <vt:lpstr>Methods of Critical Thinking</vt:lpstr>
      <vt:lpstr>Methods of Critical Thinking</vt:lpstr>
      <vt:lpstr>Methods of Critical Thinking</vt:lpstr>
      <vt:lpstr>Methods of Critical Thinking</vt:lpstr>
      <vt:lpstr>Methods of Critical Thinking</vt:lpstr>
      <vt:lpstr>Methods of Critical Thinking</vt:lpstr>
      <vt:lpstr>Methods of Critical Thinking</vt:lpstr>
      <vt:lpstr>Methods of Critical Thinking</vt:lpstr>
      <vt:lpstr>Methods of Critical Thinking</vt:lpstr>
      <vt:lpstr>Evidence, Argument, Persuasion</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10</cp:revision>
  <cp:lastPrinted>1601-01-01T00:00:00Z</cp:lastPrinted>
  <dcterms:created xsi:type="dcterms:W3CDTF">2003-12-02T03:59:06Z</dcterms:created>
  <dcterms:modified xsi:type="dcterms:W3CDTF">2018-07-09T18:24:28Z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