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7" r:id="rId6"/>
    <p:sldId id="260" r:id="rId7"/>
    <p:sldId id="259" r:id="rId8"/>
    <p:sldId id="261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18F27CE5-7848-4A84-A280-274DFEBD8D5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FE7248BE-FA80-4B31-9B10-3E14023049E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A6C5E9-BA94-4A67-8E92-5F4FE0676991}" type="slidenum">
              <a:rPr lang="en-US"/>
              <a:pPr/>
              <a:t>1</a:t>
            </a:fld>
            <a:endParaRPr lang="en-US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9E4F1B-20B3-4C11-84FE-E6AE2EE1D50D}" type="slidenum">
              <a:rPr lang="en-US"/>
              <a:pPr/>
              <a:t>2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A28A1E-01CA-4364-91CC-76272400DB1E}" type="slidenum">
              <a:rPr lang="en-US"/>
              <a:pPr/>
              <a:t>3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EED2B3-68E9-427F-BF8C-79D5344DA3E6}" type="slidenum">
              <a:rPr lang="en-US"/>
              <a:pPr/>
              <a:t>4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3C465E-D64B-494D-83AC-21BA1BCFE1B9}" type="slidenum">
              <a:rPr lang="en-US"/>
              <a:pPr/>
              <a:t>5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Applying Critical Thinking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9718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How do I begin to grow?</a:t>
            </a:r>
          </a:p>
          <a:p>
            <a:endParaRPr lang="en-US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25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pic>
        <p:nvPicPr>
          <p:cNvPr id="5210" name="Picture 90"/>
          <p:cNvPicPr>
            <a:picLocks noChangeAspect="1" noChangeArrowheads="1"/>
          </p:cNvPicPr>
          <p:nvPr/>
        </p:nvPicPr>
        <p:blipFill>
          <a:blip r:embed="rId3">
            <a:lum bright="70000" contrast="-70000"/>
          </a:blip>
          <a:srcRect/>
          <a:stretch>
            <a:fillRect/>
          </a:stretch>
        </p:blipFill>
        <p:spPr bwMode="auto">
          <a:xfrm>
            <a:off x="5307013" y="1676400"/>
            <a:ext cx="3008312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47650"/>
            <a:ext cx="7772400" cy="1047750"/>
          </a:xfrm>
          <a:noFill/>
          <a:ln/>
        </p:spPr>
        <p:txBody>
          <a:bodyPr/>
          <a:lstStyle/>
          <a:p>
            <a:r>
              <a:rPr lang="en-US" sz="3600" b="1">
                <a:solidFill>
                  <a:srgbClr val="FFFF00"/>
                </a:solidFill>
              </a:rPr>
              <a:t>Developing a Critical Thinking Strategy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1752600"/>
            <a:ext cx="6858000" cy="44958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Become a lifelong </a:t>
            </a:r>
            <a:r>
              <a:rPr lang="en-US" sz="2800" b="1">
                <a:solidFill>
                  <a:srgbClr val="FFFF00"/>
                </a:solidFill>
              </a:rPr>
              <a:t>learner</a:t>
            </a:r>
            <a:r>
              <a:rPr lang="en-US" sz="2800">
                <a:solidFill>
                  <a:srgbClr val="FFFF00"/>
                </a:solidFill>
              </a:rPr>
              <a:t>.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en-US" sz="28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endParaRPr lang="en-US" sz="280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endParaRPr lang="en-US" sz="280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Keep an </a:t>
            </a:r>
            <a:r>
              <a:rPr lang="en-US" sz="2800" b="1">
                <a:solidFill>
                  <a:srgbClr val="FFFF00"/>
                </a:solidFill>
              </a:rPr>
              <a:t>open mind</a:t>
            </a:r>
            <a:r>
              <a:rPr lang="en-US" sz="2800">
                <a:solidFill>
                  <a:srgbClr val="FFFF00"/>
                </a:solidFill>
              </a:rPr>
              <a:t>.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en-US" sz="28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en-US" sz="28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sz="2800" b="1">
                <a:solidFill>
                  <a:srgbClr val="FFFF00"/>
                </a:solidFill>
              </a:rPr>
              <a:t>Read</a:t>
            </a:r>
            <a:r>
              <a:rPr lang="en-US" sz="2800">
                <a:solidFill>
                  <a:srgbClr val="FF0000"/>
                </a:solidFill>
              </a:rPr>
              <a:t> books, magazines, newspapers, and Internet articles.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25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uiExpand="1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3">
            <a:lum bright="70000" contrast="-70000"/>
          </a:blip>
          <a:srcRect/>
          <a:stretch>
            <a:fillRect/>
          </a:stretch>
        </p:blipFill>
        <p:spPr bwMode="auto">
          <a:xfrm>
            <a:off x="5307013" y="1676400"/>
            <a:ext cx="3008312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1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247650"/>
            <a:ext cx="7772400" cy="1047750"/>
          </a:xfrm>
          <a:noFill/>
          <a:ln/>
        </p:spPr>
        <p:txBody>
          <a:bodyPr/>
          <a:lstStyle/>
          <a:p>
            <a:r>
              <a:rPr lang="en-US" sz="3600" b="1">
                <a:solidFill>
                  <a:srgbClr val="FFFF00"/>
                </a:solidFill>
              </a:rPr>
              <a:t>Developing a Critical Thinking Strategy</a:t>
            </a:r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600200"/>
            <a:ext cx="6705600" cy="48006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Become a lifelong </a:t>
            </a:r>
            <a:r>
              <a:rPr lang="en-US" sz="2800" b="1">
                <a:solidFill>
                  <a:srgbClr val="FFFF00"/>
                </a:solidFill>
              </a:rPr>
              <a:t>learner</a:t>
            </a:r>
            <a:r>
              <a:rPr lang="en-US" sz="2800">
                <a:solidFill>
                  <a:srgbClr val="FFFF00"/>
                </a:solidFill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Keep an </a:t>
            </a:r>
            <a:r>
              <a:rPr lang="en-US" sz="2800" b="1">
                <a:solidFill>
                  <a:srgbClr val="FFFF00"/>
                </a:solidFill>
              </a:rPr>
              <a:t>open mind</a:t>
            </a:r>
            <a:r>
              <a:rPr lang="en-US" sz="2800">
                <a:solidFill>
                  <a:srgbClr val="FFFF00"/>
                </a:solidFill>
              </a:rPr>
              <a:t>.</a:t>
            </a:r>
          </a:p>
          <a:p>
            <a:pPr>
              <a:spcBef>
                <a:spcPct val="50000"/>
              </a:spcBef>
              <a:buClr>
                <a:srgbClr val="FF0000"/>
              </a:buClr>
            </a:pPr>
            <a:r>
              <a:rPr lang="en-US" sz="2800" b="1">
                <a:solidFill>
                  <a:srgbClr val="FFFF00"/>
                </a:solidFill>
              </a:rPr>
              <a:t>Read</a:t>
            </a:r>
            <a:r>
              <a:rPr lang="en-US" sz="2800">
                <a:solidFill>
                  <a:srgbClr val="FF0000"/>
                </a:solidFill>
              </a:rPr>
              <a:t> books, magazines, newspapers, and Internet articles.</a:t>
            </a:r>
          </a:p>
          <a:p>
            <a:pPr>
              <a:spcBef>
                <a:spcPct val="50000"/>
              </a:spcBef>
              <a:buClr>
                <a:srgbClr val="FF0000"/>
              </a:buClr>
            </a:pPr>
            <a:r>
              <a:rPr lang="en-US" sz="2800" b="1">
                <a:solidFill>
                  <a:srgbClr val="FFFF00"/>
                </a:solidFill>
              </a:rPr>
              <a:t>Watch</a:t>
            </a:r>
            <a:r>
              <a:rPr lang="en-US" sz="2800">
                <a:solidFill>
                  <a:srgbClr val="FF0000"/>
                </a:solidFill>
              </a:rPr>
              <a:t> television and </a:t>
            </a:r>
            <a:r>
              <a:rPr lang="en-US" sz="2800" b="1">
                <a:solidFill>
                  <a:srgbClr val="FFFF00"/>
                </a:solidFill>
              </a:rPr>
              <a:t>listen</a:t>
            </a:r>
            <a:r>
              <a:rPr lang="en-US" sz="2800">
                <a:solidFill>
                  <a:srgbClr val="FF0000"/>
                </a:solidFill>
              </a:rPr>
              <a:t> to the radio, especially the news.</a:t>
            </a:r>
          </a:p>
          <a:p>
            <a:pPr>
              <a:spcBef>
                <a:spcPct val="50000"/>
              </a:spcBef>
              <a:buClr>
                <a:srgbClr val="FF0000"/>
              </a:buClr>
            </a:pPr>
            <a:r>
              <a:rPr lang="en-US" sz="2800" b="1">
                <a:solidFill>
                  <a:srgbClr val="FFFF00"/>
                </a:solidFill>
              </a:rPr>
              <a:t>Talk to experts</a:t>
            </a:r>
            <a:r>
              <a:rPr lang="en-US" sz="2800">
                <a:solidFill>
                  <a:srgbClr val="FF0000"/>
                </a:solidFill>
              </a:rPr>
              <a:t> in fields of interest.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Keep a </a:t>
            </a:r>
            <a:r>
              <a:rPr lang="en-US" sz="2800" b="1">
                <a:solidFill>
                  <a:srgbClr val="FFFF00"/>
                </a:solidFill>
              </a:rPr>
              <a:t>journal</a:t>
            </a:r>
            <a:r>
              <a:rPr lang="en-US" sz="2800">
                <a:solidFill>
                  <a:srgbClr val="FF0000"/>
                </a:solidFill>
              </a:rPr>
              <a:t> of observations.</a:t>
            </a: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25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7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7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37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37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37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37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37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37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37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2" grpId="0" build="p" bldLvl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pic>
        <p:nvPicPr>
          <p:cNvPr id="68615" name="Picture 7"/>
          <p:cNvPicPr>
            <a:picLocks noChangeAspect="1" noChangeArrowheads="1"/>
          </p:cNvPicPr>
          <p:nvPr/>
        </p:nvPicPr>
        <p:blipFill>
          <a:blip r:embed="rId3">
            <a:lum bright="70000" contrast="-70000"/>
          </a:blip>
          <a:srcRect/>
          <a:stretch>
            <a:fillRect/>
          </a:stretch>
        </p:blipFill>
        <p:spPr bwMode="auto">
          <a:xfrm>
            <a:off x="7162800" y="2667000"/>
            <a:ext cx="1447800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2057400"/>
            <a:ext cx="5638800" cy="45720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Locate</a:t>
            </a:r>
            <a:r>
              <a:rPr lang="en-US" sz="2800">
                <a:solidFill>
                  <a:srgbClr val="FF0000"/>
                </a:solidFill>
              </a:rPr>
              <a:t> the main point or problem.</a:t>
            </a: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Scan</a:t>
            </a:r>
            <a:r>
              <a:rPr lang="en-US" sz="2800">
                <a:solidFill>
                  <a:srgbClr val="FF0000"/>
                </a:solidFill>
              </a:rPr>
              <a:t> reading material for a topic sentence or summary.</a:t>
            </a: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Look</a:t>
            </a:r>
            <a:r>
              <a:rPr lang="en-US" sz="2800">
                <a:solidFill>
                  <a:srgbClr val="FF0000"/>
                </a:solidFill>
              </a:rPr>
              <a:t> for the focus of the discussion.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3600" b="1">
                <a:solidFill>
                  <a:srgbClr val="FFFF00"/>
                </a:solidFill>
              </a:rPr>
              <a:t>Developing a Critical Thinking Strategy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25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86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86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86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86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2" grpId="0" uiExpand="1" build="p" bldLvl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3">
            <a:lum bright="70000" contrast="-70000"/>
          </a:blip>
          <a:srcRect/>
          <a:stretch>
            <a:fillRect/>
          </a:stretch>
        </p:blipFill>
        <p:spPr bwMode="auto">
          <a:xfrm>
            <a:off x="6934200" y="3657600"/>
            <a:ext cx="190500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600200"/>
            <a:ext cx="5638800" cy="50292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Question</a:t>
            </a:r>
            <a:r>
              <a:rPr lang="en-US" sz="2800">
                <a:solidFill>
                  <a:srgbClr val="FF0000"/>
                </a:solidFill>
              </a:rPr>
              <a:t> the statements.</a:t>
            </a: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Understand</a:t>
            </a:r>
            <a:r>
              <a:rPr lang="en-US" sz="2800">
                <a:solidFill>
                  <a:srgbClr val="FF0000"/>
                </a:solidFill>
              </a:rPr>
              <a:t> the reason behind the argument.</a:t>
            </a: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Evaluate</a:t>
            </a:r>
            <a:r>
              <a:rPr lang="en-US" sz="2800">
                <a:solidFill>
                  <a:srgbClr val="FF0000"/>
                </a:solidFill>
              </a:rPr>
              <a:t> the evidence.</a:t>
            </a: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Test</a:t>
            </a:r>
            <a:r>
              <a:rPr lang="en-US" sz="2800">
                <a:solidFill>
                  <a:srgbClr val="FF0000"/>
                </a:solidFill>
              </a:rPr>
              <a:t> the statements with reason, previous knowledge, and research.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3600" b="1">
                <a:solidFill>
                  <a:srgbClr val="FFFF00"/>
                </a:solidFill>
              </a:rPr>
              <a:t>Developing a Critical Thinking Strategy</a:t>
            </a:r>
          </a:p>
        </p:txBody>
      </p:sp>
      <p:sp>
        <p:nvSpPr>
          <p:cNvPr id="75782" name="Text Box 6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25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57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57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57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57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0" grpId="0" build="p" bldLvl="3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D29ED876-ADE9-4EF7-B2B6-A60046CB143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66EA78E-DA61-4D04-AA40-03396DD68C3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021D29E-D5CE-40C8-9D61-0472A2E37B48}">
  <ds:schemaRefs>
    <ds:schemaRef ds:uri="7d75d6f9-8bd4-4602-97a0-53722360a9f2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53</TotalTime>
  <Words>195</Words>
  <Application>Microsoft Office PowerPoint</Application>
  <PresentationFormat>On-screen Show (4:3)</PresentationFormat>
  <Paragraphs>48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Lucida Calligraphy</vt:lpstr>
      <vt:lpstr>Times New Roman</vt:lpstr>
      <vt:lpstr>LK Template</vt:lpstr>
      <vt:lpstr>Applying Critical Thinking</vt:lpstr>
      <vt:lpstr>Developing a Critical Thinking Strategy</vt:lpstr>
      <vt:lpstr>Developing a Critical Thinking Strategy</vt:lpstr>
      <vt:lpstr>Developing a Critical Thinking Strategy</vt:lpstr>
      <vt:lpstr>Developing a Critical Thinking Strategy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4</cp:revision>
  <cp:lastPrinted>1601-01-01T00:00:00Z</cp:lastPrinted>
  <dcterms:created xsi:type="dcterms:W3CDTF">2003-12-02T04:25:20Z</dcterms:created>
  <dcterms:modified xsi:type="dcterms:W3CDTF">2018-07-09T18:26:05Z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