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0" r:id="rId8"/>
    <p:sldId id="261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7B7C5E8C-1ECB-4AF3-B216-21E4349A034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F7DAEB8E-93CF-4494-B4CB-FCD66F172B0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826DF5-BF89-49B3-9DC1-672A6D3E527D}" type="slidenum">
              <a:rPr lang="en-US"/>
              <a:pPr/>
              <a:t>1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1F2EAB-E1EA-49F2-9AF8-470A3AA109F0}" type="slidenum">
              <a:rPr lang="en-US"/>
              <a:pPr/>
              <a:t>2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099AAA-FC75-4191-AE82-B133FAFCB84E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FDFC6D-3AD7-4688-B6FD-F60A0E2FFFDA}" type="slidenum">
              <a:rPr lang="en-US"/>
              <a:pPr/>
              <a:t>4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23C87B-4BC6-4B3B-9151-8C3339900312}" type="slidenum">
              <a:rPr lang="en-US"/>
              <a:pPr/>
              <a:t>5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30196B-7ADC-4C04-8510-4F509F8E1A9B}" type="slidenum">
              <a:rPr lang="en-US"/>
              <a:pPr/>
              <a:t>6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Creativity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FF00"/>
                </a:solidFill>
              </a:rPr>
              <a:t>How do I begin to grow?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26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>
                <a:solidFill>
                  <a:srgbClr val="FFFF00"/>
                </a:solidFill>
              </a:rPr>
              <a:t>Creativity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1600200"/>
            <a:ext cx="48768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/>
              <a:t> </a:t>
            </a:r>
            <a:r>
              <a:rPr lang="en-US" sz="2800" i="1">
                <a:solidFill>
                  <a:srgbClr val="FFFF00"/>
                </a:solidFill>
              </a:rPr>
              <a:t>having the quality or power of original thought.</a:t>
            </a:r>
            <a:r>
              <a:rPr lang="en-US" sz="28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26 TM A </a:t>
            </a:r>
          </a:p>
        </p:txBody>
      </p:sp>
      <p:pic>
        <p:nvPicPr>
          <p:cNvPr id="5210" name="Picture 9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743200"/>
            <a:ext cx="2530475" cy="341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Strategies for Thinking Creatively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7010400" cy="48006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000" i="1">
                <a:solidFill>
                  <a:srgbClr val="FF0000"/>
                </a:solidFill>
              </a:rPr>
              <a:t>Become more SENSE-itive!!</a:t>
            </a:r>
            <a:endParaRPr lang="en-US" sz="4000">
              <a:solidFill>
                <a:srgbClr val="FF0000"/>
              </a:solidFill>
            </a:endParaRP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3600" b="1">
                <a:solidFill>
                  <a:srgbClr val="FF0000"/>
                </a:solidFill>
              </a:rPr>
              <a:t>Look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3600" b="1">
                <a:solidFill>
                  <a:srgbClr val="FF0000"/>
                </a:solidFill>
              </a:rPr>
              <a:t>Listen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3600" b="1">
                <a:solidFill>
                  <a:srgbClr val="FF0000"/>
                </a:solidFill>
              </a:rPr>
              <a:t>Touch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3600" b="1">
                <a:solidFill>
                  <a:srgbClr val="FF0000"/>
                </a:solidFill>
              </a:rPr>
              <a:t>Taste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 sz="3600" b="1">
                <a:solidFill>
                  <a:srgbClr val="FF0000"/>
                </a:solidFill>
              </a:rPr>
              <a:t>Smell</a:t>
            </a:r>
            <a:r>
              <a:rPr lang="en-US" sz="28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26 TM B </a:t>
            </a:r>
          </a:p>
        </p:txBody>
      </p:sp>
      <p:pic>
        <p:nvPicPr>
          <p:cNvPr id="6656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 flipV="1">
            <a:off x="6248400" y="2895600"/>
            <a:ext cx="19399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9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5334000"/>
            <a:ext cx="13081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0" name="Picture 10" descr="hands-00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3733800"/>
            <a:ext cx="134778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1" name="Picture 11" descr="GLSES2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5600" y="2286000"/>
            <a:ext cx="14859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2" name="Picture 12" descr="food00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43600" y="4495800"/>
            <a:ext cx="15494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Strategies for Thinking Creatively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447800"/>
            <a:ext cx="7086600" cy="49530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b="1" i="1">
                <a:solidFill>
                  <a:srgbClr val="FF0000"/>
                </a:solidFill>
              </a:rPr>
              <a:t>Brainstorming</a:t>
            </a:r>
            <a:endParaRPr lang="en-US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Select a leader</a:t>
            </a:r>
            <a:r>
              <a:rPr lang="en-US" sz="2800">
                <a:solidFill>
                  <a:srgbClr val="FF0000"/>
                </a:solidFill>
              </a:rPr>
              <a:t> to write on a flipchart.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Take turns</a:t>
            </a:r>
            <a:r>
              <a:rPr lang="en-US" sz="2800">
                <a:solidFill>
                  <a:srgbClr val="FF0000"/>
                </a:solidFill>
              </a:rPr>
              <a:t> giving ideas.  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After two members “</a:t>
            </a:r>
            <a:r>
              <a:rPr lang="en-US" sz="2800" b="1">
                <a:solidFill>
                  <a:srgbClr val="FFFF00"/>
                </a:solidFill>
              </a:rPr>
              <a:t>pass</a:t>
            </a:r>
            <a:r>
              <a:rPr lang="en-US" sz="2800">
                <a:solidFill>
                  <a:srgbClr val="FF0000"/>
                </a:solidFill>
              </a:rPr>
              <a:t>”, switch to “</a:t>
            </a:r>
            <a:r>
              <a:rPr lang="en-US" sz="2800" b="1">
                <a:solidFill>
                  <a:srgbClr val="FFFF00"/>
                </a:solidFill>
              </a:rPr>
              <a:t>popcorn</a:t>
            </a:r>
            <a:r>
              <a:rPr lang="en-US" sz="2800">
                <a:solidFill>
                  <a:srgbClr val="FF0000"/>
                </a:solidFill>
              </a:rPr>
              <a:t>” mode.</a:t>
            </a: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No evaluation</a:t>
            </a:r>
            <a:r>
              <a:rPr lang="en-US" sz="2800">
                <a:solidFill>
                  <a:srgbClr val="FF0000"/>
                </a:solidFill>
              </a:rPr>
              <a:t> of ideas is permitted.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FF0000"/>
                </a:solidFill>
              </a:rPr>
              <a:t>Once the leader feels there are enough ideas, </a:t>
            </a:r>
            <a:r>
              <a:rPr lang="en-US" sz="2800" b="1">
                <a:solidFill>
                  <a:srgbClr val="FFFF00"/>
                </a:solidFill>
              </a:rPr>
              <a:t>work together</a:t>
            </a:r>
            <a:r>
              <a:rPr lang="en-US" sz="2800">
                <a:solidFill>
                  <a:srgbClr val="FF0000"/>
                </a:solidFill>
              </a:rPr>
              <a:t> to find a solution.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0198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26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pic>
        <p:nvPicPr>
          <p:cNvPr id="68614" name="Picture 6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7010400" y="1143000"/>
            <a:ext cx="2133600" cy="313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447800"/>
            <a:ext cx="5791200" cy="5410200"/>
          </a:xfrm>
          <a:noFill/>
          <a:ln/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b="1" i="1">
                <a:solidFill>
                  <a:srgbClr val="FF0000"/>
                </a:solidFill>
              </a:rPr>
              <a:t>Avoid these creativity blockers</a:t>
            </a:r>
            <a:endParaRPr lang="en-US" b="1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Fear of making mistakes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Fear of appearing childish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Beliefs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Rational thought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The weight of previous “models”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Fear of consequences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</a:rPr>
              <a:t>Self-doubt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4000" b="1">
                <a:solidFill>
                  <a:srgbClr val="FFFF00"/>
                </a:solidFill>
              </a:rPr>
              <a:t>Strategies for Thinking Creatively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6324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26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pic>
        <p:nvPicPr>
          <p:cNvPr id="69638" name="Picture 6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4800600" y="4953000"/>
            <a:ext cx="2057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828800"/>
            <a:ext cx="6781800" cy="39624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FF00"/>
                </a:solidFill>
              </a:rPr>
              <a:t>Visualize</a:t>
            </a:r>
            <a:r>
              <a:rPr lang="en-US" sz="2800">
                <a:solidFill>
                  <a:srgbClr val="FF0000"/>
                </a:solidFill>
              </a:rPr>
              <a:t> the “big picture”.</a:t>
            </a:r>
          </a:p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FF00"/>
                </a:solidFill>
              </a:rPr>
              <a:t>Make</a:t>
            </a:r>
            <a:r>
              <a:rPr lang="en-US" sz="2800" b="1">
                <a:solidFill>
                  <a:srgbClr val="FF0000"/>
                </a:solidFill>
              </a:rPr>
              <a:t> </a:t>
            </a:r>
            <a:r>
              <a:rPr lang="en-US" sz="2800" b="1">
                <a:solidFill>
                  <a:srgbClr val="FFFF00"/>
                </a:solidFill>
              </a:rPr>
              <a:t>opportunities</a:t>
            </a:r>
            <a:r>
              <a:rPr lang="en-US" sz="2800">
                <a:solidFill>
                  <a:srgbClr val="FF0000"/>
                </a:solidFill>
              </a:rPr>
              <a:t> out of problems.</a:t>
            </a:r>
          </a:p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FF00"/>
                </a:solidFill>
              </a:rPr>
              <a:t>Predict problems</a:t>
            </a:r>
            <a:r>
              <a:rPr lang="en-US" sz="2800">
                <a:solidFill>
                  <a:srgbClr val="FF0000"/>
                </a:solidFill>
              </a:rPr>
              <a:t> before they occur.</a:t>
            </a:r>
          </a:p>
          <a:p>
            <a:pPr>
              <a:spcBef>
                <a:spcPct val="75000"/>
              </a:spcBef>
            </a:pPr>
            <a:r>
              <a:rPr lang="en-US" sz="2800" b="1">
                <a:solidFill>
                  <a:srgbClr val="FFFF00"/>
                </a:solidFill>
              </a:rPr>
              <a:t>Become positive</a:t>
            </a:r>
            <a:r>
              <a:rPr lang="en-US" sz="2800">
                <a:solidFill>
                  <a:srgbClr val="FF0000"/>
                </a:solidFill>
              </a:rPr>
              <a:t> when others are negative.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3600" b="1">
                <a:solidFill>
                  <a:srgbClr val="FFFF00"/>
                </a:solidFill>
              </a:rPr>
              <a:t>Benefits of Creativity in Leadership</a:t>
            </a: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228600" y="6248400"/>
            <a:ext cx="10572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26 TM 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62892A-C647-4B5F-A205-F06B73084F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6CA52B-F3D0-45AE-BB73-2EAF62F8054A}">
  <ds:schemaRefs>
    <ds:schemaRef ds:uri="http://www.w3.org/XML/1998/namespace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7d75d6f9-8bd4-4602-97a0-53722360a9f2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8B14F67-0757-4B94-BA23-CC0AF5B1F1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25</TotalTime>
  <Words>201</Words>
  <Application>Microsoft Office PowerPoint</Application>
  <PresentationFormat>On-screen Show (4:3)</PresentationFormat>
  <Paragraphs>56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Lucida Calligraphy</vt:lpstr>
      <vt:lpstr>Times New Roman</vt:lpstr>
      <vt:lpstr>LK Template</vt:lpstr>
      <vt:lpstr>Creativity</vt:lpstr>
      <vt:lpstr>Creativity</vt:lpstr>
      <vt:lpstr>Strategies for Thinking Creatively</vt:lpstr>
      <vt:lpstr>Strategies for Thinking Creatively</vt:lpstr>
      <vt:lpstr>Strategies for Thinking Creatively</vt:lpstr>
      <vt:lpstr>Benefits of Creativity in Leadership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2003-12-02T04:34:00Z</dcterms:created>
  <dcterms:modified xsi:type="dcterms:W3CDTF">2018-07-09T18:26:51Z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