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7" r:id="rId5"/>
    <p:sldId id="257" r:id="rId6"/>
    <p:sldId id="261" r:id="rId7"/>
    <p:sldId id="262" r:id="rId8"/>
    <p:sldId id="263" r:id="rId9"/>
    <p:sldId id="264" r:id="rId10"/>
    <p:sldId id="259" r:id="rId11"/>
    <p:sldId id="265" r:id="rId12"/>
    <p:sldId id="260" r:id="rId13"/>
    <p:sldId id="266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11" autoAdjust="0"/>
    <p:restoredTop sz="94683" autoAdjust="0"/>
  </p:normalViewPr>
  <p:slideViewPr>
    <p:cSldViewPr>
      <p:cViewPr varScale="1">
        <p:scale>
          <a:sx n="98" d="100"/>
          <a:sy n="98" d="100"/>
        </p:scale>
        <p:origin x="633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pPr>
              <a:defRPr/>
            </a:pPr>
            <a:fld id="{24BD4886-73BF-42BB-B40A-2C8903E06A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AEDE69D-D529-4B34-AAD7-5E9AF8C604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1DFEED-102C-40AB-ADC3-6B33955B0674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1B2BD2-48D2-42A7-8B31-6977A481A15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FD40F0-6ADC-46E0-879F-69B3B7697805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136EA6-D158-46CE-9F3C-0904207BCEB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9D269E-C72C-4BE2-89F7-0565D1E15A16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8DFBCE-BBEF-45D7-BEC8-DEB8FC1CB18B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51E797-0C11-4FA4-8367-B25C7AADF33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602B78-BA5D-46F5-BE6E-641BA4B86B1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F72F29-642F-472B-AC30-9FA7CD07086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58B83D-D4D9-408E-B3E0-94B7AA5E1ABD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pPr>
              <a:defRPr/>
            </a:pPr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3276600"/>
            <a:ext cx="5486400" cy="1752600"/>
          </a:xfrm>
        </p:spPr>
        <p:txBody>
          <a:bodyPr/>
          <a:lstStyle/>
          <a:p>
            <a:pPr algn="ctr" eaLnBrk="1" hangingPunct="1"/>
            <a:r>
              <a:rPr lang="en-US" smtClean="0">
                <a:solidFill>
                  <a:srgbClr val="000000"/>
                </a:solidFill>
              </a:rPr>
              <a:t>How do I obtain career success?</a:t>
            </a:r>
          </a:p>
          <a:p>
            <a:pPr eaLnBrk="1" hangingPunct="1"/>
            <a:endParaRPr lang="en-US" smtClean="0"/>
          </a:p>
        </p:txBody>
      </p:sp>
      <p:sp>
        <p:nvSpPr>
          <p:cNvPr id="16386" name="Text Box 3"/>
          <p:cNvSpPr txBox="1">
            <a:spLocks noChangeArrowheads="1"/>
          </p:cNvSpPr>
          <p:nvPr/>
        </p:nvSpPr>
        <p:spPr bwMode="auto">
          <a:xfrm>
            <a:off x="152400" y="60960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Introduction to Personal Growth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" charset="0"/>
              </a:rPr>
              <a:t>HS 2</a:t>
            </a:r>
          </a:p>
        </p:txBody>
      </p:sp>
      <p:sp>
        <p:nvSpPr>
          <p:cNvPr id="16388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16389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Introduction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to Leadership</a:t>
            </a:r>
          </a:p>
        </p:txBody>
      </p:sp>
      <p:sp>
        <p:nvSpPr>
          <p:cNvPr id="16391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3</a:t>
            </a:r>
          </a:p>
        </p:txBody>
      </p:sp>
      <p:sp>
        <p:nvSpPr>
          <p:cNvPr id="16392" name="WordArt 10"/>
          <p:cNvSpPr>
            <a:spLocks noChangeArrowheads="1" noChangeShapeType="1" noTextEdit="1"/>
          </p:cNvSpPr>
          <p:nvPr/>
        </p:nvSpPr>
        <p:spPr bwMode="auto">
          <a:xfrm>
            <a:off x="2133600" y="1752600"/>
            <a:ext cx="6477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Defining Career Success</a:t>
            </a:r>
          </a:p>
        </p:txBody>
      </p:sp>
      <p:pic>
        <p:nvPicPr>
          <p:cNvPr id="1639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2709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Definition of Career Success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2133600"/>
            <a:ext cx="6553200" cy="4038600"/>
          </a:xfrm>
        </p:spPr>
        <p:txBody>
          <a:bodyPr/>
          <a:lstStyle/>
          <a:p>
            <a:pPr eaLnBrk="1" hangingPunct="1"/>
            <a:r>
              <a:rPr lang="en-US" b="0" smtClean="0">
                <a:solidFill>
                  <a:srgbClr val="000000"/>
                </a:solidFill>
              </a:rPr>
              <a:t>Continuously demonstrating those qualities, attributes and skills necessary to succeed and further prepare for a chosen profession while effectively contributing to society.</a:t>
            </a:r>
          </a:p>
        </p:txBody>
      </p:sp>
      <p:sp>
        <p:nvSpPr>
          <p:cNvPr id="72707" name="Text Box 4"/>
          <p:cNvSpPr txBox="1">
            <a:spLocks noChangeArrowheads="1"/>
          </p:cNvSpPr>
          <p:nvPr/>
        </p:nvSpPr>
        <p:spPr bwMode="auto">
          <a:xfrm>
            <a:off x="238125" y="62484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 TM D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pic>
        <p:nvPicPr>
          <p:cNvPr id="72711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2048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74295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FF0000"/>
                </a:solidFill>
              </a:rPr>
              <a:t>Basic Career Success Skills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219200"/>
            <a:ext cx="6705600" cy="5181600"/>
          </a:xfrm>
        </p:spPr>
        <p:txBody>
          <a:bodyPr/>
          <a:lstStyle/>
          <a:p>
            <a:pPr marL="7938" indent="9525" eaLnBrk="1" hangingPunct="1">
              <a:buFontTx/>
              <a:buNone/>
            </a:pPr>
            <a:r>
              <a:rPr lang="en-US" sz="3600" smtClean="0">
                <a:solidFill>
                  <a:srgbClr val="000000"/>
                </a:solidFill>
              </a:rPr>
              <a:t>Communication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written 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oral 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non-verbal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positive Non-verbal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listening </a:t>
            </a:r>
          </a:p>
        </p:txBody>
      </p:sp>
      <p:sp>
        <p:nvSpPr>
          <p:cNvPr id="20483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 TM A1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pic>
        <p:nvPicPr>
          <p:cNvPr id="20487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7620000" cy="9906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Basic Career Success Skills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600200"/>
            <a:ext cx="6248400" cy="4800600"/>
          </a:xfrm>
        </p:spPr>
        <p:txBody>
          <a:bodyPr/>
          <a:lstStyle/>
          <a:p>
            <a:pPr marL="7938" indent="9525" eaLnBrk="1" hangingPunct="1">
              <a:buFontTx/>
              <a:buNone/>
            </a:pPr>
            <a:r>
              <a:rPr lang="en-US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Flexibility / Adaptability</a:t>
            </a:r>
            <a:r>
              <a:rPr lang="en-US" sz="36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360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2800" b="0" smtClean="0">
                <a:solidFill>
                  <a:srgbClr val="000000"/>
                </a:solidFill>
              </a:rPr>
              <a:t>the ability to respond to changing or new situations</a:t>
            </a:r>
            <a:br>
              <a:rPr lang="en-US" sz="2800" b="0" smtClean="0">
                <a:solidFill>
                  <a:srgbClr val="000000"/>
                </a:solidFill>
              </a:rPr>
            </a:br>
            <a:endParaRPr lang="en-US" sz="2800" b="0" smtClean="0">
              <a:solidFill>
                <a:srgbClr val="000000"/>
              </a:solidFill>
            </a:endParaRP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diversity 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changes in technology 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risk and adversity</a:t>
            </a: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 TM A2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22534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2253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Basic Career Success Skills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981200"/>
            <a:ext cx="6248400" cy="4419600"/>
          </a:xfrm>
        </p:spPr>
        <p:txBody>
          <a:bodyPr/>
          <a:lstStyle/>
          <a:p>
            <a:pPr marL="7938" indent="9525" eaLnBrk="1" hangingPunct="1">
              <a:buFontTx/>
              <a:buNone/>
            </a:pPr>
            <a:r>
              <a:rPr lang="en-US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Decision Making</a:t>
            </a:r>
          </a:p>
          <a:p>
            <a:pPr marL="7938" indent="9525" eaLnBrk="1" hangingPunct="1">
              <a:buFontTx/>
              <a:buNone/>
            </a:pPr>
            <a:endParaRPr lang="en-US" sz="2800" b="0" smtClean="0"/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identify the problem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gather information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consider options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 TM A3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24582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2458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Basic Career Success Skills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2057400"/>
            <a:ext cx="6248400" cy="4343400"/>
          </a:xfrm>
        </p:spPr>
        <p:txBody>
          <a:bodyPr/>
          <a:lstStyle/>
          <a:p>
            <a:pPr marL="7938" indent="9525" eaLnBrk="1" hangingPunct="1">
              <a:buFontTx/>
              <a:buNone/>
            </a:pPr>
            <a:r>
              <a:rPr lang="en-US" sz="3600" smtClean="0">
                <a:solidFill>
                  <a:srgbClr val="FF0000"/>
                </a:solidFill>
              </a:rPr>
              <a:t>Technical Skills</a:t>
            </a:r>
          </a:p>
          <a:p>
            <a:pPr marL="7938" indent="9525" eaLnBrk="1" hangingPunct="1">
              <a:buFontTx/>
              <a:buNone/>
            </a:pPr>
            <a:endParaRPr lang="en-US" sz="2800" b="0" smtClean="0">
              <a:solidFill>
                <a:srgbClr val="FF0000"/>
              </a:solidFill>
            </a:endParaRP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identify necessary skills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develop necessary skills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 TM A4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26630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26631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Basic Career Success Skills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981200"/>
            <a:ext cx="6858000" cy="4419600"/>
          </a:xfrm>
        </p:spPr>
        <p:txBody>
          <a:bodyPr/>
          <a:lstStyle/>
          <a:p>
            <a:pPr marL="7938" indent="9525" eaLnBrk="1" hangingPunct="1">
              <a:buFontTx/>
              <a:buNone/>
            </a:pPr>
            <a:r>
              <a:rPr lang="en-US" sz="36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Other</a:t>
            </a:r>
          </a:p>
          <a:p>
            <a:pPr marL="7938" indent="9525" eaLnBrk="1" hangingPunct="1">
              <a:buFontTx/>
              <a:buNone/>
            </a:pPr>
            <a:endParaRPr lang="en-US" sz="2800" b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goal setting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embraces integrity</a:t>
            </a:r>
          </a:p>
          <a:p>
            <a:pPr marL="1295400" lvl="2" indent="-381000" eaLnBrk="1" hangingPunct="1">
              <a:buClr>
                <a:srgbClr val="FF0000"/>
              </a:buClr>
            </a:pPr>
            <a:r>
              <a:rPr lang="en-US" sz="3200" b="0" smtClean="0">
                <a:solidFill>
                  <a:srgbClr val="000000"/>
                </a:solidFill>
              </a:rPr>
              <a:t>honest, sincere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responsibility</a:t>
            </a:r>
          </a:p>
          <a:p>
            <a:pPr marL="923925" lvl="1" indent="-457200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600" b="0" smtClean="0">
                <a:solidFill>
                  <a:srgbClr val="000000"/>
                </a:solidFill>
              </a:rPr>
              <a:t>continuous learning</a:t>
            </a: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 TM A5</a:t>
            </a:r>
          </a:p>
        </p:txBody>
      </p:sp>
      <p:sp>
        <p:nvSpPr>
          <p:cNvPr id="28678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28679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6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65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How do we communicate?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600200"/>
            <a:ext cx="6553200" cy="114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FF0000"/>
                </a:solidFill>
              </a:rPr>
              <a:t>Nonverbal</a:t>
            </a:r>
            <a:r>
              <a:rPr lang="en-US" sz="2800" b="0" smtClean="0">
                <a:solidFill>
                  <a:srgbClr val="000000"/>
                </a:solidFill>
              </a:rPr>
              <a:t>—communication in ways other than with words.</a:t>
            </a:r>
            <a:endParaRPr lang="en-US" b="0" smtClean="0">
              <a:solidFill>
                <a:srgbClr val="000000"/>
              </a:solidFill>
            </a:endParaRPr>
          </a:p>
          <a:p>
            <a:pPr eaLnBrk="1" hangingPunct="1"/>
            <a:endParaRPr lang="en-US" sz="2400" b="0" smtClean="0">
              <a:solidFill>
                <a:srgbClr val="000000"/>
              </a:solidFill>
            </a:endParaRPr>
          </a:p>
        </p:txBody>
      </p:sp>
      <p:sp>
        <p:nvSpPr>
          <p:cNvPr id="66571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 TM B1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graphicFrame>
        <p:nvGraphicFramePr>
          <p:cNvPr id="66568" name="Object 8"/>
          <p:cNvGraphicFramePr>
            <a:graphicFrameLocks noChangeAspect="1"/>
          </p:cNvGraphicFramePr>
          <p:nvPr/>
        </p:nvGraphicFramePr>
        <p:xfrm>
          <a:off x="2667000" y="3235325"/>
          <a:ext cx="5105400" cy="362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9" name="Chart" r:id="rId4" imgW="3571968" imgH="2533654" progId="Excel.Chart.8">
                  <p:embed/>
                </p:oleObj>
              </mc:Choice>
              <mc:Fallback>
                <p:oleObj name="Chart" r:id="rId4" imgW="3571968" imgH="2533654" progId="Excel.Chart.8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235325"/>
                        <a:ext cx="5105400" cy="362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chemeClr val="bg2">
                            <a:alpha val="50000"/>
                          </a:schemeClr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4953000" y="3810000"/>
            <a:ext cx="137795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Arial" charset="0"/>
              </a:rPr>
              <a:t>Verbal - 7%</a:t>
            </a:r>
          </a:p>
        </p:txBody>
      </p:sp>
      <p:sp>
        <p:nvSpPr>
          <p:cNvPr id="66570" name="Text Box 10"/>
          <p:cNvSpPr txBox="1">
            <a:spLocks noChangeArrowheads="1"/>
          </p:cNvSpPr>
          <p:nvPr/>
        </p:nvSpPr>
        <p:spPr bwMode="auto">
          <a:xfrm>
            <a:off x="5791200" y="5867400"/>
            <a:ext cx="136525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Arial" charset="0"/>
              </a:rPr>
              <a:t>Tone - 40%</a:t>
            </a:r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2743200" y="4648200"/>
            <a:ext cx="1219200" cy="9159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800">
                <a:solidFill>
                  <a:srgbClr val="000000"/>
                </a:solidFill>
                <a:latin typeface="Arial" charset="0"/>
              </a:rPr>
              <a:t>body language - 53%</a:t>
            </a:r>
          </a:p>
        </p:txBody>
      </p:sp>
      <p:sp>
        <p:nvSpPr>
          <p:cNvPr id="66577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686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How do we communicate?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2057400"/>
            <a:ext cx="67818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FF0000"/>
                </a:solidFill>
              </a:rPr>
              <a:t>Non-verbal communication examples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0" smtClean="0">
                <a:solidFill>
                  <a:srgbClr val="000000"/>
                </a:solidFill>
              </a:rPr>
              <a:t>facial expressions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0" smtClean="0">
                <a:solidFill>
                  <a:srgbClr val="000000"/>
                </a:solidFill>
              </a:rPr>
              <a:t>body posture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0" smtClean="0">
                <a:solidFill>
                  <a:srgbClr val="000000"/>
                </a:solidFill>
              </a:rPr>
              <a:t>eye contact</a:t>
            </a:r>
          </a:p>
          <a:p>
            <a:pPr lvl="2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b="0" smtClean="0">
                <a:solidFill>
                  <a:srgbClr val="000000"/>
                </a:solidFill>
              </a:rPr>
              <a:t>direct stares</a:t>
            </a:r>
          </a:p>
          <a:p>
            <a:pPr lvl="2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b="0" smtClean="0">
                <a:solidFill>
                  <a:srgbClr val="000000"/>
                </a:solidFill>
              </a:rPr>
              <a:t>no eye contact</a:t>
            </a:r>
          </a:p>
          <a:p>
            <a:pPr lvl="2" eaLnBrk="1" hangingPunct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 b="0" smtClean="0">
                <a:solidFill>
                  <a:srgbClr val="000000"/>
                </a:solidFill>
              </a:rPr>
              <a:t>rolling eyes</a:t>
            </a:r>
          </a:p>
          <a:p>
            <a:pPr lvl="1"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en-US" b="0" smtClean="0">
                <a:solidFill>
                  <a:srgbClr val="000000"/>
                </a:solidFill>
              </a:rPr>
              <a:t>sighs </a:t>
            </a:r>
            <a:endParaRPr lang="en-US" sz="3200" b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endParaRPr lang="en-US" sz="2800" b="0" smtClean="0">
              <a:solidFill>
                <a:srgbClr val="000000"/>
              </a:solidFill>
            </a:endParaRPr>
          </a:p>
        </p:txBody>
      </p:sp>
      <p:sp>
        <p:nvSpPr>
          <p:cNvPr id="68611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 TM B 2</a:t>
            </a:r>
          </a:p>
        </p:txBody>
      </p:sp>
      <p:sp>
        <p:nvSpPr>
          <p:cNvPr id="68614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pic>
        <p:nvPicPr>
          <p:cNvPr id="6861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rgbClr val="FF0000"/>
              </a:gs>
              <a:gs pos="50000">
                <a:srgbClr val="FFFF99"/>
              </a:gs>
              <a:gs pos="100000">
                <a:srgbClr val="FF0000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rgbClr val="FF0000"/>
                </a:solidFill>
              </a:rPr>
              <a:t>Benefits of Volunteering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76400"/>
            <a:ext cx="6629400" cy="3429000"/>
          </a:xfrm>
        </p:spPr>
        <p:txBody>
          <a:bodyPr/>
          <a:lstStyle/>
          <a:p>
            <a:pPr eaLnBrk="1" hangingPunct="1"/>
            <a:r>
              <a:rPr lang="en-US" sz="2800" b="0" smtClean="0">
                <a:solidFill>
                  <a:srgbClr val="000000"/>
                </a:solidFill>
              </a:rPr>
              <a:t>Employees </a:t>
            </a:r>
            <a:r>
              <a:rPr lang="en-US" sz="2800" smtClean="0">
                <a:solidFill>
                  <a:srgbClr val="000000"/>
                </a:solidFill>
              </a:rPr>
              <a:t>develop skills</a:t>
            </a:r>
            <a:r>
              <a:rPr lang="en-US" sz="2800" b="0" smtClean="0">
                <a:solidFill>
                  <a:srgbClr val="000000"/>
                </a:solidFill>
              </a:rPr>
              <a:t> that benefit the business</a:t>
            </a:r>
          </a:p>
          <a:p>
            <a:pPr eaLnBrk="1" hangingPunct="1"/>
            <a:r>
              <a:rPr lang="en-US" sz="2800" b="0" smtClean="0">
                <a:solidFill>
                  <a:srgbClr val="000000"/>
                </a:solidFill>
              </a:rPr>
              <a:t>Improves </a:t>
            </a:r>
            <a:r>
              <a:rPr lang="en-US" sz="2800" smtClean="0">
                <a:solidFill>
                  <a:srgbClr val="000000"/>
                </a:solidFill>
              </a:rPr>
              <a:t>team</a:t>
            </a:r>
            <a:r>
              <a:rPr lang="en-US" sz="2800" b="0" smtClean="0">
                <a:solidFill>
                  <a:srgbClr val="000000"/>
                </a:solidFill>
              </a:rPr>
              <a:t> work</a:t>
            </a:r>
          </a:p>
          <a:p>
            <a:pPr eaLnBrk="1" hangingPunct="1"/>
            <a:r>
              <a:rPr lang="en-US" sz="2800" b="0" smtClean="0">
                <a:solidFill>
                  <a:srgbClr val="000000"/>
                </a:solidFill>
              </a:rPr>
              <a:t>Businesses seen as </a:t>
            </a:r>
            <a:r>
              <a:rPr lang="en-US" sz="2800" smtClean="0">
                <a:solidFill>
                  <a:srgbClr val="000000"/>
                </a:solidFill>
              </a:rPr>
              <a:t>improving community</a:t>
            </a:r>
            <a:r>
              <a:rPr lang="en-US" sz="2800" b="0" smtClean="0">
                <a:solidFill>
                  <a:srgbClr val="000000"/>
                </a:solidFill>
              </a:rPr>
              <a:t> which results in more customers</a:t>
            </a:r>
          </a:p>
          <a:p>
            <a:pPr eaLnBrk="1" hangingPunct="1">
              <a:buFontTx/>
              <a:buNone/>
            </a:pPr>
            <a:endParaRPr lang="en-US" b="0" smtClean="0">
              <a:solidFill>
                <a:srgbClr val="000000"/>
              </a:solidFill>
            </a:endParaRPr>
          </a:p>
          <a:p>
            <a:pPr eaLnBrk="1" hangingPunct="1"/>
            <a:endParaRPr lang="en-US" sz="2400" smtClean="0"/>
          </a:p>
        </p:txBody>
      </p:sp>
      <p:sp>
        <p:nvSpPr>
          <p:cNvPr id="70659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209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 TM C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1676400" y="5105400"/>
            <a:ext cx="7391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algn="r">
              <a:spcBef>
                <a:spcPct val="20000"/>
              </a:spcBef>
            </a:pPr>
            <a:r>
              <a:rPr lang="en-US" sz="1800">
                <a:solidFill>
                  <a:srgbClr val="000000"/>
                </a:solidFill>
                <a:latin typeface="Arial" charset="0"/>
              </a:rPr>
              <a:t>Source: Study conducted by the United Way</a:t>
            </a:r>
            <a:br>
              <a:rPr lang="en-US" sz="1800">
                <a:solidFill>
                  <a:srgbClr val="000000"/>
                </a:solidFill>
                <a:latin typeface="Arial" charset="0"/>
              </a:rPr>
            </a:br>
            <a:r>
              <a:rPr lang="en-US" sz="1800">
                <a:solidFill>
                  <a:srgbClr val="000000"/>
                </a:solidFill>
                <a:latin typeface="Arial" charset="0"/>
              </a:rPr>
              <a:t>of West Palm Beach, Florida</a:t>
            </a:r>
          </a:p>
          <a:p>
            <a:pPr marL="342900" indent="-342900">
              <a:spcBef>
                <a:spcPct val="20000"/>
              </a:spcBef>
            </a:pPr>
            <a:endParaRPr lang="en-US" sz="20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>
              <a:latin typeface="Arial" charset="0"/>
            </a:endParaRPr>
          </a:p>
        </p:txBody>
      </p:sp>
      <p:sp>
        <p:nvSpPr>
          <p:cNvPr id="70663" name="Rectangle 21"/>
          <p:cNvSpPr>
            <a:spLocks noChangeArrowheads="1"/>
          </p:cNvSpPr>
          <p:nvPr/>
        </p:nvSpPr>
        <p:spPr bwMode="auto">
          <a:xfrm>
            <a:off x="1524000" y="30480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 sz="18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F4D59E-C356-45B3-A9E3-F4534EB7E7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120ECC-54C8-4760-940A-BC14804A9008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7d75d6f9-8bd4-4602-97a0-53722360a9f2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DD202D2-EAC2-427B-8CBD-5CF12487A4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249</Words>
  <Application>Microsoft Office PowerPoint</Application>
  <PresentationFormat>On-screen Show (4:3)</PresentationFormat>
  <Paragraphs>86</Paragraphs>
  <Slides>10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Lucida Calligraphy</vt:lpstr>
      <vt:lpstr>Tahoma</vt:lpstr>
      <vt:lpstr>Times New Roman</vt:lpstr>
      <vt:lpstr>Wingdings</vt:lpstr>
      <vt:lpstr>LK Template</vt:lpstr>
      <vt:lpstr>Chart</vt:lpstr>
      <vt:lpstr>PowerPoint Presentation</vt:lpstr>
      <vt:lpstr>Basic Career Success Skills</vt:lpstr>
      <vt:lpstr>Basic Career Success Skills</vt:lpstr>
      <vt:lpstr>Basic Career Success Skills</vt:lpstr>
      <vt:lpstr>Basic Career Success Skills</vt:lpstr>
      <vt:lpstr>Basic Career Success Skills</vt:lpstr>
      <vt:lpstr>How do we communicate?</vt:lpstr>
      <vt:lpstr>How do we communicate?</vt:lpstr>
      <vt:lpstr>Benefits of Volunteering</vt:lpstr>
      <vt:lpstr>Definition of Career Success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18</cp:revision>
  <cp:lastPrinted>1601-01-01T00:00:00Z</cp:lastPrinted>
  <dcterms:created xsi:type="dcterms:W3CDTF">2003-11-25T06:13:37Z</dcterms:created>
  <dcterms:modified xsi:type="dcterms:W3CDTF">2018-07-09T17:54:48Z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