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61" r:id="rId7"/>
    <p:sldId id="262" r:id="rId8"/>
    <p:sldId id="259" r:id="rId9"/>
    <p:sldId id="263" r:id="rId10"/>
    <p:sldId id="260" r:id="rId11"/>
    <p:sldId id="265" r:id="rId12"/>
    <p:sldId id="264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97" autoAdjust="0"/>
    <p:restoredTop sz="94683" autoAdjust="0"/>
  </p:normalViewPr>
  <p:slideViewPr>
    <p:cSldViewPr>
      <p:cViewPr varScale="1">
        <p:scale>
          <a:sx n="98" d="100"/>
          <a:sy n="98" d="100"/>
        </p:scale>
        <p:origin x="90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4B37B8AF-4682-47A4-BB53-33AE8F44F54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AEEC3697-9A24-43EE-91A2-8B36BBDBBD6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47763F-A86A-4A17-96AC-FDD1D91C5A26}" type="slidenum">
              <a:rPr lang="en-US"/>
              <a:pPr/>
              <a:t>1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B9D76A-D07E-4173-82AA-46B722F7F09F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10F507-A559-41C6-B8F3-31E6956CE6A1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6052E3-2F17-4A46-83F8-9F1F6A2F1655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AB6F5F-600D-4445-B3FA-3A5B7A6AAA97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FECE1F-0F70-46AE-82A7-8ABA3B65DC89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B1E4A2-C2A7-437F-8B7C-04E31A313411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EB9512-82A5-4B58-871C-587C9B86F401}" type="slidenum">
              <a:rPr lang="en-US"/>
              <a:pPr/>
              <a:t>8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6B65B6-3BFE-49D3-A3EF-497CB5403D41}" type="slidenum">
              <a:rPr lang="en-US"/>
              <a:pPr/>
              <a:t>9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Factors of Self-Image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How do I begin to grow?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What is self-image?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600200"/>
            <a:ext cx="6248400" cy="4800600"/>
          </a:xfrm>
          <a:noFill/>
          <a:ln/>
        </p:spPr>
        <p:txBody>
          <a:bodyPr/>
          <a:lstStyle/>
          <a:p>
            <a:r>
              <a:rPr lang="en-US" sz="2800">
                <a:solidFill>
                  <a:srgbClr val="FF0000"/>
                </a:solidFill>
              </a:rPr>
              <a:t>Self-image is the way a person sees his or her inner and outer “being”.</a:t>
            </a:r>
          </a:p>
          <a:p>
            <a:pPr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Often times there are differences between what we see and think about ourselves and what others see and think about us.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704850"/>
            <a:ext cx="6934200" cy="10477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Three aspects that represent and affect your self-image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2438400"/>
            <a:ext cx="6705600" cy="31242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How you </a:t>
            </a:r>
            <a:r>
              <a:rPr lang="en-US" sz="2800" b="1">
                <a:solidFill>
                  <a:srgbClr val="FFFF00"/>
                </a:solidFill>
              </a:rPr>
              <a:t>see yourself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How you </a:t>
            </a:r>
            <a:r>
              <a:rPr lang="en-US" sz="2800" b="1">
                <a:solidFill>
                  <a:srgbClr val="FFFF00"/>
                </a:solidFill>
              </a:rPr>
              <a:t>would like to see yourself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How you think that </a:t>
            </a:r>
            <a:r>
              <a:rPr lang="en-US" sz="2800" b="1">
                <a:solidFill>
                  <a:srgbClr val="FFFF00"/>
                </a:solidFill>
              </a:rPr>
              <a:t>others see you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28600"/>
            <a:ext cx="6934200" cy="91440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Three Divisions of Self-Image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676400"/>
            <a:ext cx="6248400" cy="4572000"/>
          </a:xfrm>
          <a:noFill/>
          <a:ln/>
        </p:spPr>
        <p:txBody>
          <a:bodyPr/>
          <a:lstStyle/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 b="1">
                <a:solidFill>
                  <a:srgbClr val="FF0000"/>
                </a:solidFill>
              </a:rPr>
              <a:t>Physical</a:t>
            </a:r>
            <a:r>
              <a:rPr lang="en-US" sz="2800">
                <a:solidFill>
                  <a:srgbClr val="FF0000"/>
                </a:solidFill>
              </a:rPr>
              <a:t> - perception based on </a:t>
            </a:r>
            <a:r>
              <a:rPr lang="en-US" sz="2800" b="1">
                <a:solidFill>
                  <a:srgbClr val="FF0000"/>
                </a:solidFill>
              </a:rPr>
              <a:t>outward</a:t>
            </a:r>
            <a:r>
              <a:rPr lang="en-US" sz="2800">
                <a:solidFill>
                  <a:srgbClr val="FF0000"/>
                </a:solidFill>
              </a:rPr>
              <a:t> appearances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 b="1">
                <a:solidFill>
                  <a:srgbClr val="FF0000"/>
                </a:solidFill>
              </a:rPr>
              <a:t>Emotional</a:t>
            </a:r>
            <a:r>
              <a:rPr lang="en-US" sz="2800">
                <a:solidFill>
                  <a:srgbClr val="FF0000"/>
                </a:solidFill>
              </a:rPr>
              <a:t> - perception according to </a:t>
            </a:r>
            <a:r>
              <a:rPr lang="en-US" sz="2800" b="1">
                <a:solidFill>
                  <a:srgbClr val="FF0000"/>
                </a:solidFill>
              </a:rPr>
              <a:t>emotional</a:t>
            </a:r>
            <a:r>
              <a:rPr lang="en-US" sz="2800">
                <a:solidFill>
                  <a:srgbClr val="FF0000"/>
                </a:solidFill>
              </a:rPr>
              <a:t> characteristics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 b="1">
                <a:solidFill>
                  <a:srgbClr val="FF0000"/>
                </a:solidFill>
              </a:rPr>
              <a:t>Intellectual</a:t>
            </a:r>
            <a:r>
              <a:rPr lang="en-US" sz="2800">
                <a:solidFill>
                  <a:srgbClr val="FF0000"/>
                </a:solidFill>
              </a:rPr>
              <a:t> - perception based upon our </a:t>
            </a:r>
            <a:r>
              <a:rPr lang="en-US" sz="2800" b="1">
                <a:solidFill>
                  <a:srgbClr val="FF0000"/>
                </a:solidFill>
              </a:rPr>
              <a:t>educational successes and failures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Positive Factors of Self-Image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2362200"/>
            <a:ext cx="5334000" cy="4038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Family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Friends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Mentors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coaches, teachers, religious leaders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Accomplishments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Successes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B1 </a:t>
            </a:r>
          </a:p>
        </p:txBody>
      </p:sp>
      <p:pic>
        <p:nvPicPr>
          <p:cNvPr id="66568" name="Picture 8" descr="MCj0436161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2362200"/>
            <a:ext cx="1841500" cy="132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Negative Factors of Self-Image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600200"/>
            <a:ext cx="53340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Advertisements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Media </a:t>
            </a:r>
          </a:p>
          <a:p>
            <a:pPr lvl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television, movies, magazines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Peers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Personal Failures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Destructive or Damaging Experiences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28600"/>
            <a:ext cx="7315200" cy="137160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Four Ways to Promote Positive </a:t>
            </a:r>
            <a:br>
              <a:rPr lang="en-US" sz="3600" b="1">
                <a:solidFill>
                  <a:srgbClr val="FFFF00"/>
                </a:solidFill>
              </a:rPr>
            </a:br>
            <a:r>
              <a:rPr lang="en-US" sz="3600" b="1">
                <a:solidFill>
                  <a:srgbClr val="FFFF00"/>
                </a:solidFill>
              </a:rPr>
              <a:t>Self-Image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2362200"/>
            <a:ext cx="6248400" cy="41910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rgbClr val="FF0000"/>
                </a:solidFill>
              </a:rPr>
              <a:t>Build upon your </a:t>
            </a:r>
            <a:r>
              <a:rPr lang="en-US" sz="2800" b="1">
                <a:solidFill>
                  <a:srgbClr val="FFFF00"/>
                </a:solidFill>
              </a:rPr>
              <a:t>successes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2800" b="1">
              <a:solidFill>
                <a:srgbClr val="FFFF00"/>
              </a:solidFill>
            </a:endParaRP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Celebrate your successes</a:t>
            </a: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Engage in activities that stem from successes to increase your level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of challenge 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28600"/>
            <a:ext cx="7315200" cy="137160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Four Ways to Promote Positive </a:t>
            </a:r>
            <a:br>
              <a:rPr lang="en-US" sz="3600" b="1">
                <a:solidFill>
                  <a:srgbClr val="FFFF00"/>
                </a:solidFill>
              </a:rPr>
            </a:br>
            <a:r>
              <a:rPr lang="en-US" sz="3600" b="1">
                <a:solidFill>
                  <a:srgbClr val="FFFF00"/>
                </a:solidFill>
              </a:rPr>
              <a:t>Self-Image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2057400"/>
            <a:ext cx="6248400" cy="44958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 startAt="2"/>
            </a:pPr>
            <a:r>
              <a:rPr lang="en-US" sz="2800">
                <a:solidFill>
                  <a:srgbClr val="FF0000"/>
                </a:solidFill>
              </a:rPr>
              <a:t>Concentrate on your </a:t>
            </a:r>
            <a:r>
              <a:rPr lang="en-US" sz="2800" b="1">
                <a:solidFill>
                  <a:srgbClr val="FFFF00"/>
                </a:solidFill>
              </a:rPr>
              <a:t>possibilities</a:t>
            </a:r>
            <a:r>
              <a:rPr lang="en-US" sz="2800">
                <a:solidFill>
                  <a:srgbClr val="FF0000"/>
                </a:solidFill>
              </a:rPr>
              <a:t> rather than your limitations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2800">
              <a:solidFill>
                <a:srgbClr val="FF0000"/>
              </a:solidFill>
            </a:endParaRP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Find ways to use your talents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400">
                <a:solidFill>
                  <a:srgbClr val="FF0000"/>
                </a:solidFill>
              </a:rPr>
              <a:t>and interests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457200"/>
            <a:ext cx="7315200" cy="1047750"/>
          </a:xfrm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Four Ways to Promote Positive Self-Image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905000"/>
            <a:ext cx="6629400" cy="46482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 startAt="3"/>
            </a:pPr>
            <a:r>
              <a:rPr lang="en-US" sz="2800">
                <a:solidFill>
                  <a:srgbClr val="FF0000"/>
                </a:solidFill>
              </a:rPr>
              <a:t>Set </a:t>
            </a:r>
            <a:r>
              <a:rPr lang="en-US" sz="2800" b="1">
                <a:solidFill>
                  <a:srgbClr val="FFFF00"/>
                </a:solidFill>
              </a:rPr>
              <a:t>goals</a:t>
            </a:r>
            <a:r>
              <a:rPr lang="en-US" sz="2800">
                <a:solidFill>
                  <a:srgbClr val="FF0000"/>
                </a:solidFill>
              </a:rPr>
              <a:t> </a:t>
            </a: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Set attainable goals to subtly change the factors you are unhappy with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400">
              <a:solidFill>
                <a:srgbClr val="FF0000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AutoNum type="arabicPeriod" startAt="4"/>
            </a:pPr>
            <a:r>
              <a:rPr lang="en-US" sz="2800" b="1">
                <a:solidFill>
                  <a:srgbClr val="FFFF00"/>
                </a:solidFill>
              </a:rPr>
              <a:t>Build-up</a:t>
            </a:r>
            <a:r>
              <a:rPr lang="en-US" sz="2800">
                <a:solidFill>
                  <a:srgbClr val="FF0000"/>
                </a:solidFill>
              </a:rPr>
              <a:t> the self-image of others</a:t>
            </a: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Practice giving positive compliments to others each day</a:t>
            </a:r>
          </a:p>
          <a:p>
            <a:pPr marL="914400" lvl="1" indent="-457200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Avoid making unconstructive and critical comments to others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30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95D12D38-210F-4BBD-B54A-38BC0ECCE5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2EAC8A-90E3-48D0-A677-70A7C5169F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22ECEC-B3A4-43FF-99BB-D8C61CAFD55F}">
  <ds:schemaRefs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7d75d6f9-8bd4-4602-97a0-53722360a9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123</TotalTime>
  <Words>303</Words>
  <Application>Microsoft Office PowerPoint</Application>
  <PresentationFormat>On-screen Show (4:3)</PresentationFormat>
  <Paragraphs>80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Lucida Calligraphy</vt:lpstr>
      <vt:lpstr>Times New Roman</vt:lpstr>
      <vt:lpstr>LK Template</vt:lpstr>
      <vt:lpstr>Factors of Self-Image</vt:lpstr>
      <vt:lpstr>What is self-image?</vt:lpstr>
      <vt:lpstr>Three aspects that represent and affect your self-image</vt:lpstr>
      <vt:lpstr>Three Divisions of Self-Image</vt:lpstr>
      <vt:lpstr>Positive Factors of Self-Image</vt:lpstr>
      <vt:lpstr>Negative Factors of Self-Image</vt:lpstr>
      <vt:lpstr>Four Ways to Promote Positive  Self-Image</vt:lpstr>
      <vt:lpstr>Four Ways to Promote Positive  Self-Image</vt:lpstr>
      <vt:lpstr>Four Ways to Promote Positive Self-Image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2003-12-07T05:21:54Z</dcterms:created>
  <dcterms:modified xsi:type="dcterms:W3CDTF">2018-07-09T18:29:05Z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