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fld id="{1AD34CCB-F8D8-49B1-8F98-AAC2A796F8B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9F83B960-FB8A-47BE-9851-9E0A205FF74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73D678-FF58-40B8-8E03-29B60623C744}" type="slidenum">
              <a:rPr lang="en-US"/>
              <a:pPr/>
              <a:t>1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9F267-F004-453E-BA7F-3C3B0EF27927}" type="slidenum">
              <a:rPr lang="en-US"/>
              <a:pPr/>
              <a:t>10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C16932-8A06-422B-B38C-16F79C0ECD39}" type="slidenum">
              <a:rPr lang="en-US"/>
              <a:pPr/>
              <a:t>2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F68DBE-E802-4ED1-B96E-1A3D82FD1DC3}" type="slidenum">
              <a:rPr lang="en-US"/>
              <a:pPr/>
              <a:t>3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851C72-21C8-4440-8E05-42FDEF57D587}" type="slidenum">
              <a:rPr lang="en-US"/>
              <a:pPr/>
              <a:t>4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969A98-DE74-48E1-B499-923DE065CFD7}" type="slidenum">
              <a:rPr lang="en-US"/>
              <a:pPr/>
              <a:t>5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086FAD-C2E2-4B45-9776-1E19FC5510D0}" type="slidenum">
              <a:rPr lang="en-US"/>
              <a:pPr/>
              <a:t>6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5E834F-20B3-460B-A2F7-778D6444242C}" type="slidenum">
              <a:rPr lang="en-US"/>
              <a:pPr/>
              <a:t>7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3B7B86-56FF-4178-8803-B8FDB800F36A}" type="slidenum">
              <a:rPr lang="en-US"/>
              <a:pPr/>
              <a:t>8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7BE864-59E9-4B85-AB4C-39A5AFF5C10F}" type="slidenum">
              <a:rPr lang="en-US"/>
              <a:pPr/>
              <a:t>9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6" name="AutoShape 8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pentagon">
            <a:avLst/>
          </a:prstGeom>
          <a:solidFill>
            <a:srgbClr val="FF00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07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0773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60774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60775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36A5A10-21AD-4574-962F-1CFA78E63A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2869D4-10BE-40D4-A6D2-31BF9FFA34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C02A5E-8A04-4557-9384-9548FA6372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7E2B9C4-6864-4054-B8D1-808D3535CB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5D683F-11EC-4E83-9436-3EFE0A3835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11894-1891-4DAD-AB4F-59711989E0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55E767-3EDA-47C6-A4B0-041A1861BA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26E39-5671-4AB7-9EF9-B20F3CB450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A2BCF3-39A8-4FE3-9529-FC459039BE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E570A8-AA35-4FB9-8EBC-931DD397A9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1175C3-CD52-466C-9952-F49B79C311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461B92-88B6-4044-9C5F-F535225B32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31" name="AutoShap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parallelogram">
            <a:avLst>
              <a:gd name="adj" fmla="val 33333"/>
            </a:avLst>
          </a:prstGeom>
          <a:solidFill>
            <a:srgbClr val="FF00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46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546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546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358D865-C11F-407D-A5D5-DE8835238EA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219200"/>
            <a:ext cx="7467600" cy="1563688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Understanding Career</a:t>
            </a:r>
            <a:r>
              <a:rPr lang="en-US" sz="4000" b="1">
                <a:solidFill>
                  <a:srgbClr val="000000"/>
                </a:solidFill>
              </a:rPr>
              <a:t> </a:t>
            </a:r>
            <a:r>
              <a:rPr lang="en-US" sz="4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Clusters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3352800"/>
            <a:ext cx="5118100" cy="1296988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000000"/>
                </a:solidFill>
              </a:rPr>
              <a:t>How do I begin to grow?</a:t>
            </a: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</a:rPr>
              <a:t>Stage One of Development</a:t>
            </a:r>
            <a:br>
              <a:rPr lang="en-US" sz="1200" b="1">
                <a:solidFill>
                  <a:schemeClr val="bg1"/>
                </a:solidFill>
              </a:rPr>
            </a:br>
            <a:r>
              <a:rPr lang="en-US" sz="1200" b="1">
                <a:solidFill>
                  <a:schemeClr val="bg1"/>
                </a:solidFill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</a:rPr>
              <a:t>HS 31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4579938"/>
            <a:ext cx="2895600" cy="22780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81000"/>
            <a:ext cx="7620000" cy="104775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000" b="1">
                <a:solidFill>
                  <a:srgbClr val="FFFF00"/>
                </a:solidFill>
              </a:rPr>
              <a:t>Career Pathways:</a:t>
            </a:r>
            <a:r>
              <a:rPr lang="en-US" b="1">
                <a:solidFill>
                  <a:srgbClr val="FFFF00"/>
                </a:solidFill>
              </a:rPr>
              <a:t/>
            </a:r>
            <a:br>
              <a:rPr lang="en-US" b="1">
                <a:solidFill>
                  <a:srgbClr val="FFFF00"/>
                </a:solidFill>
              </a:rPr>
            </a:br>
            <a:r>
              <a:rPr lang="en-US" sz="4000" b="1">
                <a:solidFill>
                  <a:srgbClr val="FFFF00"/>
                </a:solidFill>
              </a:rPr>
              <a:t>Agribusiness Systems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752600"/>
            <a:ext cx="4267200" cy="48768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Salesperson</a:t>
            </a:r>
          </a:p>
          <a:p>
            <a:pPr>
              <a:lnSpc>
                <a:spcPct val="90000"/>
              </a:lnSpc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Sales Manager</a:t>
            </a:r>
          </a:p>
          <a:p>
            <a:pPr>
              <a:lnSpc>
                <a:spcPct val="90000"/>
              </a:lnSpc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Banker/Loan Officer</a:t>
            </a:r>
          </a:p>
          <a:p>
            <a:pPr>
              <a:lnSpc>
                <a:spcPct val="90000"/>
              </a:lnSpc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Field Representative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for Bank</a:t>
            </a:r>
          </a:p>
          <a:p>
            <a:pPr>
              <a:lnSpc>
                <a:spcPct val="90000"/>
              </a:lnSpc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Farm Investment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Manager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22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31 TM H</a:t>
            </a:r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4724400" y="1524000"/>
            <a:ext cx="4038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Agricultural Commodity Broker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Agricultural Economist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Farmer/Rancher/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Feedlot Owner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Agricultural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Products Buyer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Animal Health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Products Distributor</a:t>
            </a:r>
          </a:p>
        </p:txBody>
      </p:sp>
      <p:pic>
        <p:nvPicPr>
          <p:cNvPr id="75782" name="Picture 6" descr="MPj0400764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1400" y="3048000"/>
            <a:ext cx="1600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7543800" cy="1143000"/>
          </a:xfrm>
          <a:noFill/>
          <a:ln/>
        </p:spPr>
        <p:txBody>
          <a:bodyPr lIns="92075" tIns="46038" rIns="92075" bIns="46038" anchor="b"/>
          <a:lstStyle/>
          <a:p>
            <a:r>
              <a:rPr lang="en-US">
                <a:solidFill>
                  <a:srgbClr val="FFFF00"/>
                </a:solidFill>
              </a:rPr>
              <a:t>What are career clusters?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2286000"/>
            <a:ext cx="6934200" cy="4114800"/>
          </a:xfrm>
          <a:noFill/>
          <a:ln/>
        </p:spPr>
        <p:txBody>
          <a:bodyPr lIns="92075" tIns="46038" rIns="92075" bIns="46038"/>
          <a:lstStyle/>
          <a:p>
            <a:pPr marL="0" indent="0" algn="ctr">
              <a:buFontTx/>
              <a:buNone/>
            </a:pPr>
            <a:r>
              <a:rPr lang="en-US" sz="3600"/>
              <a:t>Career clusters represent </a:t>
            </a:r>
            <a:br>
              <a:rPr lang="en-US" sz="3600"/>
            </a:br>
            <a:r>
              <a:rPr lang="en-US" sz="3600" b="1"/>
              <a:t>a grouping of occupations and broad industries based on commonalities.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31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52400"/>
            <a:ext cx="8229600" cy="11430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b="1">
                <a:solidFill>
                  <a:srgbClr val="FFFF00"/>
                </a:solidFill>
              </a:rPr>
              <a:t>Why career clusters?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447800"/>
            <a:ext cx="6705600" cy="5181600"/>
          </a:xfrm>
          <a:noFill/>
          <a:ln/>
        </p:spPr>
        <p:txBody>
          <a:bodyPr lIns="92075" tIns="46038" rIns="92075" bIns="46038"/>
          <a:lstStyle/>
          <a:p>
            <a:pPr marL="466725" indent="-466725">
              <a:spcBef>
                <a:spcPct val="50000"/>
              </a:spcBef>
            </a:pPr>
            <a:r>
              <a:rPr lang="en-US" sz="2800"/>
              <a:t>Tomorrow’s jobs require:</a:t>
            </a:r>
          </a:p>
          <a:p>
            <a:pPr marL="866775" lvl="1"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en-US" sz="2400"/>
              <a:t>more </a:t>
            </a:r>
            <a:r>
              <a:rPr lang="en-US" sz="2400" b="1">
                <a:solidFill>
                  <a:schemeClr val="bg1"/>
                </a:solidFill>
              </a:rPr>
              <a:t>knowledge</a:t>
            </a:r>
          </a:p>
          <a:p>
            <a:pPr marL="866775" lvl="1"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en-US" sz="2400"/>
              <a:t>more understanding of </a:t>
            </a:r>
            <a:r>
              <a:rPr lang="en-US" sz="2400" b="1">
                <a:solidFill>
                  <a:schemeClr val="bg1"/>
                </a:solidFill>
              </a:rPr>
              <a:t>technology</a:t>
            </a:r>
          </a:p>
          <a:p>
            <a:pPr marL="866775" lvl="1">
              <a:spcBef>
                <a:spcPct val="50000"/>
              </a:spcBef>
              <a:buClr>
                <a:schemeClr val="bg1"/>
              </a:buClr>
              <a:buFont typeface="Wingdings" pitchFamily="2" charset="2"/>
              <a:buChar char="§"/>
            </a:pPr>
            <a:r>
              <a:rPr lang="en-US" sz="2400"/>
              <a:t>more flexible </a:t>
            </a:r>
            <a:r>
              <a:rPr lang="en-US" sz="2400" b="1">
                <a:solidFill>
                  <a:schemeClr val="bg1"/>
                </a:solidFill>
              </a:rPr>
              <a:t>workers</a:t>
            </a:r>
            <a:r>
              <a:rPr lang="en-US" sz="2400">
                <a:solidFill>
                  <a:schemeClr val="bg1"/>
                </a:solidFill>
              </a:rPr>
              <a:t>.</a:t>
            </a:r>
          </a:p>
          <a:p>
            <a:pPr marL="466725" indent="-466725">
              <a:spcBef>
                <a:spcPct val="75000"/>
              </a:spcBef>
            </a:pPr>
            <a:r>
              <a:rPr lang="en-US" sz="2800"/>
              <a:t>Tomorrow’s workers need to be prepared to change jobs, update knowledge, adapt, and understand the big picture.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31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628650"/>
            <a:ext cx="7620000" cy="104775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3200" b="1">
                <a:solidFill>
                  <a:srgbClr val="FFFF00"/>
                </a:solidFill>
              </a:rPr>
              <a:t>Career Pathways:</a:t>
            </a:r>
            <a:r>
              <a:rPr lang="en-US" sz="3500" b="1">
                <a:solidFill>
                  <a:srgbClr val="FFFF00"/>
                </a:solidFill>
              </a:rPr>
              <a:t> </a:t>
            </a:r>
            <a:br>
              <a:rPr lang="en-US" sz="3500" b="1">
                <a:solidFill>
                  <a:srgbClr val="FFFF00"/>
                </a:solidFill>
              </a:rPr>
            </a:br>
            <a:r>
              <a:rPr lang="en-US" sz="3200" b="1">
                <a:solidFill>
                  <a:srgbClr val="FFFF00"/>
                </a:solidFill>
              </a:rPr>
              <a:t>Food Products and Processing Systems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905000"/>
            <a:ext cx="4648200" cy="4876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Tx/>
              <a:buNone/>
            </a:pPr>
            <a:r>
              <a:rPr lang="en-US" sz="2400"/>
              <a:t>    </a:t>
            </a:r>
            <a:r>
              <a:rPr lang="en-US" sz="2400">
                <a:solidFill>
                  <a:schemeClr val="bg1"/>
                </a:solidFill>
              </a:rPr>
              <a:t>Agricultural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Communications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Specialists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Business-Educators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Food Scientists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Meat Processors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Biochemists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Food Brokers-Inspectors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31 TM B </a:t>
            </a: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5334000" y="1905000"/>
            <a:ext cx="4038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Meat Researchers</a:t>
            </a:r>
          </a:p>
          <a:p>
            <a:pPr marL="342900" indent="-342900">
              <a:lnSpc>
                <a:spcPct val="90000"/>
              </a:lnSpc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Food Meal Supervisors</a:t>
            </a:r>
          </a:p>
          <a:p>
            <a:pPr marL="342900" indent="-342900">
              <a:lnSpc>
                <a:spcPct val="90000"/>
              </a:lnSpc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Cheese Makers</a:t>
            </a:r>
          </a:p>
          <a:p>
            <a:pPr marL="342900" indent="-342900">
              <a:lnSpc>
                <a:spcPct val="90000"/>
              </a:lnSpc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Food and Fiber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Engineers</a:t>
            </a:r>
          </a:p>
          <a:p>
            <a:pPr marL="342900" indent="-342900">
              <a:lnSpc>
                <a:spcPct val="90000"/>
              </a:lnSpc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Bioengineers</a:t>
            </a:r>
          </a:p>
          <a:p>
            <a:pPr marL="342900" indent="-342900">
              <a:lnSpc>
                <a:spcPct val="90000"/>
              </a:lnSpc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Food Processors</a:t>
            </a:r>
          </a:p>
          <a:p>
            <a:pPr marL="342900" indent="-342900">
              <a:lnSpc>
                <a:spcPct val="90000"/>
              </a:lnSpc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Quality Control Specialist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152400"/>
            <a:ext cx="7620000" cy="104775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3600" b="1">
                <a:solidFill>
                  <a:srgbClr val="FFFF00"/>
                </a:solidFill>
              </a:rPr>
              <a:t>Career Pathways:</a:t>
            </a:r>
            <a:r>
              <a:rPr lang="en-US" sz="4000" b="1">
                <a:solidFill>
                  <a:srgbClr val="FFFF00"/>
                </a:solidFill>
              </a:rPr>
              <a:t> </a:t>
            </a:r>
            <a:r>
              <a:rPr lang="en-US" sz="3600" b="1">
                <a:solidFill>
                  <a:srgbClr val="FFFF00"/>
                </a:solidFill>
              </a:rPr>
              <a:t>Plant Systems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47800"/>
            <a:ext cx="4267200" cy="4876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Plant Breeders and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Genetics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Biotechnology Lab Technology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Soil and Water Specialist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Crop Farm Manger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Agricultural Educators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Plant Pathologist</a:t>
            </a:r>
            <a:r>
              <a:rPr lang="en-US" sz="20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31 TM C </a:t>
            </a: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5334000" y="1447800"/>
            <a:ext cx="4038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Sales Representative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Tree Surgeons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Commodity Marketing Specialist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Forest Genetics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Growers/Farmers/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Greenhouse Managers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Golf Course Superintendents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152400"/>
            <a:ext cx="7620000" cy="104775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3600" b="1">
                <a:solidFill>
                  <a:srgbClr val="FFFF00"/>
                </a:solidFill>
              </a:rPr>
              <a:t>Career Pathways:</a:t>
            </a:r>
            <a:r>
              <a:rPr lang="en-US" sz="4000" b="1">
                <a:solidFill>
                  <a:srgbClr val="FFFF00"/>
                </a:solidFill>
              </a:rPr>
              <a:t> </a:t>
            </a:r>
            <a:r>
              <a:rPr lang="en-US" sz="3600" b="1">
                <a:solidFill>
                  <a:srgbClr val="FFFF00"/>
                </a:solidFill>
              </a:rPr>
              <a:t>Animal Systems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371600"/>
            <a:ext cx="4267200" cy="4876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Agricultural Educators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Livestock Producers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A.I. Technicians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Animal Caretakers/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Poultry Managers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Veterinarians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Embryo Technologist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Livestock Buyers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31 TM D </a:t>
            </a: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5486400" y="1371600"/>
            <a:ext cx="4038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Wildlife Biologist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Animal and Dairy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Inspectors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Animal Health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Salesperson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Livestock Geneticists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Reproductive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Physiologists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Pet Shop Operators</a:t>
            </a:r>
          </a:p>
        </p:txBody>
      </p:sp>
      <p:pic>
        <p:nvPicPr>
          <p:cNvPr id="71686" name="Picture 6" descr="MCj0332554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2667000"/>
            <a:ext cx="1638300" cy="1860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628650"/>
            <a:ext cx="7620000" cy="104775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3200" b="1">
                <a:solidFill>
                  <a:srgbClr val="FFFF00"/>
                </a:solidFill>
              </a:rPr>
              <a:t>Career Pathways:</a:t>
            </a:r>
            <a:r>
              <a:rPr lang="en-US" sz="3500" b="1">
                <a:solidFill>
                  <a:srgbClr val="FFFF00"/>
                </a:solidFill>
              </a:rPr>
              <a:t/>
            </a:r>
            <a:br>
              <a:rPr lang="en-US" sz="3500" b="1">
                <a:solidFill>
                  <a:srgbClr val="FFFF00"/>
                </a:solidFill>
              </a:rPr>
            </a:br>
            <a:r>
              <a:rPr lang="en-US" sz="3200" b="1">
                <a:solidFill>
                  <a:srgbClr val="FFFF00"/>
                </a:solidFill>
              </a:rPr>
              <a:t>Power, Structural and Technical Systems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981200"/>
            <a:ext cx="4267200" cy="4876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Machine Operators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Electronics System Technicians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Agricultural Engineers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Heavy Equipment Maintenance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Wastewater Treatment Plant</a:t>
            </a:r>
            <a:r>
              <a:rPr lang="en-US" sz="2800">
                <a:solidFill>
                  <a:schemeClr val="bg1"/>
                </a:solidFill>
              </a:rPr>
              <a:t> </a:t>
            </a:r>
            <a:r>
              <a:rPr lang="en-US" sz="2400">
                <a:solidFill>
                  <a:schemeClr val="bg1"/>
                </a:solidFill>
              </a:rPr>
              <a:t>Operators 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14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31 TM E</a:t>
            </a: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5638800" y="1905000"/>
            <a:ext cx="4038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Welders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Machinist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Communication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Technicians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Software Developer/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Programmer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Computer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Technicians</a:t>
            </a:r>
          </a:p>
        </p:txBody>
      </p:sp>
      <p:pic>
        <p:nvPicPr>
          <p:cNvPr id="72710" name="Picture 6" descr="MCj0240695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8375" y="1295400"/>
            <a:ext cx="1825625" cy="146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81000"/>
            <a:ext cx="7620000" cy="104775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000" b="1">
                <a:solidFill>
                  <a:srgbClr val="FFFF00"/>
                </a:solidFill>
              </a:rPr>
              <a:t>Career Pathways:</a:t>
            </a:r>
            <a:r>
              <a:rPr lang="en-US" b="1">
                <a:solidFill>
                  <a:srgbClr val="FFFF00"/>
                </a:solidFill>
              </a:rPr>
              <a:t/>
            </a:r>
            <a:br>
              <a:rPr lang="en-US" b="1">
                <a:solidFill>
                  <a:srgbClr val="FFFF00"/>
                </a:solidFill>
              </a:rPr>
            </a:br>
            <a:r>
              <a:rPr lang="en-US" sz="4000" b="1">
                <a:solidFill>
                  <a:srgbClr val="FFFF00"/>
                </a:solidFill>
              </a:rPr>
              <a:t>Natural Resource Systems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981200"/>
            <a:ext cx="4267200" cy="4876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Wildlife Managers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Ecologists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Park Managers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Fish and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Game Officers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Loggers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064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31 TM F</a:t>
            </a:r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5638800" y="1981200"/>
            <a:ext cx="4038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Forest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Technicians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Geologist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Hydrologists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Fish Hatchery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Manager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Commercial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Fisherman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04800"/>
            <a:ext cx="7620000" cy="104775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3600" b="1">
                <a:solidFill>
                  <a:srgbClr val="FFFF00"/>
                </a:solidFill>
              </a:rPr>
              <a:t>Career Pathways:</a:t>
            </a:r>
            <a:r>
              <a:rPr lang="en-US" sz="4000" b="1">
                <a:solidFill>
                  <a:srgbClr val="FFFF00"/>
                </a:solidFill>
              </a:rPr>
              <a:t/>
            </a:r>
            <a:br>
              <a:rPr lang="en-US" sz="4000" b="1">
                <a:solidFill>
                  <a:srgbClr val="FFFF00"/>
                </a:solidFill>
              </a:rPr>
            </a:br>
            <a:r>
              <a:rPr lang="en-US" sz="3600" b="1">
                <a:solidFill>
                  <a:srgbClr val="FFFF00"/>
                </a:solidFill>
              </a:rPr>
              <a:t>Environmental Service Systems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52600"/>
            <a:ext cx="4724400" cy="48768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Pollution Prevention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and Control Mangers</a:t>
            </a:r>
          </a:p>
          <a:p>
            <a:pPr>
              <a:lnSpc>
                <a:spcPct val="90000"/>
              </a:lnSpc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Environmental Sampling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and Analysis Scientists</a:t>
            </a:r>
          </a:p>
          <a:p>
            <a:pPr>
              <a:lnSpc>
                <a:spcPct val="90000"/>
              </a:lnSpc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Health and Safety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Sanitarians</a:t>
            </a:r>
          </a:p>
          <a:p>
            <a:pPr>
              <a:lnSpc>
                <a:spcPct val="90000"/>
              </a:lnSpc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Hazardous Materials Handlers</a:t>
            </a:r>
          </a:p>
          <a:p>
            <a:pPr>
              <a:lnSpc>
                <a:spcPct val="90000"/>
              </a:lnSpc>
              <a:spcBef>
                <a:spcPct val="75000"/>
              </a:spcBef>
              <a:buFontTx/>
              <a:buNone/>
            </a:pPr>
            <a:r>
              <a:rPr lang="en-US" sz="2400">
                <a:solidFill>
                  <a:schemeClr val="bg1"/>
                </a:solidFill>
              </a:rPr>
              <a:t>Hazardous Materials Technician 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318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31 TM G</a:t>
            </a:r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6096000" y="1752600"/>
            <a:ext cx="363378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Water Environment Managers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Water Quality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Managers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Toxicologists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Recyclers</a:t>
            </a:r>
          </a:p>
          <a:p>
            <a:pPr marL="342900" indent="-342900">
              <a:spcBef>
                <a:spcPct val="75000"/>
              </a:spcBef>
            </a:pPr>
            <a:r>
              <a:rPr lang="en-US" sz="2400">
                <a:solidFill>
                  <a:schemeClr val="bg1"/>
                </a:solidFill>
              </a:rPr>
              <a:t>Solid Waste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Specialists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esign for HS">
  <a:themeElements>
    <a:clrScheme name="Design for H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for H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for H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for H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for H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for H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for H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for H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for H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for H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for H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for H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for H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for H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2579271-6353-42EF-8CE2-DE419D1C2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572E865-D5AC-4315-8947-970D13E11F56}">
  <ds:schemaRefs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7d75d6f9-8bd4-4602-97a0-53722360a9f2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E57BA93-13F4-4993-8E0A-CB41E4E42C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239</Words>
  <Application>Microsoft Office PowerPoint</Application>
  <PresentationFormat>On-screen Show (4:3)</PresentationFormat>
  <Paragraphs>125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Times New Roman</vt:lpstr>
      <vt:lpstr>Wingdings</vt:lpstr>
      <vt:lpstr>Design for HS</vt:lpstr>
      <vt:lpstr>Understanding Career Clusters</vt:lpstr>
      <vt:lpstr>What are career clusters?</vt:lpstr>
      <vt:lpstr>Why career clusters?</vt:lpstr>
      <vt:lpstr>Career Pathways:  Food Products and Processing Systems</vt:lpstr>
      <vt:lpstr>Career Pathways: Plant Systems</vt:lpstr>
      <vt:lpstr>Career Pathways: Animal Systems</vt:lpstr>
      <vt:lpstr>Career Pathways: Power, Structural and Technical Systems</vt:lpstr>
      <vt:lpstr>Career Pathways: Natural Resource Systems</vt:lpstr>
      <vt:lpstr>Career Pathways: Environmental Service Systems</vt:lpstr>
      <vt:lpstr>Career Pathways: Agribusiness Systems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10</cp:revision>
  <cp:lastPrinted>1601-01-01T00:00:00Z</cp:lastPrinted>
  <dcterms:created xsi:type="dcterms:W3CDTF">2003-12-07T05:43:16Z</dcterms:created>
  <dcterms:modified xsi:type="dcterms:W3CDTF">2018-07-09T18:29:35Z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