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3"/>
  </p:notesMasterIdLst>
  <p:handoutMasterIdLst>
    <p:handoutMasterId r:id="rId14"/>
  </p:handoutMasterIdLst>
  <p:sldIdLst>
    <p:sldId id="256" r:id="rId5"/>
    <p:sldId id="257" r:id="rId6"/>
    <p:sldId id="261" r:id="rId7"/>
    <p:sldId id="262" r:id="rId8"/>
    <p:sldId id="263" r:id="rId9"/>
    <p:sldId id="264" r:id="rId10"/>
    <p:sldId id="265" r:id="rId11"/>
    <p:sldId id="259" r:id="rId12"/>
  </p:sldIdLst>
  <p:sldSz cx="9144000" cy="6858000" type="screen4x3"/>
  <p:notesSz cx="6858000" cy="9144000"/>
  <p:custDataLst>
    <p:tags r:id="rId15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  <a:srgbClr val="000000"/>
    <a:srgbClr val="FF0000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7" autoAdjust="0"/>
    <p:restoredTop sz="94683" autoAdjust="0"/>
  </p:normalViewPr>
  <p:slideViewPr>
    <p:cSldViewPr>
      <p:cViewPr varScale="1">
        <p:scale>
          <a:sx n="98" d="100"/>
          <a:sy n="98" d="100"/>
        </p:scale>
        <p:origin x="768" y="4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ags" Target="tags/tag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kumimoji="1" sz="1200"/>
            </a:lvl1pPr>
          </a:lstStyle>
          <a:p>
            <a:endParaRPr lang="en-US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kumimoji="1" sz="1200"/>
            </a:lvl1pPr>
          </a:lstStyle>
          <a:p>
            <a:endParaRPr lang="en-US"/>
          </a:p>
        </p:txBody>
      </p:sp>
      <p:sp>
        <p:nvSpPr>
          <p:cNvPr id="2560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kumimoji="1" sz="1200"/>
            </a:lvl1pPr>
          </a:lstStyle>
          <a:p>
            <a:endParaRPr lang="en-US"/>
          </a:p>
        </p:txBody>
      </p:sp>
      <p:sp>
        <p:nvSpPr>
          <p:cNvPr id="2560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kumimoji="1" sz="1200"/>
            </a:lvl1pPr>
          </a:lstStyle>
          <a:p>
            <a:fld id="{691993A6-FF78-47EF-93D0-0934E8BB7797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endParaRPr lang="en-US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endParaRPr lang="en-US"/>
          </a:p>
        </p:txBody>
      </p:sp>
      <p:sp>
        <p:nvSpPr>
          <p:cNvPr id="2355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235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35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endParaRPr lang="en-US"/>
          </a:p>
        </p:txBody>
      </p:sp>
      <p:sp>
        <p:nvSpPr>
          <p:cNvPr id="235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fld id="{866AB0B6-AF0A-4337-AD63-51196C6394C6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9D32EE4-CEE4-4F5A-A07A-30B0119A3F54}" type="slidenum">
              <a:rPr lang="en-US"/>
              <a:pPr/>
              <a:t>1</a:t>
            </a:fld>
            <a:endParaRPr lang="en-US"/>
          </a:p>
        </p:txBody>
      </p:sp>
      <p:sp>
        <p:nvSpPr>
          <p:cNvPr id="747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47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EA74BD8-17A8-490D-80E2-DAD2E81A6E99}" type="slidenum">
              <a:rPr lang="en-US"/>
              <a:pPr/>
              <a:t>2</a:t>
            </a:fld>
            <a:endParaRPr lang="en-US"/>
          </a:p>
        </p:txBody>
      </p:sp>
      <p:sp>
        <p:nvSpPr>
          <p:cNvPr id="757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57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6850C21-BE5F-4E65-B6F1-3B28B1FB22AE}" type="slidenum">
              <a:rPr lang="en-US"/>
              <a:pPr/>
              <a:t>3</a:t>
            </a:fld>
            <a:endParaRPr lang="en-US"/>
          </a:p>
        </p:txBody>
      </p:sp>
      <p:sp>
        <p:nvSpPr>
          <p:cNvPr id="768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68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482B104-AA37-4460-9A26-7D9E723BB7FE}" type="slidenum">
              <a:rPr lang="en-US"/>
              <a:pPr/>
              <a:t>4</a:t>
            </a:fld>
            <a:endParaRPr lang="en-US"/>
          </a:p>
        </p:txBody>
      </p:sp>
      <p:sp>
        <p:nvSpPr>
          <p:cNvPr id="778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8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226F29E-44A7-45FC-9DB3-F25C5A1A27AB}" type="slidenum">
              <a:rPr lang="en-US"/>
              <a:pPr/>
              <a:t>5</a:t>
            </a:fld>
            <a:endParaRPr lang="en-US"/>
          </a:p>
        </p:txBody>
      </p:sp>
      <p:sp>
        <p:nvSpPr>
          <p:cNvPr id="788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88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BB50E93-8286-4161-BAC3-179C69D1F006}" type="slidenum">
              <a:rPr lang="en-US"/>
              <a:pPr/>
              <a:t>6</a:t>
            </a:fld>
            <a:endParaRPr lang="en-US"/>
          </a:p>
        </p:txBody>
      </p:sp>
      <p:sp>
        <p:nvSpPr>
          <p:cNvPr id="798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9120FB2-20DD-453E-90A4-2B5187CF4207}" type="slidenum">
              <a:rPr lang="en-US"/>
              <a:pPr/>
              <a:t>7</a:t>
            </a:fld>
            <a:endParaRPr lang="en-US"/>
          </a:p>
        </p:txBody>
      </p:sp>
      <p:sp>
        <p:nvSpPr>
          <p:cNvPr id="808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08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768EF6E-F120-4715-BEB5-86CA53106625}" type="slidenum">
              <a:rPr lang="en-US"/>
              <a:pPr/>
              <a:t>8</a:t>
            </a:fld>
            <a:endParaRPr lang="en-US"/>
          </a:p>
        </p:txBody>
      </p:sp>
      <p:sp>
        <p:nvSpPr>
          <p:cNvPr id="819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0" name="AutoShape 18"/>
          <p:cNvSpPr>
            <a:spLocks noChangeArrowheads="1"/>
          </p:cNvSpPr>
          <p:nvPr userDrawn="1"/>
        </p:nvSpPr>
        <p:spPr bwMode="auto">
          <a:xfrm>
            <a:off x="0" y="0"/>
            <a:ext cx="9144000" cy="6858000"/>
          </a:xfrm>
          <a:prstGeom prst="rtTriangle">
            <a:avLst/>
          </a:prstGeom>
          <a:solidFill>
            <a:srgbClr val="FFFF00"/>
          </a:solidFill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ctrTitle" sz="quarter"/>
          </p:nvPr>
        </p:nvSpPr>
        <p:spPr>
          <a:xfrm>
            <a:off x="1600200" y="304800"/>
            <a:ext cx="7543800" cy="1143000"/>
          </a:xfrm>
        </p:spPr>
        <p:txBody>
          <a:bodyPr/>
          <a:lstStyle>
            <a:lvl1pPr>
              <a:defRPr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533400" y="3962400"/>
            <a:ext cx="5486400" cy="13716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3082" name="Rectangle 10"/>
          <p:cNvSpPr>
            <a:spLocks noGrp="1" noChangeArrowheads="1"/>
          </p:cNvSpPr>
          <p:nvPr>
            <p:ph type="ftr" sz="quarter" idx="3"/>
          </p:nvPr>
        </p:nvSpPr>
        <p:spPr>
          <a:xfrm>
            <a:off x="0" y="6249988"/>
            <a:ext cx="8839200" cy="608012"/>
          </a:xfrm>
        </p:spPr>
        <p:txBody>
          <a:bodyPr/>
          <a:lstStyle>
            <a:lvl1pPr>
              <a:defRPr b="1"/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28600"/>
            <a:ext cx="2057400" cy="59436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28600"/>
            <a:ext cx="6019800" cy="59436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228600"/>
            <a:ext cx="7620000" cy="104775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7391400" cy="2209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3962400"/>
            <a:ext cx="7391400" cy="2209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0" y="6400800"/>
            <a:ext cx="8915400" cy="457200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195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29100" y="1600200"/>
            <a:ext cx="36195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1" name="AutoShape 17"/>
          <p:cNvSpPr>
            <a:spLocks noChangeArrowheads="1"/>
          </p:cNvSpPr>
          <p:nvPr userDrawn="1"/>
        </p:nvSpPr>
        <p:spPr bwMode="auto">
          <a:xfrm>
            <a:off x="304800" y="0"/>
            <a:ext cx="8839200" cy="6858000"/>
          </a:xfrm>
          <a:prstGeom prst="flowChartMultidocument">
            <a:avLst/>
          </a:prstGeom>
          <a:solidFill>
            <a:srgbClr val="FF0000"/>
          </a:solidFill>
          <a:ln w="12700" cap="sq">
            <a:solidFill>
              <a:srgbClr val="000000"/>
            </a:solidFill>
            <a:miter lim="800000"/>
            <a:headEnd type="none" w="sm" len="sm"/>
            <a:tailEnd type="none" w="sm" len="sm"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031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228600"/>
            <a:ext cx="7620000" cy="1047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32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73914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0" y="6400800"/>
            <a:ext cx="8915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FF0000"/>
                </a:solidFill>
                <a:latin typeface="Lucida Calligraphy" pitchFamily="66" charset="0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iming>
    <p:tnLst>
      <p:par>
        <p:cTn id="1" dur="indefinite" restart="never" nodeType="tmRoot"/>
      </p:par>
    </p:tnLst>
  </p:timing>
  <p:hf sldNum="0" hd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0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Life</a:t>
            </a:r>
            <a:r>
              <a:rPr lang="en-US">
                <a:latin typeface="Arial" charset="0"/>
              </a:rPr>
              <a:t>Knowledge</a:t>
            </a:r>
            <a:r>
              <a:rPr lang="en-US"/>
              <a:t>®</a:t>
            </a:r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971800" y="609600"/>
            <a:ext cx="6172200" cy="1219200"/>
          </a:xfrm>
          <a:noFill/>
          <a:ln/>
        </p:spPr>
        <p:txBody>
          <a:bodyPr/>
          <a:lstStyle/>
          <a:p>
            <a:pPr algn="ctr"/>
            <a:r>
              <a:rPr lang="en-US" sz="4000">
                <a:solidFill>
                  <a:srgbClr val="FFFF00"/>
                </a:solidFill>
              </a:rPr>
              <a:t>Making Decisions about </a:t>
            </a:r>
            <a:br>
              <a:rPr lang="en-US" sz="4000">
                <a:solidFill>
                  <a:srgbClr val="FFFF00"/>
                </a:solidFill>
              </a:rPr>
            </a:br>
            <a:r>
              <a:rPr lang="en-US" sz="4000">
                <a:solidFill>
                  <a:srgbClr val="FFFF00"/>
                </a:solidFill>
              </a:rPr>
              <a:t>Career Paths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28600" y="3505200"/>
            <a:ext cx="4876800" cy="1752600"/>
          </a:xfrm>
          <a:noFill/>
          <a:ln/>
        </p:spPr>
        <p:txBody>
          <a:bodyPr/>
          <a:lstStyle/>
          <a:p>
            <a:r>
              <a:rPr lang="en-US">
                <a:solidFill>
                  <a:srgbClr val="000000"/>
                </a:solidFill>
              </a:rPr>
              <a:t>How do I begin to grow?</a:t>
            </a:r>
          </a:p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101" name="Text Box 5"/>
          <p:cNvSpPr txBox="1">
            <a:spLocks noChangeArrowheads="1"/>
          </p:cNvSpPr>
          <p:nvPr/>
        </p:nvSpPr>
        <p:spPr bwMode="auto">
          <a:xfrm>
            <a:off x="152400" y="6142038"/>
            <a:ext cx="1219200" cy="639762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/>
            <a:r>
              <a:rPr lang="en-US" sz="1200" b="1">
                <a:solidFill>
                  <a:srgbClr val="000000"/>
                </a:solidFill>
                <a:latin typeface="Arial" charset="0"/>
              </a:rPr>
              <a:t>Stage One of Development</a:t>
            </a:r>
            <a:br>
              <a:rPr lang="en-US" sz="1200" b="1">
                <a:solidFill>
                  <a:srgbClr val="000000"/>
                </a:solidFill>
                <a:latin typeface="Arial" charset="0"/>
              </a:rPr>
            </a:br>
            <a:r>
              <a:rPr lang="en-US" sz="1200" b="1">
                <a:solidFill>
                  <a:srgbClr val="000000"/>
                </a:solidFill>
                <a:latin typeface="Arial" charset="0"/>
              </a:rPr>
              <a:t>ME </a:t>
            </a:r>
          </a:p>
        </p:txBody>
      </p:sp>
      <p:sp>
        <p:nvSpPr>
          <p:cNvPr id="4102" name="Text Box 6"/>
          <p:cNvSpPr txBox="1">
            <a:spLocks noChangeArrowheads="1"/>
          </p:cNvSpPr>
          <p:nvPr/>
        </p:nvSpPr>
        <p:spPr bwMode="auto">
          <a:xfrm>
            <a:off x="228600" y="5867400"/>
            <a:ext cx="1066800" cy="2746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/>
            <a:r>
              <a:rPr lang="en-US" sz="1200" b="1">
                <a:solidFill>
                  <a:srgbClr val="000000"/>
                </a:solidFill>
                <a:latin typeface="Arial" charset="0"/>
              </a:rPr>
              <a:t>HS 32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0" y="0"/>
            <a:ext cx="7696200" cy="1219200"/>
          </a:xfrm>
          <a:noFill/>
          <a:ln/>
        </p:spPr>
        <p:txBody>
          <a:bodyPr/>
          <a:lstStyle/>
          <a:p>
            <a:pPr algn="ctr"/>
            <a:r>
              <a:rPr lang="en-US" sz="3600" b="1">
                <a:solidFill>
                  <a:srgbClr val="000000"/>
                </a:solidFill>
              </a:rPr>
              <a:t>Factors To Consider When Making Professional Choices</a:t>
            </a:r>
            <a:r>
              <a:rPr lang="en-US" sz="3600" b="1"/>
              <a:t> 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447800"/>
            <a:ext cx="7315200" cy="4800600"/>
          </a:xfrm>
          <a:noFill/>
          <a:ln/>
        </p:spPr>
        <p:txBody>
          <a:bodyPr/>
          <a:lstStyle/>
          <a:p>
            <a:pPr>
              <a:spcBef>
                <a:spcPct val="75000"/>
              </a:spcBef>
              <a:buFontTx/>
              <a:buNone/>
            </a:pPr>
            <a:r>
              <a:rPr lang="en-US" b="1">
                <a:solidFill>
                  <a:schemeClr val="bg1"/>
                </a:solidFill>
              </a:rPr>
              <a:t>Education</a:t>
            </a:r>
          </a:p>
          <a:p>
            <a:pPr>
              <a:spcBef>
                <a:spcPct val="75000"/>
              </a:spcBef>
            </a:pPr>
            <a:r>
              <a:rPr lang="en-US" sz="2800">
                <a:solidFill>
                  <a:schemeClr val="bg1"/>
                </a:solidFill>
              </a:rPr>
              <a:t>High School diploma</a:t>
            </a:r>
          </a:p>
          <a:p>
            <a:pPr>
              <a:spcBef>
                <a:spcPct val="75000"/>
              </a:spcBef>
            </a:pPr>
            <a:r>
              <a:rPr lang="en-US" sz="2800">
                <a:solidFill>
                  <a:schemeClr val="bg1"/>
                </a:solidFill>
              </a:rPr>
              <a:t>Technical degree- certification pertaining to a particular trade</a:t>
            </a:r>
          </a:p>
          <a:p>
            <a:pPr>
              <a:spcBef>
                <a:spcPct val="75000"/>
              </a:spcBef>
            </a:pPr>
            <a:r>
              <a:rPr lang="en-US" sz="2800">
                <a:solidFill>
                  <a:schemeClr val="bg1"/>
                </a:solidFill>
              </a:rPr>
              <a:t>Formal Education- education from </a:t>
            </a:r>
            <a:br>
              <a:rPr lang="en-US" sz="2800">
                <a:solidFill>
                  <a:schemeClr val="bg1"/>
                </a:solidFill>
              </a:rPr>
            </a:br>
            <a:r>
              <a:rPr lang="en-US" sz="2800">
                <a:solidFill>
                  <a:schemeClr val="bg1"/>
                </a:solidFill>
              </a:rPr>
              <a:t>a four-year university </a:t>
            </a:r>
          </a:p>
        </p:txBody>
      </p:sp>
      <p:sp>
        <p:nvSpPr>
          <p:cNvPr id="5209" name="Text Box 89"/>
          <p:cNvSpPr txBox="1">
            <a:spLocks noChangeArrowheads="1"/>
          </p:cNvSpPr>
          <p:nvPr/>
        </p:nvSpPr>
        <p:spPr bwMode="auto">
          <a:xfrm>
            <a:off x="304800" y="6019800"/>
            <a:ext cx="11493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chemeClr val="bg1"/>
                </a:solidFill>
                <a:latin typeface="Arial" charset="0"/>
              </a:rPr>
              <a:t>Objective 1</a:t>
            </a:r>
          </a:p>
          <a:p>
            <a:r>
              <a:rPr lang="en-US" sz="1200" b="1">
                <a:solidFill>
                  <a:schemeClr val="bg1"/>
                </a:solidFill>
                <a:latin typeface="Arial" charset="0"/>
              </a:rPr>
              <a:t>HS 32 TM A1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68610" name="Rectangle 2"/>
          <p:cNvSpPr>
            <a:spLocks noGrp="1" noChangeArrowheads="1"/>
          </p:cNvSpPr>
          <p:nvPr>
            <p:ph type="title"/>
          </p:nvPr>
        </p:nvSpPr>
        <p:spPr>
          <a:xfrm>
            <a:off x="1600200" y="152400"/>
            <a:ext cx="7620000" cy="1066800"/>
          </a:xfrm>
          <a:noFill/>
          <a:ln/>
        </p:spPr>
        <p:txBody>
          <a:bodyPr/>
          <a:lstStyle/>
          <a:p>
            <a:pPr algn="ctr"/>
            <a:r>
              <a:rPr lang="en-US" sz="3600" b="1">
                <a:solidFill>
                  <a:srgbClr val="000000"/>
                </a:solidFill>
              </a:rPr>
              <a:t>Factors To Consider When Making Professional Choices</a:t>
            </a:r>
            <a:r>
              <a:rPr lang="en-US" sz="3600" b="1"/>
              <a:t> </a:t>
            </a:r>
          </a:p>
        </p:txBody>
      </p:sp>
      <p:sp>
        <p:nvSpPr>
          <p:cNvPr id="6861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81000" y="1295400"/>
            <a:ext cx="7467600" cy="4800600"/>
          </a:xfrm>
          <a:noFill/>
          <a:ln/>
        </p:spPr>
        <p:txBody>
          <a:bodyPr/>
          <a:lstStyle/>
          <a:p>
            <a:pPr>
              <a:spcBef>
                <a:spcPct val="75000"/>
              </a:spcBef>
              <a:buFontTx/>
              <a:buNone/>
            </a:pPr>
            <a:r>
              <a:rPr lang="en-US" b="1">
                <a:solidFill>
                  <a:schemeClr val="bg1"/>
                </a:solidFill>
              </a:rPr>
              <a:t>Experiences</a:t>
            </a:r>
            <a:endParaRPr lang="en-US" sz="2800">
              <a:solidFill>
                <a:schemeClr val="bg1"/>
              </a:solidFill>
            </a:endParaRPr>
          </a:p>
          <a:p>
            <a:pPr>
              <a:spcBef>
                <a:spcPct val="75000"/>
              </a:spcBef>
            </a:pPr>
            <a:r>
              <a:rPr lang="en-US" sz="2800">
                <a:solidFill>
                  <a:schemeClr val="bg1"/>
                </a:solidFill>
              </a:rPr>
              <a:t>Become involved in what you expect to achieve to get experience and determine if that is something you can see yourself doing for a lifetime.</a:t>
            </a:r>
          </a:p>
        </p:txBody>
      </p:sp>
      <p:sp>
        <p:nvSpPr>
          <p:cNvPr id="68612" name="Text Box 4"/>
          <p:cNvSpPr txBox="1">
            <a:spLocks noChangeArrowheads="1"/>
          </p:cNvSpPr>
          <p:nvPr/>
        </p:nvSpPr>
        <p:spPr bwMode="auto">
          <a:xfrm>
            <a:off x="381000" y="6096000"/>
            <a:ext cx="11493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chemeClr val="bg1"/>
                </a:solidFill>
                <a:latin typeface="Arial" charset="0"/>
              </a:rPr>
              <a:t>Objective 1</a:t>
            </a:r>
          </a:p>
          <a:p>
            <a:r>
              <a:rPr lang="en-US" sz="1200" b="1">
                <a:solidFill>
                  <a:schemeClr val="bg1"/>
                </a:solidFill>
                <a:latin typeface="Arial" charset="0"/>
              </a:rPr>
              <a:t>HS 32 TM A2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69634" name="Rectangle 2"/>
          <p:cNvSpPr>
            <a:spLocks noGrp="1" noChangeArrowheads="1"/>
          </p:cNvSpPr>
          <p:nvPr>
            <p:ph type="title"/>
          </p:nvPr>
        </p:nvSpPr>
        <p:spPr>
          <a:xfrm>
            <a:off x="1676400" y="0"/>
            <a:ext cx="7543800" cy="1143000"/>
          </a:xfrm>
          <a:noFill/>
          <a:ln/>
        </p:spPr>
        <p:txBody>
          <a:bodyPr/>
          <a:lstStyle/>
          <a:p>
            <a:pPr algn="ctr"/>
            <a:r>
              <a:rPr lang="en-US" sz="3600" b="1">
                <a:solidFill>
                  <a:srgbClr val="000000"/>
                </a:solidFill>
              </a:rPr>
              <a:t>Factors To Consider When Making Professional Choices</a:t>
            </a:r>
            <a:r>
              <a:rPr lang="en-US" sz="3600"/>
              <a:t> </a:t>
            </a:r>
          </a:p>
        </p:txBody>
      </p:sp>
      <p:sp>
        <p:nvSpPr>
          <p:cNvPr id="6963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762000" y="1371600"/>
            <a:ext cx="6248400" cy="4800600"/>
          </a:xfrm>
          <a:noFill/>
          <a:ln/>
        </p:spPr>
        <p:txBody>
          <a:bodyPr/>
          <a:lstStyle/>
          <a:p>
            <a:pPr>
              <a:buFontTx/>
              <a:buNone/>
            </a:pPr>
            <a:r>
              <a:rPr lang="en-US" b="1">
                <a:solidFill>
                  <a:schemeClr val="bg1"/>
                </a:solidFill>
              </a:rPr>
              <a:t>Salary</a:t>
            </a:r>
          </a:p>
          <a:p>
            <a:pPr>
              <a:spcBef>
                <a:spcPct val="75000"/>
              </a:spcBef>
            </a:pPr>
            <a:r>
              <a:rPr lang="en-US" sz="2800">
                <a:solidFill>
                  <a:schemeClr val="bg1"/>
                </a:solidFill>
              </a:rPr>
              <a:t>Can you live comfortably?</a:t>
            </a:r>
          </a:p>
          <a:p>
            <a:pPr>
              <a:spcBef>
                <a:spcPct val="75000"/>
              </a:spcBef>
            </a:pPr>
            <a:r>
              <a:rPr lang="en-US" sz="2800">
                <a:solidFill>
                  <a:schemeClr val="bg1"/>
                </a:solidFill>
              </a:rPr>
              <a:t>Can you achieve your material goals with the income?</a:t>
            </a:r>
          </a:p>
        </p:txBody>
      </p:sp>
      <p:sp>
        <p:nvSpPr>
          <p:cNvPr id="69636" name="Text Box 4"/>
          <p:cNvSpPr txBox="1">
            <a:spLocks noChangeArrowheads="1"/>
          </p:cNvSpPr>
          <p:nvPr/>
        </p:nvSpPr>
        <p:spPr bwMode="auto">
          <a:xfrm>
            <a:off x="304800" y="6096000"/>
            <a:ext cx="11493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chemeClr val="bg1"/>
                </a:solidFill>
                <a:latin typeface="Arial" charset="0"/>
              </a:rPr>
              <a:t>Objective 1</a:t>
            </a:r>
          </a:p>
          <a:p>
            <a:r>
              <a:rPr lang="en-US" sz="1200" b="1">
                <a:solidFill>
                  <a:schemeClr val="bg1"/>
                </a:solidFill>
                <a:latin typeface="Arial" charset="0"/>
              </a:rPr>
              <a:t>HS 32 TM A3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70658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0" y="0"/>
            <a:ext cx="7620000" cy="1047750"/>
          </a:xfrm>
          <a:noFill/>
          <a:ln/>
        </p:spPr>
        <p:txBody>
          <a:bodyPr/>
          <a:lstStyle/>
          <a:p>
            <a:pPr algn="ctr"/>
            <a:r>
              <a:rPr lang="en-US" sz="3600" b="1">
                <a:solidFill>
                  <a:srgbClr val="000000"/>
                </a:solidFill>
              </a:rPr>
              <a:t>Factors To Consider When Making Professional Choices </a:t>
            </a:r>
          </a:p>
        </p:txBody>
      </p:sp>
      <p:sp>
        <p:nvSpPr>
          <p:cNvPr id="7065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295400"/>
            <a:ext cx="6248400" cy="4800600"/>
          </a:xfrm>
          <a:noFill/>
          <a:ln/>
        </p:spPr>
        <p:txBody>
          <a:bodyPr/>
          <a:lstStyle/>
          <a:p>
            <a:pPr>
              <a:buFontTx/>
              <a:buNone/>
            </a:pPr>
            <a:r>
              <a:rPr lang="en-US" b="1">
                <a:solidFill>
                  <a:schemeClr val="bg1"/>
                </a:solidFill>
              </a:rPr>
              <a:t>Working Conditions</a:t>
            </a:r>
          </a:p>
          <a:p>
            <a:pPr>
              <a:spcBef>
                <a:spcPct val="75000"/>
              </a:spcBef>
            </a:pPr>
            <a:r>
              <a:rPr lang="en-US" sz="2800">
                <a:solidFill>
                  <a:schemeClr val="bg1"/>
                </a:solidFill>
              </a:rPr>
              <a:t>Inside/Outside</a:t>
            </a:r>
          </a:p>
          <a:p>
            <a:pPr>
              <a:spcBef>
                <a:spcPct val="75000"/>
              </a:spcBef>
            </a:pPr>
            <a:r>
              <a:rPr lang="en-US" sz="2800">
                <a:solidFill>
                  <a:schemeClr val="bg1"/>
                </a:solidFill>
              </a:rPr>
              <a:t>Customer Relations/Personal</a:t>
            </a:r>
          </a:p>
        </p:txBody>
      </p:sp>
      <p:sp>
        <p:nvSpPr>
          <p:cNvPr id="70660" name="Text Box 4"/>
          <p:cNvSpPr txBox="1">
            <a:spLocks noChangeArrowheads="1"/>
          </p:cNvSpPr>
          <p:nvPr/>
        </p:nvSpPr>
        <p:spPr bwMode="auto">
          <a:xfrm>
            <a:off x="304800" y="6019800"/>
            <a:ext cx="11493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chemeClr val="bg1"/>
                </a:solidFill>
                <a:latin typeface="Arial" charset="0"/>
              </a:rPr>
              <a:t>Objective 1</a:t>
            </a:r>
          </a:p>
          <a:p>
            <a:r>
              <a:rPr lang="en-US" sz="1200" b="1">
                <a:solidFill>
                  <a:schemeClr val="bg1"/>
                </a:solidFill>
                <a:latin typeface="Arial" charset="0"/>
              </a:rPr>
              <a:t>HS 32 TM A4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71682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0" y="0"/>
            <a:ext cx="7620000" cy="1143000"/>
          </a:xfrm>
          <a:noFill/>
          <a:ln/>
        </p:spPr>
        <p:txBody>
          <a:bodyPr/>
          <a:lstStyle/>
          <a:p>
            <a:pPr algn="ctr"/>
            <a:r>
              <a:rPr lang="en-US" sz="3600" b="1">
                <a:solidFill>
                  <a:srgbClr val="000000"/>
                </a:solidFill>
              </a:rPr>
              <a:t>Factors To Consider When Making Professional Choices</a:t>
            </a:r>
            <a:r>
              <a:rPr lang="en-US" sz="3600"/>
              <a:t> </a:t>
            </a:r>
          </a:p>
        </p:txBody>
      </p:sp>
      <p:sp>
        <p:nvSpPr>
          <p:cNvPr id="7168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762000" y="1524000"/>
            <a:ext cx="6248400" cy="4800600"/>
          </a:xfrm>
          <a:noFill/>
          <a:ln/>
        </p:spPr>
        <p:txBody>
          <a:bodyPr/>
          <a:lstStyle/>
          <a:p>
            <a:pPr>
              <a:buFontTx/>
              <a:buNone/>
            </a:pPr>
            <a:r>
              <a:rPr lang="en-US" b="1">
                <a:solidFill>
                  <a:schemeClr val="bg1"/>
                </a:solidFill>
              </a:rPr>
              <a:t>Mobility</a:t>
            </a:r>
            <a:r>
              <a:rPr lang="en-US" sz="2800" b="1">
                <a:solidFill>
                  <a:schemeClr val="bg1"/>
                </a:solidFill>
              </a:rPr>
              <a:t/>
            </a:r>
            <a:br>
              <a:rPr lang="en-US" sz="2800" b="1">
                <a:solidFill>
                  <a:schemeClr val="bg1"/>
                </a:solidFill>
              </a:rPr>
            </a:br>
            <a:r>
              <a:rPr lang="en-US" sz="2800">
                <a:solidFill>
                  <a:schemeClr val="bg1"/>
                </a:solidFill>
              </a:rPr>
              <a:t>the ability to move with a job</a:t>
            </a:r>
            <a:r>
              <a:rPr lang="en-US" sz="2800" b="1">
                <a:solidFill>
                  <a:schemeClr val="bg1"/>
                </a:solidFill>
              </a:rPr>
              <a:t> </a:t>
            </a:r>
          </a:p>
          <a:p>
            <a:pPr>
              <a:spcBef>
                <a:spcPct val="75000"/>
              </a:spcBef>
            </a:pPr>
            <a:r>
              <a:rPr lang="en-US" sz="2800">
                <a:solidFill>
                  <a:schemeClr val="bg1"/>
                </a:solidFill>
              </a:rPr>
              <a:t>Are you willing to move?</a:t>
            </a:r>
          </a:p>
        </p:txBody>
      </p:sp>
      <p:sp>
        <p:nvSpPr>
          <p:cNvPr id="71684" name="Text Box 4"/>
          <p:cNvSpPr txBox="1">
            <a:spLocks noChangeArrowheads="1"/>
          </p:cNvSpPr>
          <p:nvPr/>
        </p:nvSpPr>
        <p:spPr bwMode="auto">
          <a:xfrm>
            <a:off x="304800" y="5943600"/>
            <a:ext cx="11493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chemeClr val="bg1"/>
                </a:solidFill>
                <a:latin typeface="Arial" charset="0"/>
              </a:rPr>
              <a:t>Objective 1</a:t>
            </a:r>
          </a:p>
          <a:p>
            <a:r>
              <a:rPr lang="en-US" sz="1200" b="1">
                <a:solidFill>
                  <a:schemeClr val="bg1"/>
                </a:solidFill>
                <a:latin typeface="Arial" charset="0"/>
              </a:rPr>
              <a:t>HS 32 TM A5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72706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0" y="152400"/>
            <a:ext cx="7620000" cy="1047750"/>
          </a:xfrm>
          <a:noFill/>
          <a:ln/>
        </p:spPr>
        <p:txBody>
          <a:bodyPr/>
          <a:lstStyle/>
          <a:p>
            <a:pPr algn="ctr"/>
            <a:r>
              <a:rPr lang="en-US" sz="3600" b="1">
                <a:solidFill>
                  <a:srgbClr val="000000"/>
                </a:solidFill>
              </a:rPr>
              <a:t>Factors To Consider When Making Professional Choices </a:t>
            </a:r>
          </a:p>
        </p:txBody>
      </p:sp>
      <p:sp>
        <p:nvSpPr>
          <p:cNvPr id="7270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09600" y="1295400"/>
            <a:ext cx="6248400" cy="4800600"/>
          </a:xfrm>
          <a:noFill/>
          <a:ln/>
        </p:spPr>
        <p:txBody>
          <a:bodyPr/>
          <a:lstStyle/>
          <a:p>
            <a:pPr>
              <a:spcBef>
                <a:spcPct val="75000"/>
              </a:spcBef>
              <a:buFontTx/>
              <a:buNone/>
            </a:pPr>
            <a:r>
              <a:rPr lang="en-US" b="1">
                <a:solidFill>
                  <a:schemeClr val="bg1"/>
                </a:solidFill>
              </a:rPr>
              <a:t>Benefits</a:t>
            </a:r>
          </a:p>
          <a:p>
            <a:pPr lvl="1">
              <a:spcBef>
                <a:spcPct val="50000"/>
              </a:spcBef>
            </a:pPr>
            <a:r>
              <a:rPr lang="en-US">
                <a:solidFill>
                  <a:schemeClr val="bg1"/>
                </a:solidFill>
              </a:rPr>
              <a:t>Insurance</a:t>
            </a:r>
          </a:p>
          <a:p>
            <a:pPr lvl="1">
              <a:spcBef>
                <a:spcPct val="50000"/>
              </a:spcBef>
            </a:pPr>
            <a:r>
              <a:rPr lang="en-US">
                <a:solidFill>
                  <a:schemeClr val="bg1"/>
                </a:solidFill>
              </a:rPr>
              <a:t>Retirement</a:t>
            </a:r>
          </a:p>
          <a:p>
            <a:pPr lvl="1">
              <a:spcBef>
                <a:spcPct val="50000"/>
              </a:spcBef>
            </a:pPr>
            <a:r>
              <a:rPr lang="en-US">
                <a:solidFill>
                  <a:schemeClr val="bg1"/>
                </a:solidFill>
              </a:rPr>
              <a:t>Vacation</a:t>
            </a:r>
          </a:p>
          <a:p>
            <a:pPr>
              <a:spcBef>
                <a:spcPct val="75000"/>
              </a:spcBef>
              <a:buFontTx/>
              <a:buNone/>
            </a:pPr>
            <a:r>
              <a:rPr lang="en-US" b="1">
                <a:solidFill>
                  <a:schemeClr val="bg1"/>
                </a:solidFill>
              </a:rPr>
              <a:t>Your Personal Interest</a:t>
            </a:r>
          </a:p>
          <a:p>
            <a:pPr lvl="1">
              <a:spcBef>
                <a:spcPct val="75000"/>
              </a:spcBef>
            </a:pPr>
            <a:r>
              <a:rPr lang="en-US">
                <a:solidFill>
                  <a:schemeClr val="bg1"/>
                </a:solidFill>
              </a:rPr>
              <a:t>Are you interested in the profession?</a:t>
            </a:r>
          </a:p>
        </p:txBody>
      </p:sp>
      <p:sp>
        <p:nvSpPr>
          <p:cNvPr id="72708" name="Text Box 4"/>
          <p:cNvSpPr txBox="1">
            <a:spLocks noChangeArrowheads="1"/>
          </p:cNvSpPr>
          <p:nvPr/>
        </p:nvSpPr>
        <p:spPr bwMode="auto">
          <a:xfrm>
            <a:off x="304800" y="6019800"/>
            <a:ext cx="114935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chemeClr val="bg1"/>
                </a:solidFill>
                <a:latin typeface="Arial" charset="0"/>
              </a:rPr>
              <a:t>Objective 1</a:t>
            </a:r>
          </a:p>
          <a:p>
            <a:r>
              <a:rPr lang="en-US" sz="1200" b="1">
                <a:solidFill>
                  <a:schemeClr val="bg1"/>
                </a:solidFill>
                <a:latin typeface="Arial" charset="0"/>
              </a:rPr>
              <a:t>HS 32 TM A6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>
          <a:xfrm>
            <a:off x="1066800" y="152400"/>
            <a:ext cx="7620000" cy="1143000"/>
          </a:xfrm>
          <a:noFill/>
          <a:ln/>
        </p:spPr>
        <p:txBody>
          <a:bodyPr/>
          <a:lstStyle/>
          <a:p>
            <a:pPr algn="ctr"/>
            <a:r>
              <a:rPr lang="en-US" b="1">
                <a:solidFill>
                  <a:srgbClr val="000000"/>
                </a:solidFill>
              </a:rPr>
              <a:t>Options after high school</a:t>
            </a:r>
          </a:p>
        </p:txBody>
      </p:sp>
      <p:sp>
        <p:nvSpPr>
          <p:cNvPr id="6656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066800" y="2057400"/>
            <a:ext cx="6248400" cy="4800600"/>
          </a:xfrm>
          <a:noFill/>
          <a:ln/>
        </p:spPr>
        <p:txBody>
          <a:bodyPr/>
          <a:lstStyle/>
          <a:p>
            <a:pPr>
              <a:spcBef>
                <a:spcPct val="75000"/>
              </a:spcBef>
            </a:pPr>
            <a:r>
              <a:rPr lang="en-US" sz="2800">
                <a:solidFill>
                  <a:schemeClr val="bg1"/>
                </a:solidFill>
              </a:rPr>
              <a:t>Enter Workforce</a:t>
            </a:r>
          </a:p>
          <a:p>
            <a:pPr>
              <a:spcBef>
                <a:spcPct val="75000"/>
              </a:spcBef>
            </a:pPr>
            <a:r>
              <a:rPr lang="en-US" sz="2800">
                <a:solidFill>
                  <a:schemeClr val="bg1"/>
                </a:solidFill>
              </a:rPr>
              <a:t>Military Options</a:t>
            </a:r>
          </a:p>
          <a:p>
            <a:pPr>
              <a:spcBef>
                <a:spcPct val="75000"/>
              </a:spcBef>
            </a:pPr>
            <a:r>
              <a:rPr lang="en-US" sz="2800">
                <a:solidFill>
                  <a:schemeClr val="bg1"/>
                </a:solidFill>
              </a:rPr>
              <a:t>Technical Training</a:t>
            </a:r>
          </a:p>
          <a:p>
            <a:pPr>
              <a:spcBef>
                <a:spcPct val="75000"/>
              </a:spcBef>
            </a:pPr>
            <a:r>
              <a:rPr lang="en-US" sz="2800">
                <a:solidFill>
                  <a:schemeClr val="bg1"/>
                </a:solidFill>
              </a:rPr>
              <a:t>Formal Education</a:t>
            </a:r>
          </a:p>
        </p:txBody>
      </p:sp>
      <p:sp>
        <p:nvSpPr>
          <p:cNvPr id="66567" name="Text Box 7"/>
          <p:cNvSpPr txBox="1">
            <a:spLocks noChangeArrowheads="1"/>
          </p:cNvSpPr>
          <p:nvPr/>
        </p:nvSpPr>
        <p:spPr bwMode="auto">
          <a:xfrm>
            <a:off x="457200" y="6096000"/>
            <a:ext cx="1065213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chemeClr val="bg1"/>
                </a:solidFill>
                <a:latin typeface="Arial" charset="0"/>
              </a:rPr>
              <a:t>Objective 2</a:t>
            </a:r>
          </a:p>
          <a:p>
            <a:r>
              <a:rPr lang="en-US" sz="1200" b="1">
                <a:solidFill>
                  <a:schemeClr val="bg1"/>
                </a:solidFill>
                <a:latin typeface="Arial" charset="0"/>
              </a:rPr>
              <a:t>HS 32 TM B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LK Template">
  <a:themeElements>
    <a:clrScheme name="LK Template 1">
      <a:dk1>
        <a:srgbClr val="336699"/>
      </a:dk1>
      <a:lt1>
        <a:srgbClr val="FFFFFF"/>
      </a:lt1>
      <a:dk2>
        <a:srgbClr val="0066FF"/>
      </a:dk2>
      <a:lt2>
        <a:srgbClr val="AFB5D2"/>
      </a:lt2>
      <a:accent1>
        <a:srgbClr val="66CCFF"/>
      </a:accent1>
      <a:accent2>
        <a:srgbClr val="99FFCC"/>
      </a:accent2>
      <a:accent3>
        <a:srgbClr val="FFFFFF"/>
      </a:accent3>
      <a:accent4>
        <a:srgbClr val="2A5682"/>
      </a:accent4>
      <a:accent5>
        <a:srgbClr val="B8E2FF"/>
      </a:accent5>
      <a:accent6>
        <a:srgbClr val="8AE7B9"/>
      </a:accent6>
      <a:hlink>
        <a:srgbClr val="FF99FF"/>
      </a:hlink>
      <a:folHlink>
        <a:srgbClr val="CCCCFF"/>
      </a:folHlink>
    </a:clrScheme>
    <a:fontScheme name="LK Template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LK Template 1">
        <a:dk1>
          <a:srgbClr val="336699"/>
        </a:dk1>
        <a:lt1>
          <a:srgbClr val="FFFFFF"/>
        </a:lt1>
        <a:dk2>
          <a:srgbClr val="0066FF"/>
        </a:dk2>
        <a:lt2>
          <a:srgbClr val="AFB5D2"/>
        </a:lt2>
        <a:accent1>
          <a:srgbClr val="66CCFF"/>
        </a:accent1>
        <a:accent2>
          <a:srgbClr val="99FFCC"/>
        </a:accent2>
        <a:accent3>
          <a:srgbClr val="FFFFFF"/>
        </a:accent3>
        <a:accent4>
          <a:srgbClr val="2A5682"/>
        </a:accent4>
        <a:accent5>
          <a:srgbClr val="B8E2FF"/>
        </a:accent5>
        <a:accent6>
          <a:srgbClr val="8AE7B9"/>
        </a:accent6>
        <a:hlink>
          <a:srgbClr val="FF99FF"/>
        </a:hlink>
        <a:folHlink>
          <a:srgbClr val="CC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K Template 2">
        <a:dk1>
          <a:srgbClr val="003366"/>
        </a:dk1>
        <a:lt1>
          <a:srgbClr val="CCECFF"/>
        </a:lt1>
        <a:dk2>
          <a:srgbClr val="4B3384"/>
        </a:dk2>
        <a:lt2>
          <a:srgbClr val="849CBB"/>
        </a:lt2>
        <a:accent1>
          <a:srgbClr val="90DBFF"/>
        </a:accent1>
        <a:accent2>
          <a:srgbClr val="99FFCC"/>
        </a:accent2>
        <a:accent3>
          <a:srgbClr val="E2F4FF"/>
        </a:accent3>
        <a:accent4>
          <a:srgbClr val="002A56"/>
        </a:accent4>
        <a:accent5>
          <a:srgbClr val="C6EAFF"/>
        </a:accent5>
        <a:accent6>
          <a:srgbClr val="8AE7B9"/>
        </a:accent6>
        <a:hlink>
          <a:srgbClr val="DFC0FF"/>
        </a:hlink>
        <a:folHlink>
          <a:srgbClr val="6DC5D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K Template 3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>
  <documentManagement>
    <QFMSP_x0020_source_x0020_name xmlns="7d75d6f9-8bd4-4602-97a0-53722360a9f2" xsi:nil="true"/>
    <Comments xmlns="7d75d6f9-8bd4-4602-97a0-53722360a9f2" xsi:nil="true"/>
    <FromServer xmlns="7d75d6f9-8bd4-4602-97a0-53722360a9f2" xsi:nil="true"/>
    <Department xmlns="7d75d6f9-8bd4-4602-97a0-53722360a9f2">(No department)</Department>
    <DocumentID xmlns="7d75d6f9-8bd4-4602-97a0-53722360a9f2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585BF1E7EC2C041B26EC0D94B031A2B" ma:contentTypeVersion="8" ma:contentTypeDescription="Create a new document." ma:contentTypeScope="" ma:versionID="d2ff85afcd0bd1787a940054d8ddfd48">
  <xsd:schema xmlns:xsd="http://www.w3.org/2001/XMLSchema" xmlns:xs="http://www.w3.org/2001/XMLSchema" xmlns:p="http://schemas.microsoft.com/office/2006/metadata/properties" xmlns:ns2="7d75d6f9-8bd4-4602-97a0-53722360a9f2" targetNamespace="http://schemas.microsoft.com/office/2006/metadata/properties" ma:root="true" ma:fieldsID="7794668b00080dc134d5101d02f02a42" ns2:_="">
    <xsd:import namespace="7d75d6f9-8bd4-4602-97a0-53722360a9f2"/>
    <xsd:element name="properties">
      <xsd:complexType>
        <xsd:sequence>
          <xsd:element name="documentManagement">
            <xsd:complexType>
              <xsd:all>
                <xsd:element ref="ns2:FromServer" minOccurs="0"/>
                <xsd:element ref="ns2:Department" minOccurs="0"/>
                <xsd:element ref="ns2:DocumentID" minOccurs="0"/>
                <xsd:element ref="ns2:Comments" minOccurs="0"/>
                <xsd:element ref="ns2:QFMSP_x0020_source_x0020_na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d75d6f9-8bd4-4602-97a0-53722360a9f2" elementFormDefault="qualified">
    <xsd:import namespace="http://schemas.microsoft.com/office/2006/documentManagement/types"/>
    <xsd:import namespace="http://schemas.microsoft.com/office/infopath/2007/PartnerControls"/>
    <xsd:element name="FromServer" ma:index="8" nillable="true" ma:displayName="FromServer" ma:default="" ma:internalName="FromServer">
      <xsd:simpleType>
        <xsd:restriction base="dms:Text"/>
      </xsd:simpleType>
    </xsd:element>
    <xsd:element name="Department" ma:index="9" nillable="true" ma:displayName="Department" ma:default="(No department)" ma:internalName="Department">
      <xsd:simpleType>
        <xsd:restriction base="dms:Text"/>
      </xsd:simpleType>
    </xsd:element>
    <xsd:element name="DocumentID" ma:index="10" nillable="true" ma:displayName="DocumentID" ma:default="" ma:internalName="DocumentID">
      <xsd:simpleType>
        <xsd:restriction base="dms:Text"/>
      </xsd:simpleType>
    </xsd:element>
    <xsd:element name="Comments" ma:index="12" nillable="true" ma:displayName="Comments" ma:default="" ma:internalName="Comments">
      <xsd:simpleType>
        <xsd:restriction base="dms:Text"/>
      </xsd:simpleType>
    </xsd:element>
    <xsd:element name="QFMSP_x0020_source_x0020_name" ma:index="13" nillable="true" ma:displayName="QFMSP source name" ma:description="Quest File Migrator original source name." ma:hidden="true" ma:internalName="QFMSP_x0020_source_x0020_nam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 ma:index="11" ma:displayName="Keywords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D89C0A9-9262-4BAD-A283-FC671DE8E935}">
  <ds:schemaRefs>
    <ds:schemaRef ds:uri="http://schemas.microsoft.com/office/2006/documentManagement/types"/>
    <ds:schemaRef ds:uri="http://schemas.microsoft.com/office/infopath/2007/PartnerControls"/>
    <ds:schemaRef ds:uri="http://purl.org/dc/dcmitype/"/>
    <ds:schemaRef ds:uri="http://schemas.microsoft.com/office/2006/metadata/properties"/>
    <ds:schemaRef ds:uri="7d75d6f9-8bd4-4602-97a0-53722360a9f2"/>
    <ds:schemaRef ds:uri="http://purl.org/dc/elements/1.1/"/>
    <ds:schemaRef ds:uri="http://schemas.openxmlformats.org/package/2006/metadata/core-properties"/>
    <ds:schemaRef ds:uri="http://purl.org/dc/terms/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81560CC6-2012-4212-AD97-B8D01864456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7A1228A8-51E4-4F25-9391-9FE94F61879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d75d6f9-8bd4-4602-97a0-53722360a9f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LK Template</Template>
  <TotalTime>32</TotalTime>
  <Words>215</Words>
  <Application>Microsoft Office PowerPoint</Application>
  <PresentationFormat>On-screen Show (4:3)</PresentationFormat>
  <Paragraphs>65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Lucida Calligraphy</vt:lpstr>
      <vt:lpstr>Times New Roman</vt:lpstr>
      <vt:lpstr>LK Template</vt:lpstr>
      <vt:lpstr>Making Decisions about  Career Paths</vt:lpstr>
      <vt:lpstr>Factors To Consider When Making Professional Choices </vt:lpstr>
      <vt:lpstr>Factors To Consider When Making Professional Choices </vt:lpstr>
      <vt:lpstr>Factors To Consider When Making Professional Choices </vt:lpstr>
      <vt:lpstr>Factors To Consider When Making Professional Choices </vt:lpstr>
      <vt:lpstr>Factors To Consider When Making Professional Choices </vt:lpstr>
      <vt:lpstr>Factors To Consider When Making Professional Choices </vt:lpstr>
      <vt:lpstr>Options after high school</vt:lpstr>
    </vt:vector>
  </TitlesOfParts>
  <Company>Centre Pointe Education,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Mark Reardon</dc:creator>
  <cp:lastModifiedBy>Weinrich, Ashli</cp:lastModifiedBy>
  <cp:revision>8</cp:revision>
  <cp:lastPrinted>1601-01-01T00:00:00Z</cp:lastPrinted>
  <dcterms:created xsi:type="dcterms:W3CDTF">2003-12-07T06:12:57Z</dcterms:created>
  <dcterms:modified xsi:type="dcterms:W3CDTF">2018-07-09T18:30:11Z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2</vt:i4>
  </property>
  <property fmtid="{D5CDD505-2E9C-101B-9397-08002B2CF9AE}" pid="3" name="LCID">
    <vt:i4>1033</vt:i4>
  </property>
  <property fmtid="{D5CDD505-2E9C-101B-9397-08002B2CF9AE}" pid="4" name="ContentTypeId">
    <vt:lpwstr>0x0101003585BF1E7EC2C041B26EC0D94B031A2B</vt:lpwstr>
  </property>
</Properties>
</file>