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2" r:id="rId7"/>
    <p:sldId id="259" r:id="rId8"/>
    <p:sldId id="263" r:id="rId9"/>
    <p:sldId id="261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EC757DE-5473-41F2-97A7-048350C38AA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B0A7917-8347-446B-A44C-A44DDCAF42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3B30B-4817-495C-9414-3EE7E1F60EAA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2727E8-19C2-4673-AED2-27392CB22F88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F1461D-475E-4AA5-AFEF-C0804129FABF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E548FA-AF45-4FC5-B1F3-309E948D412F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C712D-F8CA-4B2F-987C-624B0F00A7DD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F0E4E-6843-471F-B927-CF77595B58B2}" type="slidenum">
              <a:rPr lang="en-US"/>
              <a:pPr/>
              <a:t>6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0A5EA-087E-4B2A-ADC6-0DB2ACD0ABD8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0" y="0"/>
            <a:ext cx="9144000" cy="6934200"/>
          </a:xfrm>
          <a:prstGeom prst="rtTriangle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048000" y="533400"/>
            <a:ext cx="4191000" cy="13716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" y="3429000"/>
            <a:ext cx="46482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5344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1336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2484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4478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38100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447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0" y="0"/>
            <a:ext cx="9144000" cy="6781800"/>
          </a:xfrm>
          <a:prstGeom prst="flowChartMultidocument">
            <a:avLst/>
          </a:prstGeom>
          <a:solidFill>
            <a:srgbClr val="FF00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4478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00400" y="762000"/>
            <a:ext cx="5410200" cy="15240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FF00"/>
                </a:solidFill>
              </a:rPr>
              <a:t>The Importance of Professional Ethics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352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8001000" cy="990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Ethical Decision Making Criteria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62484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Is it </a:t>
            </a:r>
            <a:r>
              <a:rPr lang="en-US" sz="2800" b="1">
                <a:solidFill>
                  <a:srgbClr val="FFFF00"/>
                </a:solidFill>
              </a:rPr>
              <a:t>legal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want the same thing to </a:t>
            </a:r>
            <a:r>
              <a:rPr lang="en-US" sz="2800" b="1">
                <a:solidFill>
                  <a:srgbClr val="FFFF00"/>
                </a:solidFill>
              </a:rPr>
              <a:t>happen to you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Ask a </a:t>
            </a:r>
            <a:r>
              <a:rPr lang="en-US" sz="2800" b="1">
                <a:solidFill>
                  <a:srgbClr val="FFFF00"/>
                </a:solidFill>
              </a:rPr>
              <a:t>mentor</a:t>
            </a:r>
            <a:r>
              <a:rPr lang="en-US" sz="2800">
                <a:solidFill>
                  <a:schemeClr val="bg1"/>
                </a:solidFill>
              </a:rPr>
              <a:t>. Does that person believe it’s ethical?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1524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620000" cy="6096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</a:rPr>
              <a:t>Ethical Decision Making Criteria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6248400" cy="4876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What are the </a:t>
            </a:r>
            <a:r>
              <a:rPr lang="en-US" sz="2800" b="1">
                <a:solidFill>
                  <a:srgbClr val="FFFF00"/>
                </a:solidFill>
              </a:rPr>
              <a:t>benefits and costs</a:t>
            </a:r>
            <a:r>
              <a:rPr lang="en-US" sz="2800">
                <a:solidFill>
                  <a:schemeClr val="bg1"/>
                </a:solidFill>
              </a:rPr>
              <a:t> to all parties involved?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want it to be </a:t>
            </a:r>
            <a:r>
              <a:rPr lang="en-US" sz="2800" b="1">
                <a:solidFill>
                  <a:srgbClr val="FFFF00"/>
                </a:solidFill>
              </a:rPr>
              <a:t>universally accepted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be proud to have your action </a:t>
            </a:r>
            <a:r>
              <a:rPr lang="en-US" sz="2800" b="1">
                <a:solidFill>
                  <a:srgbClr val="FFFF00"/>
                </a:solidFill>
              </a:rPr>
              <a:t>appear on TV</a:t>
            </a:r>
            <a:r>
              <a:rPr lang="en-US" sz="2800">
                <a:solidFill>
                  <a:schemeClr val="bg1"/>
                </a:solidFill>
              </a:rPr>
              <a:t> or in the newspaper?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152400"/>
            <a:ext cx="7620000" cy="838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Ethical Behavior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65532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Gain </a:t>
            </a:r>
            <a:r>
              <a:rPr lang="en-US" sz="2800" b="1">
                <a:solidFill>
                  <a:srgbClr val="FFFF00"/>
                </a:solidFill>
              </a:rPr>
              <a:t>respect</a:t>
            </a:r>
            <a:r>
              <a:rPr lang="en-US" sz="2800">
                <a:solidFill>
                  <a:schemeClr val="bg1"/>
                </a:solidFill>
              </a:rPr>
              <a:t> from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Gain the </a:t>
            </a:r>
            <a:r>
              <a:rPr lang="en-US" sz="2800" b="1">
                <a:solidFill>
                  <a:srgbClr val="FFFF00"/>
                </a:solidFill>
              </a:rPr>
              <a:t>trust</a:t>
            </a:r>
            <a:r>
              <a:rPr lang="en-US" sz="2800">
                <a:solidFill>
                  <a:schemeClr val="bg1"/>
                </a:solidFill>
              </a:rPr>
              <a:t> of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Accountability</a:t>
            </a:r>
            <a:r>
              <a:rPr lang="en-US" sz="2800">
                <a:solidFill>
                  <a:schemeClr val="bg1"/>
                </a:solidFill>
              </a:rPr>
              <a:t> of people you deal with.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152400"/>
            <a:ext cx="7620000" cy="838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Ethical Behavior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65532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Security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Provides a guideline for the actions of those around you.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Fairness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Insures that people in power will treat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you fairly.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304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Un-ethical Behavior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7086600" cy="52578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Loss of respect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No dependable expectations for those around you.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Cost to group or company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Legal consequences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304800"/>
            <a:ext cx="7620000" cy="914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What is Ethics?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7543800" cy="52578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	Each group that we are involved with has a set of behavioral expectations that are accepted by that group that tell us what’s acceptable and what’s not.             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Ethical behaviors can be ambiguous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           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 2. Must be communicated clearly to the members.</a:t>
            </a:r>
            <a:br>
              <a:rPr lang="en-US" sz="2800">
                <a:solidFill>
                  <a:schemeClr val="bg1"/>
                </a:solidFill>
              </a:rPr>
            </a:b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5943600"/>
            <a:ext cx="11493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ACDBD3-EBF8-467D-929D-66E236AFB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7896B6-39DB-42B6-AA0B-85B4E71ABB59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6EEC8D0-8A7D-4B35-8C33-26E9F9E862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63</TotalTime>
  <Words>211</Words>
  <Application>Microsoft Office PowerPoint</Application>
  <PresentationFormat>On-screen Show (4:3)</PresentationFormat>
  <Paragraphs>58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Lucida Calligraphy</vt:lpstr>
      <vt:lpstr>Times New Roman</vt:lpstr>
      <vt:lpstr>LK Template</vt:lpstr>
      <vt:lpstr>The Importance of Professional Ethics</vt:lpstr>
      <vt:lpstr>Ethical Decision Making Criteria</vt:lpstr>
      <vt:lpstr>Ethical Decision Making Criteria</vt:lpstr>
      <vt:lpstr>Effects of Ethical Behavior</vt:lpstr>
      <vt:lpstr>Effects of Ethical Behavior</vt:lpstr>
      <vt:lpstr>Effects of Un-ethical Behavior</vt:lpstr>
      <vt:lpstr>What is Ethics?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2003-12-07T06:27:43Z</dcterms:created>
  <dcterms:modified xsi:type="dcterms:W3CDTF">2018-07-09T18:30:38Z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