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59" r:id="rId8"/>
    <p:sldId id="261" r:id="rId9"/>
    <p:sldId id="26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4E4AC1A-B9F4-40ED-A793-E9C2444E9A8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C1D4EB8-FD0C-449C-AF40-A9E0653B5D1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105AEA-3878-497C-9762-42AC931FCB7A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D1413-5C52-43C6-A55D-C79B38394214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CCD05A-1113-4574-9115-22C97CA76682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E2B3B4-A939-49EB-8FDA-C7123B33F4C6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D26420-DA37-42D6-913D-A8143A949305}" type="slidenum">
              <a:rPr lang="en-US"/>
              <a:pPr/>
              <a:t>5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2CDDED-306C-4C7D-A46E-F8E66373C865}" type="slidenum">
              <a:rPr lang="en-US"/>
              <a:pPr/>
              <a:t>6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133600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shade val="69804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91440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9144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>
            <a:off x="0" y="4876800"/>
            <a:ext cx="1905000" cy="1981200"/>
          </a:xfrm>
          <a:prstGeom prst="irregularSeal2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Oval 17"/>
          <p:cNvSpPr>
            <a:spLocks noChangeArrowheads="1"/>
          </p:cNvSpPr>
          <p:nvPr userDrawn="1"/>
        </p:nvSpPr>
        <p:spPr bwMode="auto">
          <a:xfrm>
            <a:off x="228600" y="152400"/>
            <a:ext cx="8915400" cy="1600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tint val="31765"/>
                  <a:invGamma/>
                </a:srgbClr>
              </a:gs>
            </a:gsLst>
            <a:lin ang="2700000" scaled="1"/>
          </a:gradFill>
          <a:ln w="12700" cap="sq">
            <a:noFill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7543800" cy="1447800"/>
          </a:xfrm>
          <a:noFill/>
          <a:ln/>
        </p:spPr>
        <p:txBody>
          <a:bodyPr/>
          <a:lstStyle/>
          <a:p>
            <a:pPr algn="ctr"/>
            <a:r>
              <a:rPr lang="en-US" sz="5400">
                <a:solidFill>
                  <a:schemeClr val="bg1"/>
                </a:solidFill>
              </a:rPr>
              <a:t>The Consequences of Ethics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28956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HS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47650"/>
            <a:ext cx="6553200" cy="1123950"/>
          </a:xfrm>
          <a:noFill/>
          <a:ln/>
        </p:spPr>
        <p:txBody>
          <a:bodyPr/>
          <a:lstStyle/>
          <a:p>
            <a:r>
              <a:rPr lang="en-US" sz="3600"/>
              <a:t/>
            </a:r>
            <a:br>
              <a:rPr lang="en-US" sz="3600"/>
            </a:br>
            <a:r>
              <a:rPr lang="en-US" sz="4800" b="1">
                <a:solidFill>
                  <a:srgbClr val="000000"/>
                </a:solidFill>
              </a:rPr>
              <a:t>Code of Ethics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57912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7824" name="Rectangle 0"/>
          <p:cNvSpPr>
            <a:spLocks noChangeArrowheads="1"/>
          </p:cNvSpPr>
          <p:nvPr/>
        </p:nvSpPr>
        <p:spPr bwMode="auto">
          <a:xfrm>
            <a:off x="152400" y="2025650"/>
            <a:ext cx="8991600" cy="3136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r>
              <a:rPr kumimoji="1" lang="en-US" sz="2800">
                <a:solidFill>
                  <a:schemeClr val="bg1"/>
                </a:solidFill>
              </a:rPr>
              <a:t>set of rules that establishes expectations for a specific group.</a:t>
            </a:r>
            <a:br>
              <a:rPr kumimoji="1" lang="en-US" sz="2800">
                <a:solidFill>
                  <a:schemeClr val="bg1"/>
                </a:solidFill>
              </a:rPr>
            </a:br>
            <a:endParaRPr kumimoji="1" lang="en-US" sz="2800">
              <a:solidFill>
                <a:schemeClr val="bg1"/>
              </a:solidFill>
            </a:endParaRPr>
          </a:p>
          <a:p>
            <a:endParaRPr kumimoji="1" lang="en-US">
              <a:solidFill>
                <a:schemeClr val="bg1"/>
              </a:solidFill>
            </a:endParaRPr>
          </a:p>
          <a:p>
            <a:r>
              <a:rPr kumimoji="1" lang="en-US">
                <a:solidFill>
                  <a:schemeClr val="bg1"/>
                </a:solidFill>
              </a:rPr>
              <a:t>	1. A code of ethics is important because it let’s the members 		of the group know what they’re supposed to do.</a:t>
            </a:r>
            <a:br>
              <a:rPr kumimoji="1" lang="en-US">
                <a:solidFill>
                  <a:schemeClr val="bg1"/>
                </a:solidFill>
              </a:rPr>
            </a:br>
            <a:r>
              <a:rPr kumimoji="1" lang="en-US">
                <a:solidFill>
                  <a:schemeClr val="bg1"/>
                </a:solidFill>
              </a:rPr>
              <a:t> </a:t>
            </a:r>
          </a:p>
          <a:p>
            <a:r>
              <a:rPr kumimoji="1" lang="en-US">
                <a:solidFill>
                  <a:schemeClr val="bg1"/>
                </a:solidFill>
              </a:rPr>
              <a:t>	2. Enables the organization to function smoothly.</a:t>
            </a:r>
            <a:br>
              <a:rPr kumimoji="1" lang="en-US">
                <a:solidFill>
                  <a:schemeClr val="bg1"/>
                </a:solidFill>
              </a:rPr>
            </a:br>
            <a:endParaRPr kumimoji="1"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47650"/>
            <a:ext cx="8153400" cy="1047750"/>
          </a:xfrm>
          <a:noFill/>
          <a:ln/>
        </p:spPr>
        <p:txBody>
          <a:bodyPr/>
          <a:lstStyle/>
          <a:p>
            <a:r>
              <a:rPr lang="en-US" sz="3600"/>
              <a:t/>
            </a:r>
            <a:br>
              <a:rPr lang="en-US" sz="3600"/>
            </a:br>
            <a:r>
              <a:rPr lang="en-US" sz="3600" b="1">
                <a:solidFill>
                  <a:srgbClr val="000000"/>
                </a:solidFill>
              </a:rPr>
              <a:t>Consequences of Classroom Behavior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1000" y="56388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34 TM A</a:t>
            </a:r>
          </a:p>
        </p:txBody>
      </p:sp>
      <p:graphicFrame>
        <p:nvGraphicFramePr>
          <p:cNvPr id="75780" name="Group 4"/>
          <p:cNvGraphicFramePr>
            <a:graphicFrameLocks noGrp="1"/>
          </p:cNvGraphicFramePr>
          <p:nvPr/>
        </p:nvGraphicFramePr>
        <p:xfrm>
          <a:off x="1676400" y="1981200"/>
          <a:ext cx="7162800" cy="4191000"/>
        </p:xfrm>
        <a:graphic>
          <a:graphicData uri="http://schemas.openxmlformats.org/drawingml/2006/table">
            <a:tbl>
              <a:tblPr/>
              <a:tblGrid>
                <a:gridCol w="35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Unethical Behavior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Negative Consequence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938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Tardiness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Disruptive, miss information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Ethical Behavior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Positive Consequence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4638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Be on time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1.  Allows others to concentrate, receive all instruction.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Two Types of Justice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905000"/>
            <a:ext cx="5105400" cy="44958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chemeClr val="bg1"/>
                </a:solidFill>
              </a:rPr>
              <a:t>Retributive</a:t>
            </a:r>
          </a:p>
          <a:p>
            <a:pPr marL="914400" lvl="1" indent="-457200"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to pay back, or to punish</a:t>
            </a:r>
          </a:p>
          <a:p>
            <a:pPr marL="533400" indent="-533400">
              <a:spcBef>
                <a:spcPct val="75000"/>
              </a:spcBef>
              <a:buFontTx/>
              <a:buAutoNum type="arabicPeriod" startAt="2"/>
            </a:pPr>
            <a:r>
              <a:rPr lang="en-US" sz="2800" b="1">
                <a:solidFill>
                  <a:schemeClr val="bg1"/>
                </a:solidFill>
              </a:rPr>
              <a:t>Restorative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to give back something that has been lost or taken; to restore or reimburse.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81000" y="5638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34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620000" cy="104775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</a:rPr>
              <a:t>Four Steps of Restorative Justice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057400"/>
            <a:ext cx="6400800" cy="43434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Responsibility</a:t>
            </a:r>
            <a:r>
              <a:rPr lang="en-US" sz="2800">
                <a:solidFill>
                  <a:schemeClr val="bg1"/>
                </a:solidFill>
              </a:rPr>
              <a:t>: to be accountable.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Restitution</a:t>
            </a:r>
            <a:r>
              <a:rPr lang="en-US" sz="2800">
                <a:solidFill>
                  <a:schemeClr val="bg1"/>
                </a:solidFill>
              </a:rPr>
              <a:t>: to return or reimburse.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Reconciliation</a:t>
            </a:r>
            <a:r>
              <a:rPr lang="en-US" sz="2800">
                <a:solidFill>
                  <a:schemeClr val="bg1"/>
                </a:solidFill>
              </a:rPr>
              <a:t>: to make friendly again, to settle an argument or to make content.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Restoration</a:t>
            </a:r>
            <a:r>
              <a:rPr lang="en-US" sz="2800">
                <a:solidFill>
                  <a:schemeClr val="bg1"/>
                </a:solidFill>
              </a:rPr>
              <a:t>: to rebuild the relationship between the involved parties.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04800" y="5715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34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</a:rPr>
              <a:t>Retributive and Restorative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34 TM C </a:t>
            </a:r>
          </a:p>
        </p:txBody>
      </p:sp>
      <p:graphicFrame>
        <p:nvGraphicFramePr>
          <p:cNvPr id="67624" name="Group 40"/>
          <p:cNvGraphicFramePr>
            <a:graphicFrameLocks noGrp="1"/>
          </p:cNvGraphicFramePr>
          <p:nvPr/>
        </p:nvGraphicFramePr>
        <p:xfrm>
          <a:off x="1219200" y="1752600"/>
          <a:ext cx="7315200" cy="4562475"/>
        </p:xfrm>
        <a:graphic>
          <a:graphicData uri="http://schemas.openxmlformats.org/drawingml/2006/table">
            <a:tbl>
              <a:tblPr/>
              <a:tblGrid>
                <a:gridCol w="251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1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unethical behavior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Retributive Justice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Restorative Justice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Tardiness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Detention, phone call home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Apologize to class and teacher quickly and quietly, sit down and get started right away without interrupting class.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87D331-59A1-40E8-91F6-CBABBEF6DD74}">
  <ds:schemaRefs>
    <ds:schemaRef ds:uri="http://schemas.openxmlformats.org/package/2006/metadata/core-properties"/>
    <ds:schemaRef ds:uri="http://schemas.microsoft.com/office/2006/metadata/properties"/>
    <ds:schemaRef ds:uri="7d75d6f9-8bd4-4602-97a0-53722360a9f2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F785CBF-8138-4691-8AC8-6E43EE8C8F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7AA444-C7D2-4C45-A328-1344D05C8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37</TotalTime>
  <Words>208</Words>
  <Application>Microsoft Office PowerPoint</Application>
  <PresentationFormat>On-screen Show (4:3)</PresentationFormat>
  <Paragraphs>56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The Consequences of Ethics</vt:lpstr>
      <vt:lpstr> Code of Ethics</vt:lpstr>
      <vt:lpstr> Consequences of Classroom Behavior</vt:lpstr>
      <vt:lpstr>Two Types of Justice</vt:lpstr>
      <vt:lpstr>Four Steps of Restorative Justice</vt:lpstr>
      <vt:lpstr>Retributive and Restorative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2003-12-07T06:39:03Z</dcterms:created>
  <dcterms:modified xsi:type="dcterms:W3CDTF">2018-07-09T18:31:01Z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