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B387F66D-FC74-4195-A506-7A4633BD975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14ABCA0-68EB-402C-9231-6E4B5269CD2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9FA04C-EF40-478E-BD6E-3F137D108332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B34377-D07D-4CE9-B3FF-44D0DF53761E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F8DC1B-9940-484A-839B-E30B1A6FAA56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851B66-5417-4C21-BBF7-6154E1B0AB46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91F342-CCAC-432D-A5B9-870F4EA9D1FF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26E39E-FDAF-41FA-A319-9DEA44F74C37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AutoShape 19"/>
          <p:cNvSpPr>
            <a:spLocks noChangeArrowheads="1"/>
          </p:cNvSpPr>
          <p:nvPr userDrawn="1"/>
        </p:nvSpPr>
        <p:spPr bwMode="auto">
          <a:xfrm>
            <a:off x="1219200" y="3733800"/>
            <a:ext cx="6858000" cy="3124200"/>
          </a:xfrm>
          <a:prstGeom prst="flowChartDecision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lin ang="270000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152400" y="76200"/>
            <a:ext cx="8991600" cy="3657600"/>
          </a:xfrm>
          <a:prstGeom prst="flowChartDecision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tint val="0"/>
                  <a:invGamma/>
                </a:srgbClr>
              </a:gs>
            </a:gsLst>
            <a:lin ang="270000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2192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44196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91440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3048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3048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43000" y="1676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40386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1676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AutoShape 20"/>
          <p:cNvSpPr>
            <a:spLocks noChangeArrowheads="1"/>
          </p:cNvSpPr>
          <p:nvPr userDrawn="1"/>
        </p:nvSpPr>
        <p:spPr bwMode="auto">
          <a:xfrm rot="6285965">
            <a:off x="-2514600" y="2286000"/>
            <a:ext cx="7848600" cy="20574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2700" cap="sq">
            <a:noFill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6764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5400">
                <a:solidFill>
                  <a:srgbClr val="000000"/>
                </a:solidFill>
              </a:rPr>
              <a:t>Developing a Resume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46482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I begin to grow?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304800"/>
            <a:ext cx="5638800" cy="1047750"/>
          </a:xfrm>
          <a:noFill/>
          <a:ln/>
        </p:spPr>
        <p:txBody>
          <a:bodyPr/>
          <a:lstStyle/>
          <a:p>
            <a:pPr algn="ctr"/>
            <a:r>
              <a:rPr lang="en-US" sz="5400" b="1">
                <a:solidFill>
                  <a:srgbClr val="000000"/>
                </a:solidFill>
              </a:rPr>
              <a:t>What is a resume?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828800"/>
            <a:ext cx="6553200" cy="4572000"/>
          </a:xfrm>
          <a:noFill/>
          <a:ln/>
        </p:spPr>
        <p:txBody>
          <a:bodyPr/>
          <a:lstStyle/>
          <a:p>
            <a:pPr marL="9525" indent="11113" algn="ctr">
              <a:spcBef>
                <a:spcPct val="25000"/>
              </a:spcBef>
              <a:buFontTx/>
              <a:buNone/>
            </a:pPr>
            <a:r>
              <a:rPr lang="en-US">
                <a:solidFill>
                  <a:schemeClr val="bg1"/>
                </a:solidFill>
              </a:rPr>
              <a:t>A resume is the tool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we use to </a:t>
            </a:r>
            <a:r>
              <a:rPr lang="en-US" b="1">
                <a:solidFill>
                  <a:srgbClr val="FFFF00"/>
                </a:solidFill>
              </a:rPr>
              <a:t>tell about ourselves</a:t>
            </a:r>
            <a:r>
              <a:rPr lang="en-US">
                <a:solidFill>
                  <a:schemeClr val="bg1"/>
                </a:solidFill>
              </a:rPr>
              <a:t>, to </a:t>
            </a:r>
            <a:r>
              <a:rPr lang="en-US" b="1">
                <a:solidFill>
                  <a:srgbClr val="FFFF00"/>
                </a:solidFill>
              </a:rPr>
              <a:t>share our skills and experience</a:t>
            </a:r>
            <a:r>
              <a:rPr lang="en-US">
                <a:solidFill>
                  <a:schemeClr val="bg1"/>
                </a:solidFill>
              </a:rPr>
              <a:t>.</a:t>
            </a:r>
          </a:p>
          <a:p>
            <a:pPr marL="9525" indent="11113" algn="ctr">
              <a:spcBef>
                <a:spcPct val="25000"/>
              </a:spcBef>
              <a:buFontTx/>
              <a:buNone/>
            </a:pPr>
            <a:r>
              <a:rPr lang="en-US">
                <a:solidFill>
                  <a:schemeClr val="bg1"/>
                </a:solidFill>
              </a:rPr>
              <a:t> </a:t>
            </a:r>
          </a:p>
          <a:p>
            <a:pPr marL="9525" indent="11113" algn="ctr">
              <a:spcBef>
                <a:spcPct val="25000"/>
              </a:spcBef>
              <a:buFontTx/>
              <a:buNone/>
            </a:pPr>
            <a:r>
              <a:rPr lang="en-US">
                <a:solidFill>
                  <a:schemeClr val="bg1"/>
                </a:solidFill>
              </a:rPr>
              <a:t>The main purpose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of a resume is to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help us </a:t>
            </a:r>
            <a:r>
              <a:rPr lang="en-US" b="1">
                <a:solidFill>
                  <a:srgbClr val="FFFF00"/>
                </a:solidFill>
              </a:rPr>
              <a:t>get an interview</a:t>
            </a:r>
            <a:r>
              <a:rPr lang="en-US">
                <a:solidFill>
                  <a:srgbClr val="FFFF00"/>
                </a:solidFill>
              </a:rPr>
              <a:t>.</a:t>
            </a: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048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37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304800"/>
            <a:ext cx="4876800" cy="1047750"/>
          </a:xfrm>
          <a:noFill/>
          <a:ln/>
        </p:spPr>
        <p:txBody>
          <a:bodyPr/>
          <a:lstStyle/>
          <a:p>
            <a:r>
              <a:rPr lang="en-US" sz="5400" b="1">
                <a:solidFill>
                  <a:srgbClr val="000000"/>
                </a:solidFill>
              </a:rPr>
              <a:t>Resume Basics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19400" y="1905000"/>
            <a:ext cx="6324600" cy="48006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Keep it </a:t>
            </a:r>
            <a:r>
              <a:rPr lang="en-US" b="1">
                <a:solidFill>
                  <a:srgbClr val="FFFF00"/>
                </a:solidFill>
              </a:rPr>
              <a:t>brief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Provide </a:t>
            </a:r>
            <a:r>
              <a:rPr lang="en-US" b="1">
                <a:solidFill>
                  <a:srgbClr val="FFFF00"/>
                </a:solidFill>
              </a:rPr>
              <a:t>important</a:t>
            </a:r>
            <a:r>
              <a:rPr lang="en-US">
                <a:solidFill>
                  <a:schemeClr val="bg1"/>
                </a:solidFill>
              </a:rPr>
              <a:t> information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Keep it </a:t>
            </a:r>
            <a:r>
              <a:rPr lang="en-US" b="1">
                <a:solidFill>
                  <a:srgbClr val="FFFF00"/>
                </a:solidFill>
              </a:rPr>
              <a:t>easy</a:t>
            </a:r>
            <a:r>
              <a:rPr lang="en-US">
                <a:solidFill>
                  <a:schemeClr val="bg1"/>
                </a:solidFill>
              </a:rPr>
              <a:t> to read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Mistake - </a:t>
            </a:r>
            <a:r>
              <a:rPr lang="en-US" b="1">
                <a:solidFill>
                  <a:srgbClr val="FFFF00"/>
                </a:solidFill>
              </a:rPr>
              <a:t>free</a:t>
            </a:r>
            <a:endParaRPr lang="en-US">
              <a:solidFill>
                <a:srgbClr val="FFFF00"/>
              </a:solidFill>
            </a:endParaRP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Make it look </a:t>
            </a:r>
            <a:r>
              <a:rPr lang="en-US" b="1">
                <a:solidFill>
                  <a:srgbClr val="FFFF00"/>
                </a:solidFill>
              </a:rPr>
              <a:t>sharp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3048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37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0" y="0"/>
            <a:ext cx="5181600" cy="13525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Common Components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0" y="1676400"/>
            <a:ext cx="5562600" cy="47244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Job objective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Education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Work experience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Skills or capabilities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Significant accomplishments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Activities or organizations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Honors or awards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37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304800"/>
            <a:ext cx="4572000" cy="1047750"/>
          </a:xfrm>
          <a:noFill/>
          <a:ln/>
        </p:spPr>
        <p:txBody>
          <a:bodyPr/>
          <a:lstStyle/>
          <a:p>
            <a:r>
              <a:rPr lang="en-US" sz="6000" b="1">
                <a:solidFill>
                  <a:srgbClr val="000000"/>
                </a:solidFill>
              </a:rPr>
              <a:t>Types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52800" y="1905000"/>
            <a:ext cx="5105400" cy="4495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Chronological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US" sz="4400">
                <a:solidFill>
                  <a:schemeClr val="bg1"/>
                </a:solidFill>
              </a:rPr>
              <a:t>Functional</a:t>
            </a:r>
          </a:p>
          <a:p>
            <a:pPr algn="ctr">
              <a:lnSpc>
                <a:spcPct val="90000"/>
              </a:lnSpc>
              <a:spcBef>
                <a:spcPct val="100000"/>
              </a:spcBef>
              <a:buFontTx/>
              <a:buNone/>
            </a:pPr>
            <a:endParaRPr lang="en-US" sz="180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ct val="100000"/>
              </a:spcBef>
              <a:buFontTx/>
              <a:buNone/>
            </a:pPr>
            <a:endParaRPr lang="en-US" sz="1800"/>
          </a:p>
          <a:p>
            <a:pPr algn="ctr">
              <a:lnSpc>
                <a:spcPct val="90000"/>
              </a:lnSpc>
              <a:spcBef>
                <a:spcPct val="100000"/>
              </a:spcBef>
              <a:buFontTx/>
              <a:buNone/>
            </a:pPr>
            <a:endParaRPr lang="en-US" sz="1800"/>
          </a:p>
          <a:p>
            <a:pPr algn="ctr">
              <a:lnSpc>
                <a:spcPct val="90000"/>
              </a:lnSpc>
              <a:spcBef>
                <a:spcPct val="100000"/>
              </a:spcBef>
              <a:buFontTx/>
              <a:buNone/>
            </a:pPr>
            <a:r>
              <a:rPr lang="en-US" sz="1800">
                <a:solidFill>
                  <a:schemeClr val="bg1"/>
                </a:solidFill>
              </a:rPr>
              <a:t>See overhead transparency masters</a:t>
            </a:r>
            <a:br>
              <a:rPr lang="en-US" sz="18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>HS 37 TM D &amp; E for sample resumes.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696200" y="5715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37 TM D 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-304800" y="0"/>
            <a:ext cx="9448800" cy="6858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CHRONOLOGICAL RESUME</a:t>
            </a:r>
            <a:endParaRPr lang="en-US" sz="12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endParaRPr lang="en-US" sz="12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Martin Harris</a:t>
            </a:r>
            <a:endParaRPr lang="en-US" sz="12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000">
                <a:solidFill>
                  <a:srgbClr val="000000"/>
                </a:solidFill>
              </a:rPr>
              <a:t/>
            </a:r>
            <a:br>
              <a:rPr lang="en-US" sz="1000">
                <a:solidFill>
                  <a:srgbClr val="000000"/>
                </a:solidFill>
              </a:rPr>
            </a:br>
            <a:endParaRPr lang="en-US" sz="10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000">
                <a:solidFill>
                  <a:srgbClr val="000000"/>
                </a:solidFill>
              </a:rPr>
              <a:t>Route 4, Smalltown, Kansas 66303 (555) 648-4587</a:t>
            </a:r>
          </a:p>
          <a:p>
            <a:pPr>
              <a:lnSpc>
                <a:spcPct val="80000"/>
              </a:lnSpc>
            </a:pPr>
            <a:r>
              <a:rPr lang="en-US" sz="1000">
                <a:solidFill>
                  <a:srgbClr val="000000"/>
                </a:solidFill>
              </a:rPr>
              <a:t/>
            </a:r>
            <a:br>
              <a:rPr lang="en-US" sz="1000">
                <a:solidFill>
                  <a:srgbClr val="000000"/>
                </a:solidFill>
              </a:rPr>
            </a:br>
            <a:r>
              <a:rPr lang="en-US" sz="1000">
                <a:solidFill>
                  <a:srgbClr val="000000"/>
                </a:solidFill>
              </a:rPr>
              <a:t/>
            </a:r>
            <a:br>
              <a:rPr lang="en-US" sz="1000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Education</a:t>
            </a:r>
          </a:p>
          <a:p>
            <a:pPr>
              <a:lnSpc>
                <a:spcPct val="80000"/>
              </a:lnSpc>
            </a:pPr>
            <a:r>
              <a:rPr lang="en-US" sz="1200">
                <a:solidFill>
                  <a:srgbClr val="000000"/>
                </a:solidFill>
              </a:rPr>
              <a:t> </a:t>
            </a:r>
            <a:r>
              <a:rPr lang="en-US" sz="1200" b="1">
                <a:solidFill>
                  <a:srgbClr val="000000"/>
                </a:solidFill>
              </a:rPr>
              <a:t>•</a:t>
            </a:r>
            <a:r>
              <a:rPr lang="en-US" sz="1200">
                <a:solidFill>
                  <a:srgbClr val="000000"/>
                </a:solidFill>
              </a:rPr>
              <a:t> Smalltown Community High School ,,,,,,,,,,,,,,,,,,,,,,,,,,,,,,,,,,,,Fall 2001-present Smalltown, Kansas</a:t>
            </a:r>
            <a:r>
              <a:rPr lang="en-US" sz="100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Edgewood High School ,,,,,,,,,,,,,,,,,,,,,,,,,,,,,,,,,,,,,,,,,,,Fall 2000-Spring 2001 Edgewood, Wyoming </a:t>
            </a:r>
          </a:p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Work Experience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•</a:t>
            </a:r>
            <a:r>
              <a:rPr lang="en-US" sz="1200">
                <a:solidFill>
                  <a:srgbClr val="000000"/>
                </a:solidFill>
              </a:rPr>
              <a:t> Harris Tree Service-Owner ,,,,,,,,,,,,,,,,,,,,,,,,,,,,,,,,,,,,,,,,,,,,,,2002-present Develop customer agreements, prescribe tree care, prune, treat and repair injured trees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Able Hardware-Stocker, clerk ,,,,,,,,,,,,,,,,,,,,,,,,,,,,,,,,,,,,,,,,,,,,,,,2001-2002 Stocked shelves in the gardening department, answered customer questions, recommended products, operated cash register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Harris Horticultural Service-Mower, worker ,,,,,,,,,,,,,,,,,,,,,,,,,,,,,,1999-2001 Mowed lawns, trimmed shrubs and small trees, planted trees and shrubs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Harris Family Farm-Laborer ,,,,,,,,,,,,,,,,,,,,,,,,,,,,,,,,,,,,,,,,,,,,1994-present Fed and cared for sheep, dairy cow, and poultry; mowed, worked in garden, etc.</a:t>
            </a:r>
          </a:p>
          <a:p>
            <a:pPr>
              <a:lnSpc>
                <a:spcPct val="80000"/>
              </a:lnSpc>
            </a:pPr>
            <a:r>
              <a:rPr lang="en-US" sz="1000">
                <a:solidFill>
                  <a:srgbClr val="000000"/>
                </a:solidFill>
              </a:rPr>
              <a:t> </a:t>
            </a:r>
            <a:r>
              <a:rPr lang="en-US" sz="1200" b="1">
                <a:solidFill>
                  <a:srgbClr val="000000"/>
                </a:solidFill>
              </a:rPr>
              <a:t>FFA Activities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•</a:t>
            </a:r>
            <a:r>
              <a:rPr lang="en-US" sz="1200">
                <a:solidFill>
                  <a:srgbClr val="000000"/>
                </a:solidFill>
              </a:rPr>
              <a:t> FFA Treasurer ,,,,,,,,,,,,,,,,,,,,,,,,,,,,,,,,,,,,,,,,,,,,,,,,,,Smalltown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Fruit Sale Committee-Chair ,,,,,,,,,,,,,,,,,,,,,,,,,,,,,,,,,,,,,Smalltown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Healthy Lifestyles Committee-Chair ,,,,,,,,,,,,,,,,,,,,,,,,,,,Smalltown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Chapter FFA Degree ,,,,,,,,,,,,,,,,,,,,,,,,,,,,,,,,,,,,,,,,,,,,,Smalltown High School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FFA Greenhand Vice President ,,,,,,,,,,,,,,,,,,,,,,,,,,,,,,,,,,,,Edgewood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Barnyard Olympics Committee-Member ,,,,,,,,,,,,,,,,,,,,,,,,,,,,Edgewood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Nursery/Landscape Judging Team-2nd team ,,,,,Kansas State Career Development Event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Poultry Judging Team-3rd team ,,,,,,,,,Southeast Wyoming FFA District Competition</a:t>
            </a:r>
          </a:p>
          <a:p>
            <a:pPr>
              <a:lnSpc>
                <a:spcPct val="80000"/>
              </a:lnSpc>
            </a:pPr>
            <a:r>
              <a:rPr lang="en-US" sz="1000">
                <a:solidFill>
                  <a:srgbClr val="000000"/>
                </a:solidFill>
              </a:rPr>
              <a:t> </a:t>
            </a: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Dairy Products Team-7th individual,,,,,Southeast Wyoming FFA District Competition </a:t>
            </a:r>
          </a:p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Other Activities</a:t>
            </a:r>
          </a:p>
          <a:p>
            <a:pPr>
              <a:lnSpc>
                <a:spcPct val="80000"/>
              </a:lnSpc>
            </a:pPr>
            <a:r>
              <a:rPr lang="en-US" sz="1200">
                <a:solidFill>
                  <a:srgbClr val="000000"/>
                </a:solidFill>
              </a:rPr>
              <a:t> </a:t>
            </a:r>
            <a:r>
              <a:rPr lang="en-US" sz="1200" b="1">
                <a:solidFill>
                  <a:srgbClr val="000000"/>
                </a:solidFill>
              </a:rPr>
              <a:t>•</a:t>
            </a:r>
            <a:r>
              <a:rPr lang="en-US" sz="1200">
                <a:solidFill>
                  <a:srgbClr val="000000"/>
                </a:solidFill>
              </a:rPr>
              <a:t> Marching Band-School was 9th ,,,,,,,,,,,,,,,,,,,,,Kansas Marching Band Competition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Church Youth Group Planning Committee-Member ,,,,,,,,,,,,,,,,,,,,,,,,,,Smalltown FUMC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Varsity Wrestling Team,,,,,,,,,,,,,,,,,,,,,,,,,,,,,,,,,,,,,,,,Smalltown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Junior Varsity Wrestling Team ,,,,,,,,,,,,,,,,,,,,,,,,,,,,,,,,,,,Edgewood High School </a:t>
            </a:r>
          </a:p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Honors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1200" b="1">
                <a:solidFill>
                  <a:srgbClr val="000000"/>
                </a:solidFill>
              </a:rPr>
              <a:t>•</a:t>
            </a:r>
            <a:r>
              <a:rPr lang="en-US" sz="1200">
                <a:solidFill>
                  <a:srgbClr val="000000"/>
                </a:solidFill>
              </a:rPr>
              <a:t> Superintendent's Honor Roll ,,,,,,,,,,,,,,,,,,,,,,,,,,,,,,,,,,Smalltown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District Honor Band ,,,,,,,,,,,,,,,,,,,,,,,,,,,,,,,,,,,,,,,,,,,,,,,,Northwest Kansas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Star Greenhand ,,,,,,,,,,,,,,,,,,,,,,,,,,,,,,,,,,,,,,,,,,,,,,,,,,Edgewood High School </a:t>
            </a:r>
          </a:p>
          <a:p>
            <a:pPr>
              <a:lnSpc>
                <a:spcPct val="80000"/>
              </a:lnSpc>
            </a:pPr>
            <a:r>
              <a:rPr lang="en-US" sz="1000" b="1">
                <a:solidFill>
                  <a:srgbClr val="000000"/>
                </a:solidFill>
              </a:rPr>
              <a:t>•</a:t>
            </a:r>
            <a:r>
              <a:rPr lang="en-US" sz="1000">
                <a:solidFill>
                  <a:srgbClr val="000000"/>
                </a:solidFill>
              </a:rPr>
              <a:t> Principal's Honor Roll ,,,,,,,,,,,,,,,,,,,,,,,,,,,,,,,,,,,,,,,,Edgewood High School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08E031-ABC7-48EE-9849-573CE92F5644}">
  <ds:schemaRefs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d75d6f9-8bd4-4602-97a0-53722360a9f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DB0E110-A59D-4F9B-8C35-AB957A2239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63EC95-607D-4CB6-A171-ADC1683B71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32</TotalTime>
  <Words>120</Words>
  <Application>Microsoft Office PowerPoint</Application>
  <PresentationFormat>On-screen Show (4:3)</PresentationFormat>
  <Paragraphs>84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Developing a Resume</vt:lpstr>
      <vt:lpstr>What is a resume?</vt:lpstr>
      <vt:lpstr>Resume Basics</vt:lpstr>
      <vt:lpstr>Common Components</vt:lpstr>
      <vt:lpstr>Types</vt:lpstr>
      <vt:lpstr>PowerPoint Presentation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2003-12-09T05:22:50Z</dcterms:created>
  <dcterms:modified xsi:type="dcterms:W3CDTF">2018-07-09T18:32:30Z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