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9"/>
  </p:notesMasterIdLst>
  <p:handoutMasterIdLst>
    <p:handoutMasterId r:id="rId20"/>
  </p:handoutMasterIdLst>
  <p:sldIdLst>
    <p:sldId id="256" r:id="rId5"/>
    <p:sldId id="257" r:id="rId6"/>
    <p:sldId id="261" r:id="rId7"/>
    <p:sldId id="267" r:id="rId8"/>
    <p:sldId id="262" r:id="rId9"/>
    <p:sldId id="268" r:id="rId10"/>
    <p:sldId id="263" r:id="rId11"/>
    <p:sldId id="264" r:id="rId12"/>
    <p:sldId id="265" r:id="rId13"/>
    <p:sldId id="266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custDataLst>
    <p:tags r:id="rId21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tags" Target="tags/tag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fld id="{2EC7D739-4646-4D97-A9E7-3ED6676D2257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77C36EEE-4715-4426-99B3-869199D0B61C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815CE64-9B67-4382-8557-EC9350978369}" type="slidenum">
              <a:rPr lang="en-US"/>
              <a:pPr/>
              <a:t>1</a:t>
            </a:fld>
            <a:endParaRPr lang="en-US"/>
          </a:p>
        </p:txBody>
      </p:sp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E67628B-EDA8-4332-B306-B746CFFA1571}" type="slidenum">
              <a:rPr lang="en-US"/>
              <a:pPr/>
              <a:t>10</a:t>
            </a:fld>
            <a:endParaRPr lang="en-US"/>
          </a:p>
        </p:txBody>
      </p:sp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ACA04CA-BD0F-4A6B-A013-D27F3ED472B5}" type="slidenum">
              <a:rPr lang="en-US"/>
              <a:pPr/>
              <a:t>11</a:t>
            </a:fld>
            <a:endParaRPr lang="en-US"/>
          </a:p>
        </p:txBody>
      </p:sp>
      <p:sp>
        <p:nvSpPr>
          <p:cNvPr id="90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BD6FF43-BB17-4642-A59B-E168FD387BDD}" type="slidenum">
              <a:rPr lang="en-US"/>
              <a:pPr/>
              <a:t>12</a:t>
            </a:fld>
            <a:endParaRPr lang="en-US"/>
          </a:p>
        </p:txBody>
      </p:sp>
      <p:sp>
        <p:nvSpPr>
          <p:cNvPr id="92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C293428-FF17-4AB1-B86F-5983EB0A65AD}" type="slidenum">
              <a:rPr lang="en-US"/>
              <a:pPr/>
              <a:t>13</a:t>
            </a:fld>
            <a:endParaRPr lang="en-US"/>
          </a:p>
        </p:txBody>
      </p:sp>
      <p:sp>
        <p:nvSpPr>
          <p:cNvPr id="94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A14DC72-C9D3-48D6-AF93-75AAC4044F93}" type="slidenum">
              <a:rPr lang="en-US"/>
              <a:pPr/>
              <a:t>14</a:t>
            </a:fld>
            <a:endParaRPr lang="en-US"/>
          </a:p>
        </p:txBody>
      </p:sp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BE541DE-A782-4ED9-8A73-9477F8F831DF}" type="slidenum">
              <a:rPr lang="en-US"/>
              <a:pPr/>
              <a:t>2</a:t>
            </a:fld>
            <a:endParaRPr lang="en-US"/>
          </a:p>
        </p:txBody>
      </p:sp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B607FCE-8213-4735-A697-F734DCD6120B}" type="slidenum">
              <a:rPr lang="en-US"/>
              <a:pPr/>
              <a:t>3</a:t>
            </a:fld>
            <a:endParaRPr lang="en-US"/>
          </a:p>
        </p:txBody>
      </p:sp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BF16EFE-BFD1-4065-996F-CC05803103C7}" type="slidenum">
              <a:rPr lang="en-US"/>
              <a:pPr/>
              <a:t>4</a:t>
            </a:fld>
            <a:endParaRPr lang="en-US"/>
          </a:p>
        </p:txBody>
      </p:sp>
      <p:sp>
        <p:nvSpPr>
          <p:cNvPr id="86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1833BF0-4934-467B-A40B-AADBC34C0B12}" type="slidenum">
              <a:rPr lang="en-US"/>
              <a:pPr/>
              <a:t>5</a:t>
            </a:fld>
            <a:endParaRPr lang="en-US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4213543-E1E8-4001-B1FA-0851E771272E}" type="slidenum">
              <a:rPr lang="en-US"/>
              <a:pPr/>
              <a:t>6</a:t>
            </a:fld>
            <a:endParaRPr lang="en-US"/>
          </a:p>
        </p:txBody>
      </p:sp>
      <p:sp>
        <p:nvSpPr>
          <p:cNvPr id="8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DACBCA4-D69D-41E0-8CC5-45B61F381EB3}" type="slidenum">
              <a:rPr lang="en-US"/>
              <a:pPr/>
              <a:t>7</a:t>
            </a:fld>
            <a:endParaRPr lang="en-US"/>
          </a:p>
        </p:txBody>
      </p:sp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33100C7-BA72-4855-A28C-7B069879CBEA}" type="slidenum">
              <a:rPr lang="en-US"/>
              <a:pPr/>
              <a:t>8</a:t>
            </a:fld>
            <a:endParaRPr lang="en-US"/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C3B9E1B-9779-4937-A044-DC42DF165687}" type="slidenum">
              <a:rPr lang="en-US"/>
              <a:pPr/>
              <a:t>9</a:t>
            </a:fld>
            <a:endParaRPr lang="en-US"/>
          </a:p>
        </p:txBody>
      </p:sp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600200" y="1676400"/>
            <a:ext cx="75438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676400" y="2971800"/>
            <a:ext cx="7467600" cy="1371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0" y="6249988"/>
            <a:ext cx="8839200" cy="60801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3084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5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9" name="AutoShape 17"/>
          <p:cNvSpPr>
            <a:spLocks noChangeArrowheads="1"/>
          </p:cNvSpPr>
          <p:nvPr/>
        </p:nvSpPr>
        <p:spPr bwMode="auto">
          <a:xfrm rot="6000000">
            <a:off x="876300" y="20955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88" name="AutoShape 16"/>
          <p:cNvSpPr>
            <a:spLocks noChangeArrowheads="1"/>
          </p:cNvSpPr>
          <p:nvPr/>
        </p:nvSpPr>
        <p:spPr bwMode="auto">
          <a:xfrm rot="6000000">
            <a:off x="533400" y="20383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47650"/>
            <a:ext cx="1905000" cy="5924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0200" y="247650"/>
            <a:ext cx="5562600" cy="5924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47650"/>
            <a:ext cx="7620000" cy="1047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00200" y="16002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00200" y="39624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0" y="6400800"/>
            <a:ext cx="89154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247650"/>
            <a:ext cx="7620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762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008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  <p:sp>
        <p:nvSpPr>
          <p:cNvPr id="1036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7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9" name="AutoShape 15"/>
          <p:cNvSpPr>
            <a:spLocks noChangeArrowheads="1"/>
          </p:cNvSpPr>
          <p:nvPr/>
        </p:nvSpPr>
        <p:spPr bwMode="auto">
          <a:xfrm rot="6000000">
            <a:off x="800100" y="5905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40" name="AutoShape 16"/>
          <p:cNvSpPr>
            <a:spLocks noChangeArrowheads="1"/>
          </p:cNvSpPr>
          <p:nvPr/>
        </p:nvSpPr>
        <p:spPr bwMode="auto">
          <a:xfrm rot="6000000">
            <a:off x="457200" y="5334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noFill/>
          <a:ln/>
        </p:spPr>
        <p:txBody>
          <a:bodyPr/>
          <a:lstStyle/>
          <a:p>
            <a:r>
              <a:rPr lang="en-US"/>
              <a:t>Interviewing Techniques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76400" y="2971800"/>
            <a:ext cx="4876800" cy="1752600"/>
          </a:xfrm>
          <a:noFill/>
          <a:ln/>
        </p:spPr>
        <p:txBody>
          <a:bodyPr/>
          <a:lstStyle/>
          <a:p>
            <a:r>
              <a:rPr lang="en-US"/>
              <a:t>How do I begin to grow?</a:t>
            </a:r>
          </a:p>
          <a:p>
            <a:endParaRPr lang="en-US"/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52400" y="6142038"/>
            <a:ext cx="12192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Stage One of Development</a:t>
            </a:r>
            <a:br>
              <a:rPr lang="en-US" sz="1200" b="1">
                <a:solidFill>
                  <a:srgbClr val="000000"/>
                </a:solidFill>
                <a:latin typeface="Arial" charset="0"/>
              </a:rPr>
            </a:br>
            <a:r>
              <a:rPr lang="en-US" sz="1200" b="1">
                <a:solidFill>
                  <a:srgbClr val="000000"/>
                </a:solidFill>
                <a:latin typeface="Arial" charset="0"/>
              </a:rPr>
              <a:t>ME 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228600" y="5867400"/>
            <a:ext cx="10668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HS 38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b="1"/>
              <a:t>Typical Interview Questions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52600" y="1600200"/>
            <a:ext cx="6781800" cy="4800600"/>
          </a:xfrm>
          <a:noFill/>
          <a:ln/>
        </p:spPr>
        <p:txBody>
          <a:bodyPr/>
          <a:lstStyle/>
          <a:p>
            <a:pPr marL="533400" indent="-533400">
              <a:buFontTx/>
              <a:buNone/>
            </a:pPr>
            <a:r>
              <a:rPr lang="en-US" sz="2800"/>
              <a:t>Questions for Us</a:t>
            </a:r>
          </a:p>
          <a:p>
            <a:pPr marL="914400" lvl="1" indent="-457200">
              <a:spcBef>
                <a:spcPct val="50000"/>
              </a:spcBef>
              <a:buFontTx/>
              <a:buNone/>
            </a:pPr>
            <a:r>
              <a:rPr lang="en-US"/>
              <a:t>Do you have any questions of us?</a:t>
            </a:r>
          </a:p>
        </p:txBody>
      </p:sp>
      <p:sp>
        <p:nvSpPr>
          <p:cNvPr id="74756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38 TM A7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5" grpId="0" build="p" bldLvl="5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b="1"/>
              <a:t>Pick the Best Answer</a:t>
            </a:r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447800" y="1600200"/>
            <a:ext cx="7086600" cy="4800600"/>
          </a:xfrm>
          <a:noFill/>
          <a:ln/>
        </p:spPr>
        <p:txBody>
          <a:bodyPr/>
          <a:lstStyle/>
          <a:p>
            <a:pPr marL="533400" indent="-533400">
              <a:buFontTx/>
              <a:buNone/>
            </a:pPr>
            <a:r>
              <a:rPr lang="en-US" sz="2800"/>
              <a:t>Which are good non-verbal behaviors that you should use during an interview.</a:t>
            </a:r>
          </a:p>
          <a:p>
            <a:pPr marL="533400" indent="-533400">
              <a:buFontTx/>
              <a:buNone/>
            </a:pPr>
            <a:r>
              <a:rPr lang="en-US" sz="2800"/>
              <a:t/>
            </a:r>
            <a:br>
              <a:rPr lang="en-US" sz="2800"/>
            </a:br>
            <a:r>
              <a:rPr lang="en-US" sz="2800"/>
              <a:t>      a. Hands fiddling, crossing arms</a:t>
            </a:r>
            <a:br>
              <a:rPr lang="en-US" sz="2800"/>
            </a:br>
            <a:r>
              <a:rPr lang="en-US" sz="2800"/>
              <a:t>      b. Crossing legs, touching the nose 		or lips</a:t>
            </a:r>
            <a:br>
              <a:rPr lang="en-US" sz="2800"/>
            </a:br>
            <a:r>
              <a:rPr lang="en-US" sz="2800"/>
              <a:t>      c. Avoiding eye contact, crossing 		arms</a:t>
            </a:r>
            <a:br>
              <a:rPr lang="en-US" sz="2800"/>
            </a:br>
            <a:r>
              <a:rPr lang="en-US" sz="2800"/>
              <a:t>      d. Maintaining contact, sitting erect 		and confident </a:t>
            </a:r>
          </a:p>
        </p:txBody>
      </p:sp>
      <p:sp>
        <p:nvSpPr>
          <p:cNvPr id="89092" name="Text Box 4"/>
          <p:cNvSpPr txBox="1">
            <a:spLocks noChangeArrowheads="1"/>
          </p:cNvSpPr>
          <p:nvPr/>
        </p:nvSpPr>
        <p:spPr bwMode="auto">
          <a:xfrm>
            <a:off x="152400" y="6172200"/>
            <a:ext cx="12223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endParaRPr lang="en-US" sz="1200" b="1">
              <a:solidFill>
                <a:srgbClr val="000000"/>
              </a:solidFill>
              <a:latin typeface="Arial" charset="0"/>
            </a:endParaRP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38 Assess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9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9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9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9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1" grpId="0" build="p" bldLvl="5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b="1"/>
              <a:t>Pick the Best Answer</a:t>
            </a:r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447800" y="1600200"/>
            <a:ext cx="7086600" cy="4800600"/>
          </a:xfrm>
          <a:noFill/>
          <a:ln/>
        </p:spPr>
        <p:txBody>
          <a:bodyPr/>
          <a:lstStyle/>
          <a:p>
            <a:pPr marL="533400" indent="-533400">
              <a:buFontTx/>
              <a:buNone/>
            </a:pPr>
            <a:r>
              <a:rPr lang="en-US" sz="2800"/>
              <a:t>When should you send a thank you note after an interview.</a:t>
            </a:r>
            <a:br>
              <a:rPr lang="en-US" sz="2800"/>
            </a:br>
            <a:endParaRPr lang="en-US" sz="2800"/>
          </a:p>
          <a:p>
            <a:pPr marL="533400" indent="-533400">
              <a:buFontTx/>
              <a:buNone/>
            </a:pPr>
            <a:r>
              <a:rPr lang="en-US" sz="2800"/>
              <a:t>	      a. Immediately, within 24 hours</a:t>
            </a:r>
            <a:br>
              <a:rPr lang="en-US" sz="2800"/>
            </a:br>
            <a:r>
              <a:rPr lang="en-US" sz="2800"/>
              <a:t>      b. One week after the interview</a:t>
            </a:r>
            <a:br>
              <a:rPr lang="en-US" sz="2800"/>
            </a:br>
            <a:r>
              <a:rPr lang="en-US" sz="2800"/>
              <a:t>      c. Three weeks after the interview</a:t>
            </a:r>
            <a:br>
              <a:rPr lang="en-US" sz="2800"/>
            </a:br>
            <a:r>
              <a:rPr lang="en-US" sz="2800"/>
              <a:t>      d. There is no reason to send a 			thank you note</a:t>
            </a:r>
            <a:br>
              <a:rPr lang="en-US" sz="2800"/>
            </a:br>
            <a:endParaRPr lang="en-US" sz="2800"/>
          </a:p>
        </p:txBody>
      </p:sp>
      <p:sp>
        <p:nvSpPr>
          <p:cNvPr id="91140" name="Text Box 4"/>
          <p:cNvSpPr txBox="1">
            <a:spLocks noChangeArrowheads="1"/>
          </p:cNvSpPr>
          <p:nvPr/>
        </p:nvSpPr>
        <p:spPr bwMode="auto">
          <a:xfrm>
            <a:off x="152400" y="6172200"/>
            <a:ext cx="12223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endParaRPr lang="en-US" sz="1200" b="1">
              <a:solidFill>
                <a:srgbClr val="000000"/>
              </a:solidFill>
              <a:latin typeface="Arial" charset="0"/>
            </a:endParaRP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38 Assess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39" grpId="0" build="p" bldLvl="5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b="1"/>
              <a:t>Pick the Best Answer</a:t>
            </a:r>
          </a:p>
        </p:txBody>
      </p:sp>
      <p:sp>
        <p:nvSpPr>
          <p:cNvPr id="93188" name="Text Box 4"/>
          <p:cNvSpPr txBox="1">
            <a:spLocks noChangeArrowheads="1"/>
          </p:cNvSpPr>
          <p:nvPr/>
        </p:nvSpPr>
        <p:spPr bwMode="auto">
          <a:xfrm>
            <a:off x="152400" y="6172200"/>
            <a:ext cx="12223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endParaRPr lang="en-US" sz="1200" b="1">
              <a:solidFill>
                <a:srgbClr val="000000"/>
              </a:solidFill>
              <a:latin typeface="Arial" charset="0"/>
            </a:endParaRP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38 Assess </a:t>
            </a:r>
          </a:p>
        </p:txBody>
      </p:sp>
      <p:sp>
        <p:nvSpPr>
          <p:cNvPr id="93189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600200" y="1600200"/>
            <a:ext cx="7620000" cy="39624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2800"/>
              <a:t>	When should you call the interviewer to determine progress on the selection process.</a:t>
            </a:r>
            <a:br>
              <a:rPr lang="en-US" sz="2800"/>
            </a:br>
            <a:endParaRPr lang="en-US" sz="2800"/>
          </a:p>
          <a:p>
            <a:pPr>
              <a:lnSpc>
                <a:spcPct val="90000"/>
              </a:lnSpc>
              <a:buFontTx/>
              <a:buNone/>
            </a:pPr>
            <a:r>
              <a:rPr lang="en-US" sz="2800"/>
              <a:t>	      a. Immediately, within 24 hours</a:t>
            </a:r>
            <a:br>
              <a:rPr lang="en-US" sz="2800"/>
            </a:br>
            <a:r>
              <a:rPr lang="en-US" sz="2800"/>
              <a:t>      b. One week after the interview</a:t>
            </a:r>
            <a:br>
              <a:rPr lang="en-US" sz="2800"/>
            </a:br>
            <a:r>
              <a:rPr lang="en-US" sz="2800"/>
              <a:t>      c. Three weeks after the interview</a:t>
            </a:r>
            <a:br>
              <a:rPr lang="en-US" sz="2800"/>
            </a:br>
            <a:r>
              <a:rPr lang="en-US" sz="2800"/>
              <a:t>      d. There is no reason to call the 				interviewer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b="1"/>
              <a:t>Pick the Best Answer</a:t>
            </a:r>
          </a:p>
        </p:txBody>
      </p:sp>
      <p:sp>
        <p:nvSpPr>
          <p:cNvPr id="95235" name="Text Box 3"/>
          <p:cNvSpPr txBox="1">
            <a:spLocks noChangeArrowheads="1"/>
          </p:cNvSpPr>
          <p:nvPr/>
        </p:nvSpPr>
        <p:spPr bwMode="auto">
          <a:xfrm>
            <a:off x="152400" y="6172200"/>
            <a:ext cx="12223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endParaRPr lang="en-US" sz="1200" b="1">
              <a:solidFill>
                <a:srgbClr val="000000"/>
              </a:solidFill>
              <a:latin typeface="Arial" charset="0"/>
            </a:endParaRP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38 Assess </a:t>
            </a:r>
          </a:p>
        </p:txBody>
      </p:sp>
      <p:sp>
        <p:nvSpPr>
          <p:cNvPr id="95236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0" y="1600200"/>
            <a:ext cx="7620000" cy="3962400"/>
          </a:xfrm>
        </p:spPr>
        <p:txBody>
          <a:bodyPr/>
          <a:lstStyle/>
          <a:p>
            <a:pPr>
              <a:buFontTx/>
              <a:buNone/>
            </a:pPr>
            <a:r>
              <a:rPr lang="en-US" sz="2800"/>
              <a:t>	</a:t>
            </a:r>
          </a:p>
          <a:p>
            <a:pPr>
              <a:buFontTx/>
              <a:buNone/>
            </a:pPr>
            <a:r>
              <a:rPr lang="en-US" sz="2800"/>
              <a:t>When should a person arrive for an interview.</a:t>
            </a:r>
            <a:br>
              <a:rPr lang="en-US" sz="2800"/>
            </a:br>
            <a:endParaRPr lang="en-US" sz="2800"/>
          </a:p>
          <a:p>
            <a:pPr>
              <a:buFontTx/>
              <a:buNone/>
            </a:pPr>
            <a:r>
              <a:rPr lang="en-US" sz="2800"/>
              <a:t>	      a. On time or before time.</a:t>
            </a:r>
            <a:br>
              <a:rPr lang="en-US" sz="2800"/>
            </a:br>
            <a:r>
              <a:rPr lang="en-US" sz="2800"/>
              <a:t>      b. Five minutes late is fashionable</a:t>
            </a:r>
            <a:br>
              <a:rPr lang="en-US" sz="2800"/>
            </a:br>
            <a:r>
              <a:rPr lang="en-US" sz="2800"/>
              <a:t>      c. Make sure you are not more than 15 			minutes late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b="1"/>
              <a:t>Typical Interview Questions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0" y="1600200"/>
            <a:ext cx="6248400" cy="4800600"/>
          </a:xfrm>
          <a:noFill/>
          <a:ln/>
        </p:spPr>
        <p:txBody>
          <a:bodyPr/>
          <a:lstStyle/>
          <a:p>
            <a:pPr marL="533400" indent="-533400">
              <a:buFontTx/>
              <a:buNone/>
            </a:pPr>
            <a:r>
              <a:rPr lang="en-US" sz="2800"/>
              <a:t>Start the Conversation</a:t>
            </a:r>
          </a:p>
          <a:p>
            <a:pPr marL="914400" lvl="1" indent="-457200">
              <a:spcBef>
                <a:spcPct val="50000"/>
              </a:spcBef>
              <a:buFontTx/>
              <a:buAutoNum type="arabicPeriod"/>
            </a:pPr>
            <a:r>
              <a:rPr lang="en-US" sz="3200"/>
              <a:t>Tell us about yourself.</a:t>
            </a:r>
          </a:p>
          <a:p>
            <a:pPr marL="914400" lvl="1" indent="-457200">
              <a:spcBef>
                <a:spcPct val="50000"/>
              </a:spcBef>
              <a:buFontTx/>
              <a:buAutoNum type="arabicPeriod"/>
            </a:pPr>
            <a:r>
              <a:rPr lang="en-US" sz="3200"/>
              <a:t>What has been your favorite class in school? And why?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60960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38 TM A1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1" build="p" bldLvl="3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b="1"/>
              <a:t>Typical Interview Questions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52600" y="1600200"/>
            <a:ext cx="6781800" cy="4800600"/>
          </a:xfrm>
          <a:noFill/>
          <a:ln/>
        </p:spPr>
        <p:txBody>
          <a:bodyPr/>
          <a:lstStyle/>
          <a:p>
            <a:pPr marL="533400" indent="-533400">
              <a:buFontTx/>
              <a:buNone/>
            </a:pPr>
            <a:r>
              <a:rPr lang="en-US" sz="2800"/>
              <a:t>Working and Playing with Others</a:t>
            </a:r>
          </a:p>
          <a:p>
            <a:pPr marL="533400" indent="-533400">
              <a:buFontTx/>
              <a:buNone/>
            </a:pPr>
            <a:endParaRPr lang="en-US" sz="2800"/>
          </a:p>
          <a:p>
            <a:pPr marL="914400" lvl="1" indent="-457200">
              <a:spcBef>
                <a:spcPct val="50000"/>
              </a:spcBef>
              <a:buFontTx/>
              <a:buAutoNum type="arabicPeriod"/>
            </a:pPr>
            <a:r>
              <a:rPr lang="en-US" sz="2400"/>
              <a:t>Tell us about a time when you had a </a:t>
            </a:r>
            <a:r>
              <a:rPr lang="en-US" sz="2400" b="1">
                <a:solidFill>
                  <a:srgbClr val="FF0000"/>
                </a:solidFill>
              </a:rPr>
              <a:t>conflict with someone</a:t>
            </a:r>
            <a:r>
              <a:rPr lang="en-US" sz="2400"/>
              <a:t> at work.</a:t>
            </a:r>
          </a:p>
          <a:p>
            <a:pPr marL="914400" lvl="1" indent="-457200">
              <a:spcBef>
                <a:spcPct val="50000"/>
              </a:spcBef>
              <a:buFontTx/>
              <a:buNone/>
            </a:pPr>
            <a:endParaRPr lang="en-US" sz="2400"/>
          </a:p>
          <a:p>
            <a:pPr marL="914400" lvl="1" indent="-457200">
              <a:spcBef>
                <a:spcPct val="50000"/>
              </a:spcBef>
              <a:buFontTx/>
              <a:buNone/>
            </a:pPr>
            <a:r>
              <a:rPr lang="en-US" sz="2400"/>
              <a:t>2.	How do you </a:t>
            </a:r>
            <a:r>
              <a:rPr lang="en-US" sz="2400" b="1">
                <a:solidFill>
                  <a:srgbClr val="FF0000"/>
                </a:solidFill>
              </a:rPr>
              <a:t>get along</a:t>
            </a:r>
            <a:r>
              <a:rPr lang="en-US" sz="2400"/>
              <a:t> with other people?</a:t>
            </a:r>
          </a:p>
        </p:txBody>
      </p:sp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1414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38 TM A2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8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86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8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86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1" grpId="1" build="p" bldLvl="5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b="1"/>
              <a:t>Typical Interview Questions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52600" y="1600200"/>
            <a:ext cx="6781800" cy="4800600"/>
          </a:xfrm>
          <a:noFill/>
          <a:ln/>
        </p:spPr>
        <p:txBody>
          <a:bodyPr/>
          <a:lstStyle/>
          <a:p>
            <a:pPr marL="914400" lvl="1" indent="-457200">
              <a:spcBef>
                <a:spcPct val="50000"/>
              </a:spcBef>
              <a:buFontTx/>
              <a:buNone/>
            </a:pPr>
            <a:endParaRPr lang="en-US" sz="2400"/>
          </a:p>
          <a:p>
            <a:pPr marL="914400" lvl="1" indent="-457200">
              <a:spcBef>
                <a:spcPct val="50000"/>
              </a:spcBef>
              <a:buFontTx/>
              <a:buAutoNum type="arabicPeriod" startAt="3"/>
            </a:pPr>
            <a:r>
              <a:rPr lang="en-US" sz="2400"/>
              <a:t>Tell me about two </a:t>
            </a:r>
            <a:r>
              <a:rPr lang="en-US" sz="2400" b="1">
                <a:solidFill>
                  <a:srgbClr val="FF0000"/>
                </a:solidFill>
              </a:rPr>
              <a:t>persons you look up to</a:t>
            </a:r>
            <a:r>
              <a:rPr lang="en-US" sz="2400"/>
              <a:t>. Why do you look up to them?</a:t>
            </a:r>
          </a:p>
          <a:p>
            <a:pPr marL="914400" lvl="1" indent="-457200">
              <a:spcBef>
                <a:spcPct val="50000"/>
              </a:spcBef>
              <a:buFontTx/>
              <a:buNone/>
            </a:pPr>
            <a:endParaRPr lang="en-US" sz="2400"/>
          </a:p>
          <a:p>
            <a:pPr marL="914400" lvl="1" indent="-457200">
              <a:spcBef>
                <a:spcPct val="50000"/>
              </a:spcBef>
              <a:buFontTx/>
              <a:buAutoNum type="arabicPeriod" startAt="4"/>
            </a:pPr>
            <a:r>
              <a:rPr lang="en-US" sz="2400"/>
              <a:t>Tell me about a time you </a:t>
            </a:r>
            <a:r>
              <a:rPr lang="en-US" sz="2400" b="1">
                <a:solidFill>
                  <a:srgbClr val="FF0000"/>
                </a:solidFill>
              </a:rPr>
              <a:t>convinced</a:t>
            </a:r>
            <a:r>
              <a:rPr lang="en-US" sz="2400"/>
              <a:t> someone to do something.</a:t>
            </a:r>
          </a:p>
          <a:p>
            <a:pPr marL="914400" lvl="1" indent="-457200">
              <a:spcBef>
                <a:spcPct val="50000"/>
              </a:spcBef>
              <a:buFontTx/>
              <a:buNone/>
            </a:pPr>
            <a:endParaRPr lang="en-US" sz="2400"/>
          </a:p>
          <a:p>
            <a:pPr marL="914400" lvl="1" indent="-457200">
              <a:spcBef>
                <a:spcPct val="50000"/>
              </a:spcBef>
              <a:buFontTx/>
              <a:buNone/>
            </a:pPr>
            <a:r>
              <a:rPr lang="en-US" sz="2400"/>
              <a:t>5.	Tell me about a time that you worked on a </a:t>
            </a:r>
            <a:r>
              <a:rPr lang="en-US" sz="2400" b="1">
                <a:solidFill>
                  <a:srgbClr val="FF0000"/>
                </a:solidFill>
              </a:rPr>
              <a:t>team</a:t>
            </a:r>
            <a:r>
              <a:rPr lang="en-US" sz="2400"/>
              <a:t>. What was your role on the team?</a:t>
            </a:r>
          </a:p>
        </p:txBody>
      </p:sp>
      <p:sp>
        <p:nvSpPr>
          <p:cNvPr id="84996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1414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38 TM A2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49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49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49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49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49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49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995" grpId="0" build="p" bldLvl="5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b="1"/>
              <a:t>Typical Interview Questions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52600" y="1600200"/>
            <a:ext cx="6781800" cy="4800600"/>
          </a:xfrm>
          <a:noFill/>
          <a:ln/>
        </p:spPr>
        <p:txBody>
          <a:bodyPr/>
          <a:lstStyle/>
          <a:p>
            <a:pPr marL="533400" indent="-533400">
              <a:buFontTx/>
              <a:buNone/>
            </a:pPr>
            <a:r>
              <a:rPr lang="en-US" sz="2800"/>
              <a:t>Your Strengths</a:t>
            </a:r>
          </a:p>
          <a:p>
            <a:pPr marL="914400" lvl="1" indent="-457200">
              <a:spcBef>
                <a:spcPct val="50000"/>
              </a:spcBef>
              <a:buFontTx/>
              <a:buAutoNum type="arabicPeriod"/>
            </a:pPr>
            <a:r>
              <a:rPr lang="en-US" sz="2400"/>
              <a:t>What do you see as a </a:t>
            </a:r>
            <a:r>
              <a:rPr lang="en-US" sz="2400" b="1">
                <a:solidFill>
                  <a:srgbClr val="FF0000"/>
                </a:solidFill>
              </a:rPr>
              <a:t>strength</a:t>
            </a:r>
            <a:r>
              <a:rPr lang="en-US" sz="2400"/>
              <a:t> you can bring to our company?</a:t>
            </a:r>
          </a:p>
          <a:p>
            <a:pPr marL="914400" lvl="1" indent="-457200">
              <a:spcBef>
                <a:spcPct val="50000"/>
              </a:spcBef>
              <a:buFontTx/>
              <a:buNone/>
            </a:pPr>
            <a:endParaRPr lang="en-US" sz="2400"/>
          </a:p>
          <a:p>
            <a:pPr marL="914400" lvl="1" indent="-457200">
              <a:spcBef>
                <a:spcPct val="50000"/>
              </a:spcBef>
              <a:buFontTx/>
              <a:buNone/>
            </a:pPr>
            <a:r>
              <a:rPr lang="en-US" sz="2400"/>
              <a:t>2.	What </a:t>
            </a:r>
            <a:r>
              <a:rPr lang="en-US" sz="2400" b="1">
                <a:solidFill>
                  <a:srgbClr val="FF0000"/>
                </a:solidFill>
              </a:rPr>
              <a:t>skills</a:t>
            </a:r>
            <a:r>
              <a:rPr lang="en-US" sz="2400"/>
              <a:t> have you gained from student organizations?</a:t>
            </a:r>
          </a:p>
        </p:txBody>
      </p:sp>
      <p:sp>
        <p:nvSpPr>
          <p:cNvPr id="70660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1414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38 TM A3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06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06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59" grpId="0" build="p" bldLvl="5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b="1"/>
              <a:t>Typical Interview Questions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52600" y="1600200"/>
            <a:ext cx="6781800" cy="4800600"/>
          </a:xfrm>
          <a:noFill/>
          <a:ln/>
        </p:spPr>
        <p:txBody>
          <a:bodyPr/>
          <a:lstStyle/>
          <a:p>
            <a:pPr marL="533400" indent="-533400">
              <a:buFontTx/>
              <a:buNone/>
            </a:pPr>
            <a:r>
              <a:rPr lang="en-US" sz="2800"/>
              <a:t>Your Strengths</a:t>
            </a:r>
          </a:p>
          <a:p>
            <a:pPr marL="914400" lvl="1" indent="-457200">
              <a:spcBef>
                <a:spcPct val="50000"/>
              </a:spcBef>
              <a:buFontTx/>
              <a:buAutoNum type="arabicPeriod" startAt="3"/>
            </a:pPr>
            <a:r>
              <a:rPr lang="en-US" sz="2400"/>
              <a:t>Explain </a:t>
            </a:r>
            <a:r>
              <a:rPr lang="en-US" sz="2400" b="1">
                <a:solidFill>
                  <a:srgbClr val="FF0000"/>
                </a:solidFill>
              </a:rPr>
              <a:t>leadership</a:t>
            </a:r>
            <a:r>
              <a:rPr lang="en-US" sz="2400"/>
              <a:t> responsibilities that you have had.</a:t>
            </a:r>
          </a:p>
          <a:p>
            <a:pPr marL="914400" lvl="1" indent="-457200">
              <a:spcBef>
                <a:spcPct val="50000"/>
              </a:spcBef>
              <a:buFontTx/>
              <a:buNone/>
            </a:pPr>
            <a:endParaRPr lang="en-US" sz="2400"/>
          </a:p>
          <a:p>
            <a:pPr marL="914400" lvl="1" indent="-457200">
              <a:spcBef>
                <a:spcPct val="50000"/>
              </a:spcBef>
              <a:buFontTx/>
              <a:buAutoNum type="arabicPeriod" startAt="4"/>
            </a:pPr>
            <a:r>
              <a:rPr lang="en-US" sz="2400"/>
              <a:t>What are you most </a:t>
            </a:r>
            <a:r>
              <a:rPr lang="en-US" sz="2400" b="1">
                <a:solidFill>
                  <a:srgbClr val="FF0000"/>
                </a:solidFill>
              </a:rPr>
              <a:t>proud</a:t>
            </a:r>
            <a:r>
              <a:rPr lang="en-US" sz="2400"/>
              <a:t> of?</a:t>
            </a:r>
          </a:p>
          <a:p>
            <a:pPr marL="914400" lvl="1" indent="-457200">
              <a:spcBef>
                <a:spcPct val="50000"/>
              </a:spcBef>
              <a:buFontTx/>
              <a:buNone/>
            </a:pPr>
            <a:endParaRPr lang="en-US" sz="2400"/>
          </a:p>
          <a:p>
            <a:pPr marL="914400" lvl="1" indent="-457200">
              <a:spcBef>
                <a:spcPct val="50000"/>
              </a:spcBef>
              <a:buFontTx/>
              <a:buNone/>
            </a:pPr>
            <a:r>
              <a:rPr lang="en-US" sz="2400"/>
              <a:t>5.	Why should we </a:t>
            </a:r>
            <a:r>
              <a:rPr lang="en-US" sz="2400" b="1">
                <a:solidFill>
                  <a:srgbClr val="FF0000"/>
                </a:solidFill>
              </a:rPr>
              <a:t>hire</a:t>
            </a:r>
            <a:r>
              <a:rPr lang="en-US" sz="2400"/>
              <a:t> you?</a:t>
            </a:r>
          </a:p>
        </p:txBody>
      </p:sp>
      <p:sp>
        <p:nvSpPr>
          <p:cNvPr id="87044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1414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38 TM A3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70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70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70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70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3" grpId="0" build="p" bldLvl="5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b="1"/>
              <a:t>Typical Interview Questions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52600" y="1600200"/>
            <a:ext cx="6781800" cy="4800600"/>
          </a:xfrm>
          <a:noFill/>
          <a:ln/>
        </p:spPr>
        <p:txBody>
          <a:bodyPr/>
          <a:lstStyle/>
          <a:p>
            <a:pPr marL="533400" indent="-533400">
              <a:buFontTx/>
              <a:buNone/>
            </a:pPr>
            <a:r>
              <a:rPr lang="en-US" sz="2800"/>
              <a:t>Our Company</a:t>
            </a:r>
          </a:p>
          <a:p>
            <a:pPr marL="914400" lvl="1" indent="-457200">
              <a:spcBef>
                <a:spcPct val="50000"/>
              </a:spcBef>
              <a:buFontTx/>
              <a:buAutoNum type="arabicPeriod"/>
            </a:pPr>
            <a:r>
              <a:rPr lang="en-US"/>
              <a:t>What kind of </a:t>
            </a:r>
            <a:r>
              <a:rPr lang="en-US" b="1">
                <a:solidFill>
                  <a:srgbClr val="FF0000"/>
                </a:solidFill>
              </a:rPr>
              <a:t>boss</a:t>
            </a:r>
            <a:r>
              <a:rPr lang="en-US">
                <a:solidFill>
                  <a:srgbClr val="FF0000"/>
                </a:solidFill>
              </a:rPr>
              <a:t> </a:t>
            </a:r>
            <a:r>
              <a:rPr lang="en-US"/>
              <a:t>do you prefer?</a:t>
            </a:r>
          </a:p>
          <a:p>
            <a:pPr marL="914400" lvl="1" indent="-457200">
              <a:spcBef>
                <a:spcPct val="50000"/>
              </a:spcBef>
              <a:buFontTx/>
              <a:buNone/>
            </a:pPr>
            <a:endParaRPr lang="en-US"/>
          </a:p>
          <a:p>
            <a:pPr marL="914400" lvl="1" indent="-457200">
              <a:spcBef>
                <a:spcPct val="50000"/>
              </a:spcBef>
              <a:buFontTx/>
              <a:buAutoNum type="arabicPeriod" startAt="2"/>
            </a:pPr>
            <a:r>
              <a:rPr lang="en-US"/>
              <a:t>What do you know about our </a:t>
            </a:r>
            <a:r>
              <a:rPr lang="en-US" b="1">
                <a:solidFill>
                  <a:srgbClr val="FF0000"/>
                </a:solidFill>
              </a:rPr>
              <a:t>company</a:t>
            </a:r>
            <a:r>
              <a:rPr lang="en-US"/>
              <a:t>?</a:t>
            </a:r>
          </a:p>
          <a:p>
            <a:pPr marL="914400" lvl="1" indent="-457200">
              <a:spcBef>
                <a:spcPct val="50000"/>
              </a:spcBef>
              <a:buFontTx/>
              <a:buNone/>
            </a:pPr>
            <a:endParaRPr lang="en-US"/>
          </a:p>
          <a:p>
            <a:pPr marL="914400" lvl="1" indent="-457200">
              <a:spcBef>
                <a:spcPct val="50000"/>
              </a:spcBef>
              <a:buFontTx/>
              <a:buNone/>
            </a:pPr>
            <a:r>
              <a:rPr lang="en-US"/>
              <a:t>3.	Why do you want to </a:t>
            </a:r>
            <a:r>
              <a:rPr lang="en-US" b="1">
                <a:solidFill>
                  <a:srgbClr val="FF0000"/>
                </a:solidFill>
              </a:rPr>
              <a:t>work</a:t>
            </a:r>
            <a:r>
              <a:rPr lang="en-US"/>
              <a:t> for our company?</a:t>
            </a:r>
          </a:p>
        </p:txBody>
      </p:sp>
      <p:sp>
        <p:nvSpPr>
          <p:cNvPr id="71684" name="Text Box 4"/>
          <p:cNvSpPr txBox="1">
            <a:spLocks noChangeArrowheads="1"/>
          </p:cNvSpPr>
          <p:nvPr/>
        </p:nvSpPr>
        <p:spPr bwMode="auto">
          <a:xfrm>
            <a:off x="228600" y="6324600"/>
            <a:ext cx="11414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38 TM A4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16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16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3" grpId="0" build="p" bldLvl="5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b="1"/>
              <a:t>Typical Interview Questions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52600" y="1600200"/>
            <a:ext cx="6781800" cy="4800600"/>
          </a:xfrm>
          <a:noFill/>
          <a:ln/>
        </p:spPr>
        <p:txBody>
          <a:bodyPr/>
          <a:lstStyle/>
          <a:p>
            <a:pPr marL="533400" indent="-533400">
              <a:lnSpc>
                <a:spcPct val="90000"/>
              </a:lnSpc>
              <a:buFontTx/>
              <a:buNone/>
            </a:pPr>
            <a:r>
              <a:rPr lang="en-US" sz="2800"/>
              <a:t>Specific Issues</a:t>
            </a:r>
          </a:p>
          <a:p>
            <a:pPr marL="914400" lvl="1" indent="-457200">
              <a:lnSpc>
                <a:spcPct val="90000"/>
              </a:lnSpc>
              <a:spcBef>
                <a:spcPct val="50000"/>
              </a:spcBef>
              <a:buFontTx/>
              <a:buAutoNum type="arabicPeriod"/>
            </a:pPr>
            <a:r>
              <a:rPr lang="en-US"/>
              <a:t>Are you </a:t>
            </a:r>
            <a:r>
              <a:rPr lang="en-US" b="1">
                <a:solidFill>
                  <a:srgbClr val="FF0000"/>
                </a:solidFill>
              </a:rPr>
              <a:t>willing to work</a:t>
            </a:r>
            <a:r>
              <a:rPr lang="en-US"/>
              <a:t> nights and weekends?</a:t>
            </a:r>
          </a:p>
          <a:p>
            <a:pPr marL="914400" lvl="1" indent="-457200">
              <a:lnSpc>
                <a:spcPct val="90000"/>
              </a:lnSpc>
              <a:spcBef>
                <a:spcPct val="50000"/>
              </a:spcBef>
              <a:buFontTx/>
              <a:buNone/>
            </a:pPr>
            <a:endParaRPr lang="en-US"/>
          </a:p>
          <a:p>
            <a:pPr marL="914400" lvl="1" indent="-457200">
              <a:lnSpc>
                <a:spcPct val="90000"/>
              </a:lnSpc>
              <a:spcBef>
                <a:spcPct val="50000"/>
              </a:spcBef>
              <a:buFontTx/>
              <a:buAutoNum type="arabicPeriod" startAt="2"/>
            </a:pPr>
            <a:r>
              <a:rPr lang="en-US"/>
              <a:t>What would your </a:t>
            </a:r>
            <a:r>
              <a:rPr lang="en-US" b="1">
                <a:solidFill>
                  <a:srgbClr val="FF0000"/>
                </a:solidFill>
              </a:rPr>
              <a:t>teachers say</a:t>
            </a:r>
            <a:r>
              <a:rPr lang="en-US"/>
              <a:t> about your attendance and punctuality?</a:t>
            </a:r>
          </a:p>
          <a:p>
            <a:pPr marL="914400" lvl="1" indent="-457200">
              <a:lnSpc>
                <a:spcPct val="90000"/>
              </a:lnSpc>
              <a:spcBef>
                <a:spcPct val="50000"/>
              </a:spcBef>
              <a:buFontTx/>
              <a:buNone/>
            </a:pPr>
            <a:endParaRPr lang="en-US"/>
          </a:p>
          <a:p>
            <a:pPr marL="914400" lvl="1" indent="-457200">
              <a:lnSpc>
                <a:spcPct val="90000"/>
              </a:lnSpc>
              <a:spcBef>
                <a:spcPct val="50000"/>
              </a:spcBef>
              <a:buFontTx/>
              <a:buNone/>
            </a:pPr>
            <a:r>
              <a:rPr lang="en-US"/>
              <a:t>3.	Why did you </a:t>
            </a:r>
            <a:r>
              <a:rPr lang="en-US" b="1">
                <a:solidFill>
                  <a:srgbClr val="FF0000"/>
                </a:solidFill>
              </a:rPr>
              <a:t>leave</a:t>
            </a:r>
            <a:r>
              <a:rPr lang="en-US"/>
              <a:t> your last job?</a:t>
            </a:r>
          </a:p>
        </p:txBody>
      </p:sp>
      <p:sp>
        <p:nvSpPr>
          <p:cNvPr id="72708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1414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38 TM A5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2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2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27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27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27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27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07" grpId="0" build="p" bldLvl="5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b="1"/>
              <a:t>Typical Interview Questions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52600" y="1600200"/>
            <a:ext cx="6781800" cy="4800600"/>
          </a:xfrm>
          <a:noFill/>
          <a:ln/>
        </p:spPr>
        <p:txBody>
          <a:bodyPr/>
          <a:lstStyle/>
          <a:p>
            <a:pPr marL="533400" indent="-533400">
              <a:buFontTx/>
              <a:buNone/>
            </a:pPr>
            <a:r>
              <a:rPr lang="en-US" sz="2800"/>
              <a:t>The Future</a:t>
            </a:r>
          </a:p>
          <a:p>
            <a:pPr marL="914400" lvl="1" indent="-457200">
              <a:spcBef>
                <a:spcPct val="50000"/>
              </a:spcBef>
              <a:buFontTx/>
              <a:buAutoNum type="arabicPeriod"/>
            </a:pPr>
            <a:r>
              <a:rPr lang="en-US"/>
              <a:t>What is your </a:t>
            </a:r>
            <a:r>
              <a:rPr lang="en-US" b="1">
                <a:solidFill>
                  <a:srgbClr val="FF0000"/>
                </a:solidFill>
              </a:rPr>
              <a:t>goal</a:t>
            </a:r>
            <a:r>
              <a:rPr lang="en-US"/>
              <a:t> in life?</a:t>
            </a:r>
          </a:p>
          <a:p>
            <a:pPr marL="914400" lvl="1" indent="-457200">
              <a:spcBef>
                <a:spcPct val="50000"/>
              </a:spcBef>
              <a:buFontTx/>
              <a:buNone/>
            </a:pPr>
            <a:endParaRPr lang="en-US"/>
          </a:p>
          <a:p>
            <a:pPr marL="914400" lvl="1" indent="-457200">
              <a:spcBef>
                <a:spcPct val="50000"/>
              </a:spcBef>
              <a:buFontTx/>
              <a:buAutoNum type="arabicPeriod" startAt="2"/>
            </a:pPr>
            <a:r>
              <a:rPr lang="en-US"/>
              <a:t>What are your </a:t>
            </a:r>
            <a:r>
              <a:rPr lang="en-US" b="1">
                <a:solidFill>
                  <a:srgbClr val="FF0000"/>
                </a:solidFill>
              </a:rPr>
              <a:t>plans</a:t>
            </a:r>
            <a:r>
              <a:rPr lang="en-US"/>
              <a:t> after high school?</a:t>
            </a:r>
          </a:p>
          <a:p>
            <a:pPr marL="914400" lvl="1" indent="-457200">
              <a:spcBef>
                <a:spcPct val="50000"/>
              </a:spcBef>
              <a:buFontTx/>
              <a:buNone/>
            </a:pPr>
            <a:endParaRPr lang="en-US"/>
          </a:p>
          <a:p>
            <a:pPr marL="914400" lvl="1" indent="-457200">
              <a:spcBef>
                <a:spcPct val="50000"/>
              </a:spcBef>
              <a:buFontTx/>
              <a:buNone/>
            </a:pPr>
            <a:r>
              <a:rPr lang="en-US"/>
              <a:t>3.	What do you want to be doing in </a:t>
            </a:r>
            <a:r>
              <a:rPr lang="en-US" b="1">
                <a:solidFill>
                  <a:srgbClr val="FF0000"/>
                </a:solidFill>
              </a:rPr>
              <a:t>five-ten years</a:t>
            </a:r>
            <a:r>
              <a:rPr lang="en-US"/>
              <a:t>?</a:t>
            </a:r>
          </a:p>
        </p:txBody>
      </p:sp>
      <p:sp>
        <p:nvSpPr>
          <p:cNvPr id="73732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38 TM A6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3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3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3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3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37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37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1" grpId="0" build="p" bldLvl="5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K Template">
  <a:themeElements>
    <a:clrScheme name="LK Template 1">
      <a:dk1>
        <a:srgbClr val="336699"/>
      </a:dk1>
      <a:lt1>
        <a:srgbClr val="FFFFFF"/>
      </a:lt1>
      <a:dk2>
        <a:srgbClr val="0066FF"/>
      </a:dk2>
      <a:lt2>
        <a:srgbClr val="AFB5D2"/>
      </a:lt2>
      <a:accent1>
        <a:srgbClr val="66CCFF"/>
      </a:accent1>
      <a:accent2>
        <a:srgbClr val="99FFCC"/>
      </a:accent2>
      <a:accent3>
        <a:srgbClr val="FFFFFF"/>
      </a:accent3>
      <a:accent4>
        <a:srgbClr val="2A5682"/>
      </a:accent4>
      <a:accent5>
        <a:srgbClr val="B8E2FF"/>
      </a:accent5>
      <a:accent6>
        <a:srgbClr val="8AE7B9"/>
      </a:accent6>
      <a:hlink>
        <a:srgbClr val="FF99FF"/>
      </a:hlink>
      <a:folHlink>
        <a:srgbClr val="CCCCFF"/>
      </a:folHlink>
    </a:clrScheme>
    <a:fontScheme name="LK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K Template 1">
        <a:dk1>
          <a:srgbClr val="336699"/>
        </a:dk1>
        <a:lt1>
          <a:srgbClr val="FFFFFF"/>
        </a:lt1>
        <a:dk2>
          <a:srgbClr val="0066FF"/>
        </a:dk2>
        <a:lt2>
          <a:srgbClr val="AFB5D2"/>
        </a:lt2>
        <a:accent1>
          <a:srgbClr val="66CCFF"/>
        </a:accent1>
        <a:accent2>
          <a:srgbClr val="99FFCC"/>
        </a:accent2>
        <a:accent3>
          <a:srgbClr val="FFFFFF"/>
        </a:accent3>
        <a:accent4>
          <a:srgbClr val="2A5682"/>
        </a:accent4>
        <a:accent5>
          <a:srgbClr val="B8E2FF"/>
        </a:accent5>
        <a:accent6>
          <a:srgbClr val="8AE7B9"/>
        </a:accent6>
        <a:hlink>
          <a:srgbClr val="FF99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2">
        <a:dk1>
          <a:srgbClr val="003366"/>
        </a:dk1>
        <a:lt1>
          <a:srgbClr val="CCECFF"/>
        </a:lt1>
        <a:dk2>
          <a:srgbClr val="4B3384"/>
        </a:dk2>
        <a:lt2>
          <a:srgbClr val="849CBB"/>
        </a:lt2>
        <a:accent1>
          <a:srgbClr val="90DBFF"/>
        </a:accent1>
        <a:accent2>
          <a:srgbClr val="99FFCC"/>
        </a:accent2>
        <a:accent3>
          <a:srgbClr val="E2F4FF"/>
        </a:accent3>
        <a:accent4>
          <a:srgbClr val="002A56"/>
        </a:accent4>
        <a:accent5>
          <a:srgbClr val="C6EAFF"/>
        </a:accent5>
        <a:accent6>
          <a:srgbClr val="8AE7B9"/>
        </a:accent6>
        <a:hlink>
          <a:srgbClr val="DFC0FF"/>
        </a:hlink>
        <a:folHlink>
          <a:srgbClr val="6DC5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92AE4C3-CFEB-4A3C-8D1A-55E4CE87EAC8}">
  <ds:schemaRefs>
    <ds:schemaRef ds:uri="http://schemas.microsoft.com/office/infopath/2007/PartnerControls"/>
    <ds:schemaRef ds:uri="http://schemas.microsoft.com/office/2006/metadata/properties"/>
    <ds:schemaRef ds:uri="http://purl.org/dc/dcmitype/"/>
    <ds:schemaRef ds:uri="http://purl.org/dc/elements/1.1/"/>
    <ds:schemaRef ds:uri="7d75d6f9-8bd4-4602-97a0-53722360a9f2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99699E88-F364-420E-A725-90FC3F41290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69B31C4-C54C-4144-9339-25C5598FDE9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LK Template</Template>
  <TotalTime>31</TotalTime>
  <Words>376</Words>
  <Application>Microsoft Office PowerPoint</Application>
  <PresentationFormat>On-screen Show (4:3)</PresentationFormat>
  <Paragraphs>124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Lucida Calligraphy</vt:lpstr>
      <vt:lpstr>Times New Roman</vt:lpstr>
      <vt:lpstr>LK Template</vt:lpstr>
      <vt:lpstr>Interviewing Techniques</vt:lpstr>
      <vt:lpstr>Typical Interview Questions</vt:lpstr>
      <vt:lpstr>Typical Interview Questions</vt:lpstr>
      <vt:lpstr>Typical Interview Questions</vt:lpstr>
      <vt:lpstr>Typical Interview Questions</vt:lpstr>
      <vt:lpstr>Typical Interview Questions</vt:lpstr>
      <vt:lpstr>Typical Interview Questions</vt:lpstr>
      <vt:lpstr>Typical Interview Questions</vt:lpstr>
      <vt:lpstr>Typical Interview Questions</vt:lpstr>
      <vt:lpstr>Typical Interview Questions</vt:lpstr>
      <vt:lpstr>Pick the Best Answer</vt:lpstr>
      <vt:lpstr>Pick the Best Answer</vt:lpstr>
      <vt:lpstr>Pick the Best Answer</vt:lpstr>
      <vt:lpstr>Pick the Best Answer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4</cp:revision>
  <cp:lastPrinted>1601-01-01T00:00:00Z</cp:lastPrinted>
  <dcterms:created xsi:type="dcterms:W3CDTF">2003-12-20T04:54:11Z</dcterms:created>
  <dcterms:modified xsi:type="dcterms:W3CDTF">2018-07-09T18:32:59Z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