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65" r:id="rId5"/>
    <p:sldId id="257" r:id="rId6"/>
    <p:sldId id="261" r:id="rId7"/>
    <p:sldId id="259" r:id="rId8"/>
    <p:sldId id="260" r:id="rId9"/>
    <p:sldId id="262" r:id="rId10"/>
    <p:sldId id="263" r:id="rId11"/>
    <p:sldId id="264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267" autoAdjust="0"/>
    <p:restoredTop sz="94683" autoAdjust="0"/>
  </p:normalViewPr>
  <p:slideViewPr>
    <p:cSldViewPr>
      <p:cViewPr varScale="1">
        <p:scale>
          <a:sx n="98" d="100"/>
          <a:sy n="98" d="100"/>
        </p:scale>
        <p:origin x="165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6F1EF405-C4C2-4B87-98B1-04CC515A232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C8EE37CC-534F-444C-B595-D14FE3BD0B5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E19A3D-FE25-4B98-A36C-50B0CB1B42DE}" type="slidenum">
              <a:rPr lang="en-US"/>
              <a:pPr/>
              <a:t>1</a:t>
            </a:fld>
            <a:endParaRPr lang="en-US"/>
          </a:p>
        </p:txBody>
      </p:sp>
      <p:sp>
        <p:nvSpPr>
          <p:cNvPr id="8294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9220BE68-F695-47DC-9132-58321731EB87}" type="slidenum">
              <a:rPr lang="en-US" sz="1200"/>
              <a:pPr algn="r" eaLnBrk="0" hangingPunct="0"/>
              <a:t>1</a:t>
            </a:fld>
            <a:endParaRPr lang="en-US" sz="120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0F3C21-2FFA-4D31-AB1B-F83A07A68DBE}" type="slidenum">
              <a:rPr lang="en-US"/>
              <a:pPr/>
              <a:t>2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564448-05F6-47B1-9855-4A34B4159049}" type="slidenum">
              <a:rPr lang="en-US"/>
              <a:pPr/>
              <a:t>3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CCDEE6-AE6E-4656-8C93-748E12484332}" type="slidenum">
              <a:rPr lang="en-US"/>
              <a:pPr/>
              <a:t>4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3AA655-FD8C-4FE3-9880-EEA1E8706F93}" type="slidenum">
              <a:rPr lang="en-US"/>
              <a:pPr/>
              <a:t>5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9C1808-3BC5-4781-85A9-02937C8746C6}" type="slidenum">
              <a:rPr lang="en-US"/>
              <a:pPr/>
              <a:t>6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781AA5-83A6-43F2-ACCE-E9656A8AFA41}" type="slidenum">
              <a:rPr lang="en-US"/>
              <a:pPr/>
              <a:t>7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10466E-85BE-405E-8237-414652CBA71F}" type="slidenum">
              <a:rPr lang="en-US"/>
              <a:pPr/>
              <a:t>8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3200400" y="3276600"/>
            <a:ext cx="5486400" cy="1752600"/>
          </a:xfrm>
        </p:spPr>
        <p:txBody>
          <a:bodyPr anchor="ctr"/>
          <a:lstStyle/>
          <a:p>
            <a:pPr marL="0" indent="0">
              <a:buFontTx/>
              <a:buNone/>
            </a:pPr>
            <a:r>
              <a:rPr lang="en-US">
                <a:solidFill>
                  <a:srgbClr val="000000"/>
                </a:solidFill>
              </a:rPr>
              <a:t>What are the Stages?</a:t>
            </a:r>
          </a:p>
          <a:p>
            <a:pPr marL="0" indent="0">
              <a:buFontTx/>
              <a:buNone/>
            </a:pPr>
            <a:endParaRPr lang="en-US"/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152400" y="6096000"/>
            <a:ext cx="121920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  <a:latin typeface="Arial" charset="0"/>
              </a:rPr>
              <a:t>Introduction to Personal Growth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  <a:latin typeface="Arial" charset="0"/>
              </a:rPr>
              <a:t>HS 2</a:t>
            </a:r>
          </a:p>
        </p:txBody>
      </p:sp>
      <p:sp>
        <p:nvSpPr>
          <p:cNvPr id="81925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81926" name="Rectangle 21"/>
          <p:cNvSpPr>
            <a:spLocks noChangeArrowheads="1"/>
          </p:cNvSpPr>
          <p:nvPr/>
        </p:nvSpPr>
        <p:spPr bwMode="auto">
          <a:xfrm>
            <a:off x="1524000" y="30480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81927" name="Text Box 5"/>
          <p:cNvSpPr txBox="1">
            <a:spLocks noChangeArrowheads="1"/>
          </p:cNvSpPr>
          <p:nvPr/>
        </p:nvSpPr>
        <p:spPr bwMode="auto">
          <a:xfrm>
            <a:off x="152400" y="6096000"/>
            <a:ext cx="1219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Introduction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to Leadership</a:t>
            </a:r>
          </a:p>
        </p:txBody>
      </p:sp>
      <p:sp>
        <p:nvSpPr>
          <p:cNvPr id="81928" name="Text Box 6"/>
          <p:cNvSpPr txBox="1">
            <a:spLocks noChangeArrowheads="1"/>
          </p:cNvSpPr>
          <p:nvPr/>
        </p:nvSpPr>
        <p:spPr bwMode="auto">
          <a:xfrm>
            <a:off x="228600" y="57912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4</a:t>
            </a:r>
          </a:p>
        </p:txBody>
      </p:sp>
      <p:sp>
        <p:nvSpPr>
          <p:cNvPr id="81929" name="WordArt 10"/>
          <p:cNvSpPr>
            <a:spLocks noChangeArrowheads="1" noChangeShapeType="1" noTextEdit="1"/>
          </p:cNvSpPr>
          <p:nvPr/>
        </p:nvSpPr>
        <p:spPr bwMode="auto">
          <a:xfrm>
            <a:off x="2133600" y="1752600"/>
            <a:ext cx="64770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 cap="sq">
                  <a:noFill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The Stages of Development</a:t>
            </a:r>
          </a:p>
        </p:txBody>
      </p:sp>
      <p:pic>
        <p:nvPicPr>
          <p:cNvPr id="81930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0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247650"/>
            <a:ext cx="7467600" cy="10477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Do-Re-Me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600200"/>
            <a:ext cx="6705600" cy="48006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Do</a:t>
            </a:r>
            <a:r>
              <a:rPr lang="en-US" sz="2800" b="0">
                <a:solidFill>
                  <a:srgbClr val="000000"/>
                </a:solidFill>
              </a:rPr>
              <a:t>, a deer, a female deer,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Re</a:t>
            </a:r>
            <a:r>
              <a:rPr lang="en-US" sz="2800" b="0">
                <a:solidFill>
                  <a:srgbClr val="000000"/>
                </a:solidFill>
              </a:rPr>
              <a:t>, a drop of golden sun.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Me</a:t>
            </a:r>
            <a:r>
              <a:rPr lang="en-US" sz="2800" b="0">
                <a:solidFill>
                  <a:srgbClr val="000000"/>
                </a:solidFill>
              </a:rPr>
              <a:t>, a name I call myself.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Fa</a:t>
            </a:r>
            <a:r>
              <a:rPr lang="en-US" sz="2800" b="0">
                <a:solidFill>
                  <a:srgbClr val="000000"/>
                </a:solidFill>
              </a:rPr>
              <a:t>, a long, long way to run.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So</a:t>
            </a:r>
            <a:r>
              <a:rPr lang="en-US" sz="2800" b="0">
                <a:solidFill>
                  <a:srgbClr val="000000"/>
                </a:solidFill>
              </a:rPr>
              <a:t>, a needle pulling thread.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La</a:t>
            </a:r>
            <a:r>
              <a:rPr lang="en-US" sz="2800" b="0">
                <a:solidFill>
                  <a:srgbClr val="000000"/>
                </a:solidFill>
              </a:rPr>
              <a:t>, a note to follow sew.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Ti</a:t>
            </a:r>
            <a:r>
              <a:rPr lang="en-US" sz="2800" b="0">
                <a:solidFill>
                  <a:srgbClr val="000000"/>
                </a:solidFill>
              </a:rPr>
              <a:t>, a drink with jam and bread.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2800" b="0">
                <a:solidFill>
                  <a:srgbClr val="000000"/>
                </a:solidFill>
              </a:rPr>
              <a:t>That will bring us back to do oh-oh-oh!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019800"/>
            <a:ext cx="981075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 Approach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 TM A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5211" name="Rectangle 21"/>
          <p:cNvSpPr>
            <a:spLocks noChangeArrowheads="1"/>
          </p:cNvSpPr>
          <p:nvPr/>
        </p:nvSpPr>
        <p:spPr bwMode="auto">
          <a:xfrm>
            <a:off x="1524000" y="13716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4" name="Rectangle 21"/>
          <p:cNvSpPr>
            <a:spLocks noChangeArrowheads="1"/>
          </p:cNvSpPr>
          <p:nvPr/>
        </p:nvSpPr>
        <p:spPr bwMode="auto">
          <a:xfrm>
            <a:off x="1524000" y="10668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68613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247650"/>
            <a:ext cx="7620000" cy="8953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Me-We-Do-Serve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524000"/>
            <a:ext cx="6934200" cy="4953000"/>
          </a:xfrm>
          <a:noFill/>
          <a:ln/>
        </p:spPr>
        <p:txBody>
          <a:bodyPr/>
          <a:lstStyle/>
          <a:p>
            <a:pPr>
              <a:spcBef>
                <a:spcPct val="30000"/>
              </a:spcBef>
              <a:buFontTx/>
              <a:buNone/>
            </a:pPr>
            <a:r>
              <a:rPr lang="en-US" sz="2800" b="0">
                <a:solidFill>
                  <a:srgbClr val="000000"/>
                </a:solidFill>
              </a:rPr>
              <a:t>Stages of Development</a:t>
            </a:r>
          </a:p>
          <a:p>
            <a:pPr>
              <a:spcBef>
                <a:spcPct val="30000"/>
              </a:spcBef>
              <a:buFontTx/>
              <a:buNone/>
            </a:pPr>
            <a:r>
              <a:rPr lang="en-US" sz="2800" b="0">
                <a:solidFill>
                  <a:srgbClr val="000000"/>
                </a:solidFill>
              </a:rPr>
              <a:t>First, I must learn these four words.</a:t>
            </a:r>
          </a:p>
          <a:p>
            <a:pPr>
              <a:spcBef>
                <a:spcPct val="30000"/>
              </a:spcBef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Me</a:t>
            </a:r>
            <a:r>
              <a:rPr lang="en-US" sz="2800" b="0">
                <a:solidFill>
                  <a:srgbClr val="000000"/>
                </a:solidFill>
              </a:rPr>
              <a:t>, I have to know myself.</a:t>
            </a:r>
          </a:p>
          <a:p>
            <a:pPr>
              <a:spcBef>
                <a:spcPct val="30000"/>
              </a:spcBef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We</a:t>
            </a:r>
            <a:r>
              <a:rPr lang="en-US" sz="2800" b="0">
                <a:solidFill>
                  <a:srgbClr val="000000"/>
                </a:solidFill>
              </a:rPr>
              <a:t>, I’m working with others.</a:t>
            </a:r>
          </a:p>
          <a:p>
            <a:pPr>
              <a:spcBef>
                <a:spcPct val="30000"/>
              </a:spcBef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Do</a:t>
            </a:r>
            <a:r>
              <a:rPr lang="en-US" sz="2800" b="0">
                <a:solidFill>
                  <a:srgbClr val="000000"/>
                </a:solidFill>
              </a:rPr>
              <a:t>, I’m making things happen.</a:t>
            </a:r>
          </a:p>
          <a:p>
            <a:pPr>
              <a:spcBef>
                <a:spcPct val="30000"/>
              </a:spcBef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Serve</a:t>
            </a:r>
            <a:r>
              <a:rPr lang="en-US" sz="2800" b="0">
                <a:solidFill>
                  <a:srgbClr val="000000"/>
                </a:solidFill>
              </a:rPr>
              <a:t>, developing others.</a:t>
            </a:r>
          </a:p>
          <a:p>
            <a:pPr>
              <a:spcBef>
                <a:spcPct val="30000"/>
              </a:spcBef>
              <a:buFontTx/>
              <a:buNone/>
            </a:pPr>
            <a:r>
              <a:rPr lang="en-US" sz="2800" b="0">
                <a:solidFill>
                  <a:srgbClr val="000000"/>
                </a:solidFill>
              </a:rPr>
              <a:t>That is how we end our song.</a:t>
            </a:r>
          </a:p>
          <a:p>
            <a:pPr>
              <a:spcBef>
                <a:spcPct val="30000"/>
              </a:spcBef>
              <a:buFontTx/>
              <a:buNone/>
            </a:pPr>
            <a:r>
              <a:rPr lang="en-US" sz="2800" b="0">
                <a:solidFill>
                  <a:srgbClr val="000000"/>
                </a:solidFill>
              </a:rPr>
              <a:t>That will bring us back to Me, We, Do, Serve.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218238"/>
            <a:ext cx="981075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 Approach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 TM B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8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247650"/>
            <a:ext cx="7620000" cy="8191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The Four Stages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05000" y="1828800"/>
            <a:ext cx="6705600" cy="4572000"/>
          </a:xfrm>
          <a:noFill/>
          <a:ln/>
        </p:spPr>
        <p:txBody>
          <a:bodyPr/>
          <a:lstStyle/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 sz="2800">
                <a:solidFill>
                  <a:srgbClr val="FF0000"/>
                </a:solidFill>
              </a:rPr>
              <a:t>ME</a:t>
            </a:r>
            <a:r>
              <a:rPr lang="en-US" sz="2800">
                <a:solidFill>
                  <a:srgbClr val="000000"/>
                </a:solidFill>
              </a:rPr>
              <a:t> – </a:t>
            </a:r>
            <a:r>
              <a:rPr lang="en-US" sz="2800" b="0">
                <a:solidFill>
                  <a:srgbClr val="000000"/>
                </a:solidFill>
              </a:rPr>
              <a:t>the focus is on developing </a:t>
            </a:r>
            <a:r>
              <a:rPr lang="en-US" sz="2800">
                <a:solidFill>
                  <a:srgbClr val="FF0000"/>
                </a:solidFill>
              </a:rPr>
              <a:t>personal skills and abilities</a:t>
            </a:r>
            <a:r>
              <a:rPr lang="en-US" sz="2800" b="0">
                <a:solidFill>
                  <a:srgbClr val="000000"/>
                </a:solidFill>
              </a:rPr>
              <a:t>.</a:t>
            </a:r>
          </a:p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 sz="2800">
                <a:solidFill>
                  <a:srgbClr val="FF0000"/>
                </a:solidFill>
              </a:rPr>
              <a:t>WE</a:t>
            </a:r>
            <a:r>
              <a:rPr lang="en-US" sz="2800">
                <a:solidFill>
                  <a:srgbClr val="000000"/>
                </a:solidFill>
              </a:rPr>
              <a:t> – </a:t>
            </a:r>
            <a:r>
              <a:rPr lang="en-US" sz="2800" b="0">
                <a:solidFill>
                  <a:srgbClr val="000000"/>
                </a:solidFill>
              </a:rPr>
              <a:t>the focus is on developing </a:t>
            </a:r>
            <a:r>
              <a:rPr lang="en-US" sz="2800">
                <a:solidFill>
                  <a:srgbClr val="FF0000"/>
                </a:solidFill>
              </a:rPr>
              <a:t>relationships with others</a:t>
            </a:r>
            <a:r>
              <a:rPr lang="en-US" sz="2800" b="0">
                <a:solidFill>
                  <a:srgbClr val="FF0000"/>
                </a:solidFill>
              </a:rPr>
              <a:t>.</a:t>
            </a:r>
          </a:p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 sz="2800">
                <a:solidFill>
                  <a:srgbClr val="FF0000"/>
                </a:solidFill>
              </a:rPr>
              <a:t>DO</a:t>
            </a:r>
            <a:r>
              <a:rPr lang="en-US" sz="2800">
                <a:solidFill>
                  <a:srgbClr val="000000"/>
                </a:solidFill>
              </a:rPr>
              <a:t> – </a:t>
            </a:r>
            <a:r>
              <a:rPr lang="en-US" sz="2800" b="0">
                <a:solidFill>
                  <a:srgbClr val="000000"/>
                </a:solidFill>
              </a:rPr>
              <a:t>the focus is on putting one’s </a:t>
            </a:r>
            <a:r>
              <a:rPr lang="en-US" sz="2800">
                <a:solidFill>
                  <a:srgbClr val="FF0000"/>
                </a:solidFill>
              </a:rPr>
              <a:t>vision into action</a:t>
            </a:r>
            <a:r>
              <a:rPr lang="en-US" sz="2800" b="0">
                <a:solidFill>
                  <a:srgbClr val="FF0000"/>
                </a:solidFill>
              </a:rPr>
              <a:t>.</a:t>
            </a:r>
          </a:p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 sz="2800">
                <a:solidFill>
                  <a:srgbClr val="FF0000"/>
                </a:solidFill>
              </a:rPr>
              <a:t>SERVE</a:t>
            </a:r>
            <a:r>
              <a:rPr lang="en-US" sz="2800">
                <a:solidFill>
                  <a:srgbClr val="000000"/>
                </a:solidFill>
              </a:rPr>
              <a:t> – </a:t>
            </a:r>
            <a:r>
              <a:rPr lang="en-US" sz="2800" b="0">
                <a:solidFill>
                  <a:srgbClr val="000000"/>
                </a:solidFill>
              </a:rPr>
              <a:t>the focus is on </a:t>
            </a:r>
            <a:r>
              <a:rPr lang="en-US" sz="2800">
                <a:solidFill>
                  <a:srgbClr val="FF0000"/>
                </a:solidFill>
              </a:rPr>
              <a:t>serving and growing others</a:t>
            </a:r>
            <a:r>
              <a:rPr lang="en-US" sz="2800" b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218238"/>
            <a:ext cx="1057275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 TM C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66569" name="Rectangle 21"/>
          <p:cNvSpPr>
            <a:spLocks noChangeArrowheads="1"/>
          </p:cNvSpPr>
          <p:nvPr/>
        </p:nvSpPr>
        <p:spPr bwMode="auto">
          <a:xfrm>
            <a:off x="1524000" y="12192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92" name="Rectangle 21"/>
          <p:cNvSpPr>
            <a:spLocks noChangeArrowheads="1"/>
          </p:cNvSpPr>
          <p:nvPr/>
        </p:nvSpPr>
        <p:spPr bwMode="auto">
          <a:xfrm>
            <a:off x="1524000" y="14478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67594" name="Rectangle 10"/>
          <p:cNvSpPr>
            <a:spLocks noChangeArrowheads="1"/>
          </p:cNvSpPr>
          <p:nvPr/>
        </p:nvSpPr>
        <p:spPr bwMode="auto">
          <a:xfrm>
            <a:off x="5410200" y="609600"/>
            <a:ext cx="762000" cy="609600"/>
          </a:xfrm>
          <a:prstGeom prst="rect">
            <a:avLst/>
          </a:prstGeom>
          <a:solidFill>
            <a:srgbClr val="969696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7591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Developing the </a:t>
            </a:r>
            <a:r>
              <a:rPr lang="en-US" b="1">
                <a:solidFill>
                  <a:srgbClr val="FFFF66"/>
                </a:solidFill>
              </a:rPr>
              <a:t>Me</a:t>
            </a:r>
            <a:r>
              <a:rPr lang="en-US" b="1">
                <a:solidFill>
                  <a:srgbClr val="FF0000"/>
                </a:solidFill>
              </a:rPr>
              <a:t> Stage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33600" y="2133600"/>
            <a:ext cx="6248400" cy="41910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Examine</a:t>
            </a:r>
            <a:r>
              <a:rPr lang="en-US" sz="2800" b="0">
                <a:solidFill>
                  <a:srgbClr val="000000"/>
                </a:solidFill>
              </a:rPr>
              <a:t> your values, beliefs, talents, attitudes, and interests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Define</a:t>
            </a:r>
            <a:r>
              <a:rPr lang="en-US" sz="2800" b="0">
                <a:solidFill>
                  <a:srgbClr val="000000"/>
                </a:solidFill>
              </a:rPr>
              <a:t> your personal vision and set goals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Risk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Make</a:t>
            </a:r>
            <a:r>
              <a:rPr lang="en-US" sz="2800" b="0">
                <a:solidFill>
                  <a:srgbClr val="FF0000"/>
                </a:solidFill>
              </a:rPr>
              <a:t> </a:t>
            </a:r>
            <a:r>
              <a:rPr lang="en-US" sz="2800" b="0">
                <a:solidFill>
                  <a:srgbClr val="000000"/>
                </a:solidFill>
              </a:rPr>
              <a:t>sound decisions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Prepare</a:t>
            </a:r>
            <a:r>
              <a:rPr lang="en-US" sz="2800" b="0">
                <a:solidFill>
                  <a:srgbClr val="000000"/>
                </a:solidFill>
              </a:rPr>
              <a:t> for career success</a:t>
            </a:r>
            <a:endParaRPr lang="en-US" b="0">
              <a:solidFill>
                <a:srgbClr val="000000"/>
              </a:solidFill>
            </a:endParaRPr>
          </a:p>
          <a:p>
            <a:endParaRPr lang="en-US" sz="2400" b="0"/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225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 TM D1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pic>
        <p:nvPicPr>
          <p:cNvPr id="6759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7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69640" name="Rectangle 8"/>
          <p:cNvSpPr>
            <a:spLocks noChangeArrowheads="1"/>
          </p:cNvSpPr>
          <p:nvPr/>
        </p:nvSpPr>
        <p:spPr bwMode="auto">
          <a:xfrm>
            <a:off x="5334000" y="685800"/>
            <a:ext cx="914400" cy="533400"/>
          </a:xfrm>
          <a:prstGeom prst="rect">
            <a:avLst/>
          </a:prstGeom>
          <a:solidFill>
            <a:srgbClr val="969696"/>
          </a:solidFill>
          <a:ln w="12700" cap="sq">
            <a:solidFill>
              <a:srgbClr val="333333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Developing the </a:t>
            </a:r>
            <a:r>
              <a:rPr lang="en-US" b="1">
                <a:solidFill>
                  <a:srgbClr val="FFFF66"/>
                </a:solidFill>
              </a:rPr>
              <a:t>We</a:t>
            </a:r>
            <a:r>
              <a:rPr lang="en-US" b="1">
                <a:solidFill>
                  <a:srgbClr val="FF0000"/>
                </a:solidFill>
              </a:rPr>
              <a:t> Stage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33600" y="2209800"/>
            <a:ext cx="6248400" cy="41148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Build</a:t>
            </a:r>
            <a:r>
              <a:rPr lang="en-US" sz="2800" b="0">
                <a:solidFill>
                  <a:srgbClr val="000000"/>
                </a:solidFill>
              </a:rPr>
              <a:t> and maintain strong relationships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Meet</a:t>
            </a:r>
            <a:r>
              <a:rPr lang="en-US" sz="2800" b="0">
                <a:solidFill>
                  <a:srgbClr val="000000"/>
                </a:solidFill>
              </a:rPr>
              <a:t> new people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Build</a:t>
            </a:r>
            <a:r>
              <a:rPr lang="en-US" sz="2800" b="0">
                <a:solidFill>
                  <a:srgbClr val="FF0000"/>
                </a:solidFill>
              </a:rPr>
              <a:t> </a:t>
            </a:r>
            <a:r>
              <a:rPr lang="en-US" sz="2800" b="0">
                <a:solidFill>
                  <a:srgbClr val="000000"/>
                </a:solidFill>
              </a:rPr>
              <a:t>trust with others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Work</a:t>
            </a:r>
            <a:r>
              <a:rPr lang="en-US" sz="2800" b="0">
                <a:solidFill>
                  <a:srgbClr val="000000"/>
                </a:solidFill>
              </a:rPr>
              <a:t> in teams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Celebrate</a:t>
            </a:r>
            <a:r>
              <a:rPr lang="en-US" sz="2800" b="0">
                <a:solidFill>
                  <a:srgbClr val="000000"/>
                </a:solidFill>
              </a:rPr>
              <a:t> diversity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225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 TM D2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69638" name="Rectangle 21"/>
          <p:cNvSpPr>
            <a:spLocks noChangeArrowheads="1"/>
          </p:cNvSpPr>
          <p:nvPr/>
        </p:nvSpPr>
        <p:spPr bwMode="auto">
          <a:xfrm>
            <a:off x="1524000" y="14478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69639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4" name="Rectangle 8"/>
          <p:cNvSpPr>
            <a:spLocks noChangeArrowheads="1"/>
          </p:cNvSpPr>
          <p:nvPr/>
        </p:nvSpPr>
        <p:spPr bwMode="auto">
          <a:xfrm>
            <a:off x="5410200" y="685800"/>
            <a:ext cx="685800" cy="533400"/>
          </a:xfrm>
          <a:prstGeom prst="rect">
            <a:avLst/>
          </a:prstGeom>
          <a:solidFill>
            <a:srgbClr val="969696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0661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7620000" cy="12954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Developing the </a:t>
            </a:r>
            <a:r>
              <a:rPr lang="en-US" b="1">
                <a:solidFill>
                  <a:srgbClr val="FFFF66"/>
                </a:solidFill>
              </a:rPr>
              <a:t>Do</a:t>
            </a:r>
            <a:r>
              <a:rPr lang="en-US" b="1">
                <a:solidFill>
                  <a:srgbClr val="FF0000"/>
                </a:solidFill>
              </a:rPr>
              <a:t> Stage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33600" y="1676400"/>
            <a:ext cx="6248400" cy="46482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Communicate</a:t>
            </a:r>
            <a:r>
              <a:rPr lang="en-US" sz="2800" b="0">
                <a:solidFill>
                  <a:srgbClr val="000000"/>
                </a:solidFill>
              </a:rPr>
              <a:t> your vision and goals to others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Listen</a:t>
            </a:r>
            <a:r>
              <a:rPr lang="en-US" sz="2800" b="0">
                <a:solidFill>
                  <a:srgbClr val="000000"/>
                </a:solidFill>
              </a:rPr>
              <a:t> to other’s ideas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Prepare</a:t>
            </a:r>
            <a:r>
              <a:rPr lang="en-US" sz="2800" b="0">
                <a:solidFill>
                  <a:srgbClr val="000000"/>
                </a:solidFill>
              </a:rPr>
              <a:t> and plan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Solve</a:t>
            </a:r>
            <a:r>
              <a:rPr lang="en-US" sz="2800" b="0">
                <a:solidFill>
                  <a:srgbClr val="000000"/>
                </a:solidFill>
              </a:rPr>
              <a:t> problems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Evaluate</a:t>
            </a:r>
            <a:r>
              <a:rPr lang="en-US" sz="2800" b="0">
                <a:solidFill>
                  <a:srgbClr val="000000"/>
                </a:solidFill>
              </a:rPr>
              <a:t> your success</a:t>
            </a: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222250" y="6248400"/>
            <a:ext cx="1022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 TM D3</a:t>
            </a:r>
          </a:p>
        </p:txBody>
      </p:sp>
      <p:sp>
        <p:nvSpPr>
          <p:cNvPr id="70662" name="Rectangle 21"/>
          <p:cNvSpPr>
            <a:spLocks noChangeArrowheads="1"/>
          </p:cNvSpPr>
          <p:nvPr/>
        </p:nvSpPr>
        <p:spPr bwMode="auto">
          <a:xfrm>
            <a:off x="1524000" y="12954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7066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257800"/>
            <a:ext cx="1828800" cy="144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9" name="Rectangle 9"/>
          <p:cNvSpPr>
            <a:spLocks noChangeArrowheads="1"/>
          </p:cNvSpPr>
          <p:nvPr/>
        </p:nvSpPr>
        <p:spPr bwMode="auto">
          <a:xfrm>
            <a:off x="5334000" y="685800"/>
            <a:ext cx="1447800" cy="533400"/>
          </a:xfrm>
          <a:prstGeom prst="rect">
            <a:avLst/>
          </a:prstGeom>
          <a:solidFill>
            <a:srgbClr val="969696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1685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Developing the </a:t>
            </a:r>
            <a:r>
              <a:rPr lang="en-US" b="1">
                <a:solidFill>
                  <a:srgbClr val="FFFF66"/>
                </a:solidFill>
              </a:rPr>
              <a:t>Serve</a:t>
            </a:r>
            <a:r>
              <a:rPr lang="en-US" b="1">
                <a:solidFill>
                  <a:srgbClr val="FF0000"/>
                </a:solidFill>
              </a:rPr>
              <a:t> Stage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33600" y="2286000"/>
            <a:ext cx="6248400" cy="40386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Grow </a:t>
            </a:r>
            <a:r>
              <a:rPr lang="en-US" sz="2800" b="0">
                <a:solidFill>
                  <a:srgbClr val="000000"/>
                </a:solidFill>
              </a:rPr>
              <a:t>and develop others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 b="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Serve</a:t>
            </a:r>
            <a:r>
              <a:rPr lang="en-US" sz="2800" b="0">
                <a:solidFill>
                  <a:srgbClr val="000000"/>
                </a:solidFill>
              </a:rPr>
              <a:t> others and your community</a:t>
            </a: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222250" y="6324600"/>
            <a:ext cx="1022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 TM D4</a:t>
            </a:r>
          </a:p>
        </p:txBody>
      </p:sp>
      <p:sp>
        <p:nvSpPr>
          <p:cNvPr id="71686" name="Rectangle 21"/>
          <p:cNvSpPr>
            <a:spLocks noChangeArrowheads="1"/>
          </p:cNvSpPr>
          <p:nvPr/>
        </p:nvSpPr>
        <p:spPr bwMode="auto">
          <a:xfrm>
            <a:off x="1524000" y="14478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71687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257800"/>
            <a:ext cx="1828800" cy="144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AE3D6F9B-1F5B-4B6D-AC2B-7CDED73B41E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2437C52-4C8A-4D4A-9CD4-D34DF42CD9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DF90809-F865-4C60-863F-794A26CD4608}">
  <ds:schemaRefs>
    <ds:schemaRef ds:uri="http://schemas.microsoft.com/office/2006/documentManagement/types"/>
    <ds:schemaRef ds:uri="http://purl.org/dc/dcmitype/"/>
    <ds:schemaRef ds:uri="http://purl.org/dc/elements/1.1/"/>
    <ds:schemaRef ds:uri="http://schemas.microsoft.com/office/2006/metadata/properties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7d75d6f9-8bd4-4602-97a0-53722360a9f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102</TotalTime>
  <Words>337</Words>
  <Application>Microsoft Office PowerPoint</Application>
  <PresentationFormat>On-screen Show (4:3)</PresentationFormat>
  <Paragraphs>75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Lucida Calligraphy</vt:lpstr>
      <vt:lpstr>Tahoma</vt:lpstr>
      <vt:lpstr>Times New Roman</vt:lpstr>
      <vt:lpstr>LK Template</vt:lpstr>
      <vt:lpstr>PowerPoint Presentation</vt:lpstr>
      <vt:lpstr>Do-Re-Me</vt:lpstr>
      <vt:lpstr>Me-We-Do-Serve</vt:lpstr>
      <vt:lpstr>The Four Stages</vt:lpstr>
      <vt:lpstr>Developing the Me Stage</vt:lpstr>
      <vt:lpstr>Developing the We Stage</vt:lpstr>
      <vt:lpstr>Developing the Do Stage</vt:lpstr>
      <vt:lpstr>Developing the Serve Stage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10</cp:revision>
  <cp:lastPrinted>1601-01-01T00:00:00Z</cp:lastPrinted>
  <dcterms:created xsi:type="dcterms:W3CDTF">2003-11-30T21:54:55Z</dcterms:created>
  <dcterms:modified xsi:type="dcterms:W3CDTF">2018-07-09T17:55:10Z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