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1" r:id="rId7"/>
    <p:sldId id="263" r:id="rId8"/>
    <p:sldId id="259" r:id="rId9"/>
    <p:sldId id="264" r:id="rId10"/>
    <p:sldId id="265" r:id="rId11"/>
    <p:sldId id="262" r:id="rId12"/>
    <p:sldId id="266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904BDAC-D7AB-4F78-B38A-F79A651DF3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226DFD2-296B-4218-85C8-025D378340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7FE628-BF1A-4D5E-AA90-0DBDDF601EB6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4F2AB-AE4D-4E5A-9B21-FB40AB947E78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E33CA0-2CB6-4DB6-BCF0-FDDDE7A6B68F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024602-26A8-4EA7-AE8D-07E3C95BE548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919BFC-50FB-46BB-A63B-C25CF369035B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7F8C3E-8D2F-4727-9678-E82F65B5A9FB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170875-78F4-4F34-846E-35FE7E484FDF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481F9-7BAF-43BD-87D8-B05FD8EE87BF}" type="slidenum">
              <a:rPr lang="en-US"/>
              <a:pPr/>
              <a:t>8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BA1C91-FB2F-4263-9A11-36AD9750BEC9}" type="slidenum">
              <a:rPr lang="en-US"/>
              <a:pPr/>
              <a:t>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5400">
                <a:solidFill>
                  <a:srgbClr val="FF0000"/>
                </a:solidFill>
              </a:rPr>
              <a:t>Goal Setting Strategies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Time Frames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Short-term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goals that can be accomplished in </a:t>
            </a:r>
            <a:r>
              <a:rPr lang="en-US" sz="2800" b="1">
                <a:solidFill>
                  <a:schemeClr val="bg1"/>
                </a:solidFill>
              </a:rPr>
              <a:t>less than one year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Intermediate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goals that can be accomplished </a:t>
            </a:r>
            <a:r>
              <a:rPr lang="en-US" sz="2800" b="1">
                <a:solidFill>
                  <a:schemeClr val="bg1"/>
                </a:solidFill>
              </a:rPr>
              <a:t>between one and three years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Long-term</a:t>
            </a:r>
            <a:r>
              <a:rPr lang="en-US" sz="2800" b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goals that can be accomplished in </a:t>
            </a:r>
            <a:r>
              <a:rPr lang="en-US" sz="2800" b="1">
                <a:solidFill>
                  <a:schemeClr val="bg1"/>
                </a:solidFill>
              </a:rPr>
              <a:t>over three years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Life Areas and Examples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00200"/>
            <a:ext cx="6858000" cy="4800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Physical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body image, health, personal hygiene</a:t>
            </a:r>
          </a:p>
          <a:p>
            <a:pPr lvl="1"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Spiritual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reflection, religious expression,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morals, faith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Life Areas and Examples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828800"/>
            <a:ext cx="6858000" cy="4572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Job/Career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SAE, summer jobs, long-term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career plans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Family/Friends</a:t>
            </a:r>
            <a:r>
              <a:rPr lang="en-US" sz="2800">
                <a:solidFill>
                  <a:schemeClr val="bg1"/>
                </a:solidFill>
              </a:rPr>
              <a:t>	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relationships, friendships </a:t>
            </a:r>
            <a:endParaRPr lang="en-US" sz="2400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Education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Examples: grades, academic honors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76400"/>
            <a:ext cx="7086600" cy="5181600"/>
          </a:xfrm>
          <a:noFill/>
          <a:ln/>
        </p:spPr>
        <p:txBody>
          <a:bodyPr/>
          <a:lstStyle/>
          <a:p>
            <a:r>
              <a:rPr lang="en-US" sz="4000" b="1" i="1">
                <a:solidFill>
                  <a:srgbClr val="FFFF00"/>
                </a:solidFill>
              </a:rPr>
              <a:t>Specific</a:t>
            </a:r>
            <a:r>
              <a:rPr lang="en-US" sz="36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Goals must be specific. If goals are set and are not specific, it is impossible to judge whether we reach them or not.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exercise more” versus “I will exercise 20 minutes three times this week.”</a:t>
            </a:r>
            <a:endParaRPr lang="en-US" sz="24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76400"/>
            <a:ext cx="7086600" cy="5181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4000" b="1" i="1">
                <a:solidFill>
                  <a:srgbClr val="FFFF00"/>
                </a:solidFill>
              </a:rPr>
              <a:t>Measurable</a:t>
            </a:r>
            <a:r>
              <a:rPr lang="en-US" sz="2800" b="1" i="1">
                <a:solidFill>
                  <a:srgbClr val="FFFF00"/>
                </a:solidFill>
              </a:rPr>
              <a:t>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must be measurable. Measurable goals will help you evaluate your progress and measure your success. 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meet new people” versus “I will attend four activities each month and connect with one new person.”</a:t>
            </a:r>
            <a:endParaRPr lang="en-US" sz="2400" b="1" i="1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76400"/>
            <a:ext cx="7086600" cy="5181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4000" b="1" i="1">
                <a:solidFill>
                  <a:srgbClr val="FFFF00"/>
                </a:solidFill>
              </a:rPr>
              <a:t>Approved by you</a:t>
            </a:r>
            <a:r>
              <a:rPr lang="en-US" b="1" i="1">
                <a:solidFill>
                  <a:srgbClr val="FFFF00"/>
                </a:solidFill>
              </a:rPr>
              <a:t>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Your goals must be set and approved by you. If you set you own goals, your chance of success will increase.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You want to improve your ACT score versus your teachers want you to improve your score.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81800" cy="5257800"/>
          </a:xfrm>
          <a:noFill/>
          <a:ln/>
        </p:spPr>
        <p:txBody>
          <a:bodyPr/>
          <a:lstStyle/>
          <a:p>
            <a:r>
              <a:rPr lang="en-US" sz="3600" b="1" i="1">
                <a:solidFill>
                  <a:srgbClr val="FFFF00"/>
                </a:solidFill>
              </a:rPr>
              <a:t>Realistic</a:t>
            </a:r>
            <a:r>
              <a:rPr lang="en-US" sz="2800" b="1" i="1">
                <a:solidFill>
                  <a:srgbClr val="FFFF00"/>
                </a:solidFill>
              </a:rPr>
              <a:t>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must be realistic. Setting goals that you have the potential to achieve will help you to follow through.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run a marathon next week with no training” versus “I will run a marathon after six months of vigorous training.”</a:t>
            </a:r>
            <a:endParaRPr lang="en-US" sz="2400" b="1" i="1">
              <a:solidFill>
                <a:schemeClr val="bg1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S.M.A.R.T. Goals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6781800" cy="5410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en-US" sz="3600" b="1" i="1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3600" b="1" i="1">
                <a:solidFill>
                  <a:srgbClr val="FFFF00"/>
                </a:solidFill>
              </a:rPr>
              <a:t>Time-Stamped:</a:t>
            </a:r>
            <a:r>
              <a:rPr lang="en-US" sz="2800" b="1" i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Goals have to have a time stamp. By setting and writing your deadlines down, you will start to live your goals.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/>
            <a:r>
              <a:rPr lang="en-US" sz="2400">
                <a:solidFill>
                  <a:schemeClr val="bg1"/>
                </a:solidFill>
              </a:rPr>
              <a:t>Example: “I will visit my grandmother” versus “I will visit my grandmother by the end of the week.”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428B1335-6CAF-4AEC-A71D-0476F55F42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EFCBBB-56C7-4040-ACE1-984957420B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B2100E-6325-4D54-86E9-F2578C82DE57}">
  <ds:schemaRefs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21</TotalTime>
  <Words>418</Words>
  <Application>Microsoft Office PowerPoint</Application>
  <PresentationFormat>On-screen Show (4:3)</PresentationFormat>
  <Paragraphs>76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Lucida Calligraphy</vt:lpstr>
      <vt:lpstr>Times New Roman</vt:lpstr>
      <vt:lpstr>LK Template</vt:lpstr>
      <vt:lpstr>Goal Setting Strategies</vt:lpstr>
      <vt:lpstr>Time Frames</vt:lpstr>
      <vt:lpstr>Life Areas and Examples</vt:lpstr>
      <vt:lpstr>Life Areas and Examples</vt:lpstr>
      <vt:lpstr>S.M.A.R.T. Goals</vt:lpstr>
      <vt:lpstr>S.M.A.R.T. Goals</vt:lpstr>
      <vt:lpstr>S.M.A.R.T. Goals</vt:lpstr>
      <vt:lpstr>S.M.A.R.T. Goals</vt:lpstr>
      <vt:lpstr>S.M.A.R.T. Goals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2003-12-22T01:53:02Z</dcterms:created>
  <dcterms:modified xsi:type="dcterms:W3CDTF">2018-07-09T18:39:42Z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