
<file path=[Content_Types].xml><?xml version="1.0" encoding="utf-8"?>
<Types xmlns="http://schemas.openxmlformats.org/package/2006/content-types"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4"/>
  </p:notesMasterIdLst>
  <p:handoutMasterIdLst>
    <p:handoutMasterId r:id="rId15"/>
  </p:handoutMasterIdLst>
  <p:sldIdLst>
    <p:sldId id="256" r:id="rId5"/>
    <p:sldId id="257" r:id="rId6"/>
    <p:sldId id="263" r:id="rId7"/>
    <p:sldId id="264" r:id="rId8"/>
    <p:sldId id="259" r:id="rId9"/>
    <p:sldId id="260" r:id="rId10"/>
    <p:sldId id="265" r:id="rId11"/>
    <p:sldId id="261" r:id="rId12"/>
    <p:sldId id="262" r:id="rId13"/>
  </p:sldIdLst>
  <p:sldSz cx="9144000" cy="6858000" type="screen4x3"/>
  <p:notesSz cx="6858000" cy="9144000"/>
  <p:custDataLst>
    <p:tags r:id="rId16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00"/>
    <a:srgbClr val="000000"/>
    <a:srgbClr val="FF0000"/>
    <a:srgbClr val="00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7" autoAdjust="0"/>
    <p:restoredTop sz="94683" autoAdjust="0"/>
  </p:normalViewPr>
  <p:slideViewPr>
    <p:cSldViewPr>
      <p:cViewPr varScale="1">
        <p:scale>
          <a:sx n="98" d="100"/>
          <a:sy n="98" d="100"/>
        </p:scale>
        <p:origin x="768" y="4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tags" Target="tags/tag1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kumimoji="1" sz="1200"/>
            </a:lvl1pPr>
          </a:lstStyle>
          <a:p>
            <a:endParaRPr lang="en-US"/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kumimoji="1" sz="1200"/>
            </a:lvl1pPr>
          </a:lstStyle>
          <a:p>
            <a:endParaRPr lang="en-US"/>
          </a:p>
        </p:txBody>
      </p:sp>
      <p:sp>
        <p:nvSpPr>
          <p:cNvPr id="2560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kumimoji="1" sz="1200"/>
            </a:lvl1pPr>
          </a:lstStyle>
          <a:p>
            <a:endParaRPr lang="en-US"/>
          </a:p>
        </p:txBody>
      </p:sp>
      <p:sp>
        <p:nvSpPr>
          <p:cNvPr id="2560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kumimoji="1" sz="1200"/>
            </a:lvl1pPr>
          </a:lstStyle>
          <a:p>
            <a:fld id="{CD407C77-5D5D-4A79-95BE-2D2D5FE89F9D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/>
            </a:lvl1pPr>
          </a:lstStyle>
          <a:p>
            <a:endParaRPr lang="en-US"/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endParaRPr lang="en-US"/>
          </a:p>
        </p:txBody>
      </p:sp>
      <p:sp>
        <p:nvSpPr>
          <p:cNvPr id="2355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235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35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/>
            </a:lvl1pPr>
          </a:lstStyle>
          <a:p>
            <a:endParaRPr lang="en-US"/>
          </a:p>
        </p:txBody>
      </p:sp>
      <p:sp>
        <p:nvSpPr>
          <p:cNvPr id="235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fld id="{B5CD95C4-5E59-4A86-8E8A-9082B2727863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5BAA9E4-0052-4337-9256-10642B142854}" type="slidenum">
              <a:rPr lang="en-US"/>
              <a:pPr/>
              <a:t>1</a:t>
            </a:fld>
            <a:endParaRPr lang="en-US"/>
          </a:p>
        </p:txBody>
      </p:sp>
      <p:sp>
        <p:nvSpPr>
          <p:cNvPr id="727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27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5BFE3AC-4359-44B6-A89E-342CB486E0CB}" type="slidenum">
              <a:rPr lang="en-US"/>
              <a:pPr/>
              <a:t>2</a:t>
            </a:fld>
            <a:endParaRPr lang="en-US"/>
          </a:p>
        </p:txBody>
      </p:sp>
      <p:sp>
        <p:nvSpPr>
          <p:cNvPr id="737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37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0F5DAAB-FB58-4518-B0FB-907B8F43DF6A}" type="slidenum">
              <a:rPr lang="en-US"/>
              <a:pPr/>
              <a:t>3</a:t>
            </a:fld>
            <a:endParaRPr lang="en-US"/>
          </a:p>
        </p:txBody>
      </p:sp>
      <p:sp>
        <p:nvSpPr>
          <p:cNvPr id="798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98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014A9EE-E1BB-4ACB-8B40-F05CF0AA9FA5}" type="slidenum">
              <a:rPr lang="en-US"/>
              <a:pPr/>
              <a:t>4</a:t>
            </a:fld>
            <a:endParaRPr lang="en-US"/>
          </a:p>
        </p:txBody>
      </p:sp>
      <p:sp>
        <p:nvSpPr>
          <p:cNvPr id="819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D837E1D-D67C-4FA8-83E4-A4AF1DD2B266}" type="slidenum">
              <a:rPr lang="en-US"/>
              <a:pPr/>
              <a:t>5</a:t>
            </a:fld>
            <a:endParaRPr lang="en-US"/>
          </a:p>
        </p:txBody>
      </p:sp>
      <p:sp>
        <p:nvSpPr>
          <p:cNvPr id="747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47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136666E-95E8-4658-8985-7496A4835B18}" type="slidenum">
              <a:rPr lang="en-US"/>
              <a:pPr/>
              <a:t>6</a:t>
            </a:fld>
            <a:endParaRPr lang="en-US"/>
          </a:p>
        </p:txBody>
      </p:sp>
      <p:sp>
        <p:nvSpPr>
          <p:cNvPr id="757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57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92C00E1-7486-4985-A329-A729749F2337}" type="slidenum">
              <a:rPr lang="en-US"/>
              <a:pPr/>
              <a:t>7</a:t>
            </a:fld>
            <a:endParaRPr lang="en-US"/>
          </a:p>
        </p:txBody>
      </p:sp>
      <p:sp>
        <p:nvSpPr>
          <p:cNvPr id="839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39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4FE0EEF-B885-4237-857B-E453E852F398}" type="slidenum">
              <a:rPr lang="en-US"/>
              <a:pPr/>
              <a:t>8</a:t>
            </a:fld>
            <a:endParaRPr lang="en-US"/>
          </a:p>
        </p:txBody>
      </p:sp>
      <p:sp>
        <p:nvSpPr>
          <p:cNvPr id="768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68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8E0CB67-D446-465B-8E7E-DB8DCFAB3F44}" type="slidenum">
              <a:rPr lang="en-US"/>
              <a:pPr/>
              <a:t>9</a:t>
            </a:fld>
            <a:endParaRPr lang="en-US"/>
          </a:p>
        </p:txBody>
      </p:sp>
      <p:sp>
        <p:nvSpPr>
          <p:cNvPr id="778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78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9" name="Rectangle 7"/>
          <p:cNvSpPr>
            <a:spLocks noGrp="1" noChangeArrowheads="1"/>
          </p:cNvSpPr>
          <p:nvPr>
            <p:ph type="ctrTitle" sz="quarter"/>
          </p:nvPr>
        </p:nvSpPr>
        <p:spPr>
          <a:xfrm>
            <a:off x="1600200" y="1676400"/>
            <a:ext cx="7543800" cy="1143000"/>
          </a:xfrm>
        </p:spPr>
        <p:txBody>
          <a:bodyPr/>
          <a:lstStyle>
            <a:lvl1pPr>
              <a:defRPr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080" name="Rectangle 8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676400" y="2971800"/>
            <a:ext cx="7467600" cy="13716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3082" name="Rectangle 10"/>
          <p:cNvSpPr>
            <a:spLocks noGrp="1" noChangeArrowheads="1"/>
          </p:cNvSpPr>
          <p:nvPr>
            <p:ph type="ftr" sz="quarter" idx="3"/>
          </p:nvPr>
        </p:nvSpPr>
        <p:spPr>
          <a:xfrm>
            <a:off x="0" y="6249988"/>
            <a:ext cx="8839200" cy="608012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</p:txBody>
      </p:sp>
      <p:sp>
        <p:nvSpPr>
          <p:cNvPr id="3084" name="Arc 12"/>
          <p:cNvSpPr>
            <a:spLocks/>
          </p:cNvSpPr>
          <p:nvPr/>
        </p:nvSpPr>
        <p:spPr bwMode="auto">
          <a:xfrm>
            <a:off x="-76200" y="-1752600"/>
            <a:ext cx="400050" cy="6400800"/>
          </a:xfrm>
          <a:custGeom>
            <a:avLst/>
            <a:gdLst>
              <a:gd name="G0" fmla="+- 21600 0 0"/>
              <a:gd name="G1" fmla="+- 21600 0 0"/>
              <a:gd name="G2" fmla="+- 21600 0 0"/>
              <a:gd name="T0" fmla="*/ 21600 w 21600"/>
              <a:gd name="T1" fmla="*/ 43200 h 43200"/>
              <a:gd name="T2" fmla="*/ 21600 w 21600"/>
              <a:gd name="T3" fmla="*/ 0 h 43200"/>
              <a:gd name="T4" fmla="*/ 21600 w 21600"/>
              <a:gd name="T5" fmla="*/ 21600 h 432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43200" fill="none" extrusionOk="0">
                <a:moveTo>
                  <a:pt x="21600" y="43200"/>
                </a:moveTo>
                <a:cubicBezTo>
                  <a:pt x="9670" y="43200"/>
                  <a:pt x="0" y="33529"/>
                  <a:pt x="0" y="21600"/>
                </a:cubicBezTo>
                <a:cubicBezTo>
                  <a:pt x="-1" y="9670"/>
                  <a:pt x="9670" y="0"/>
                  <a:pt x="21599" y="0"/>
                </a:cubicBezTo>
              </a:path>
              <a:path w="21600" h="43200" stroke="0" extrusionOk="0">
                <a:moveTo>
                  <a:pt x="21600" y="43200"/>
                </a:moveTo>
                <a:cubicBezTo>
                  <a:pt x="9670" y="43200"/>
                  <a:pt x="0" y="33529"/>
                  <a:pt x="0" y="21600"/>
                </a:cubicBezTo>
                <a:cubicBezTo>
                  <a:pt x="-1" y="9670"/>
                  <a:pt x="9670" y="0"/>
                  <a:pt x="21599" y="0"/>
                </a:cubicBezTo>
                <a:lnTo>
                  <a:pt x="21600" y="21600"/>
                </a:lnTo>
                <a:close/>
              </a:path>
            </a:pathLst>
          </a:custGeom>
          <a:gradFill rotWithShape="0">
            <a:gsLst>
              <a:gs pos="0">
                <a:srgbClr val="FFFF00"/>
              </a:gs>
              <a:gs pos="100000">
                <a:schemeClr val="bg1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085" name="Arc 13"/>
          <p:cNvSpPr>
            <a:spLocks/>
          </p:cNvSpPr>
          <p:nvPr/>
        </p:nvSpPr>
        <p:spPr bwMode="auto">
          <a:xfrm>
            <a:off x="1219200" y="1981200"/>
            <a:ext cx="400050" cy="6400800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43200"/>
              <a:gd name="T2" fmla="*/ 0 w 21600"/>
              <a:gd name="T3" fmla="*/ 43200 h 43200"/>
              <a:gd name="T4" fmla="*/ 0 w 21600"/>
              <a:gd name="T5" fmla="*/ 21600 h 432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432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cubicBezTo>
                  <a:pt x="21600" y="33529"/>
                  <a:pt x="11929" y="43199"/>
                  <a:pt x="0" y="43200"/>
                </a:cubicBezTo>
              </a:path>
              <a:path w="21600" h="432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cubicBezTo>
                  <a:pt x="21600" y="33529"/>
                  <a:pt x="11929" y="43199"/>
                  <a:pt x="0" y="43200"/>
                </a:cubicBezTo>
                <a:lnTo>
                  <a:pt x="0" y="21600"/>
                </a:lnTo>
                <a:close/>
              </a:path>
            </a:pathLst>
          </a:custGeom>
          <a:gradFill rotWithShape="0">
            <a:gsLst>
              <a:gs pos="0">
                <a:srgbClr val="FF0000"/>
              </a:gs>
              <a:gs pos="100000">
                <a:schemeClr val="bg1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086" name="Rectangle 14"/>
          <p:cNvSpPr>
            <a:spLocks noChangeArrowheads="1"/>
          </p:cNvSpPr>
          <p:nvPr/>
        </p:nvSpPr>
        <p:spPr bwMode="auto">
          <a:xfrm>
            <a:off x="249238" y="0"/>
            <a:ext cx="1066800" cy="6856413"/>
          </a:xfrm>
          <a:prstGeom prst="rect">
            <a:avLst/>
          </a:prstGeom>
          <a:gradFill rotWithShape="1">
            <a:gsLst>
              <a:gs pos="0">
                <a:srgbClr val="FFFF00"/>
              </a:gs>
              <a:gs pos="100000">
                <a:srgbClr val="FF0000"/>
              </a:gs>
            </a:gsLst>
            <a:lin ang="2700000" scaled="1"/>
          </a:gradFill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089" name="AutoShape 17"/>
          <p:cNvSpPr>
            <a:spLocks noChangeArrowheads="1"/>
          </p:cNvSpPr>
          <p:nvPr/>
        </p:nvSpPr>
        <p:spPr bwMode="auto">
          <a:xfrm rot="6000000">
            <a:off x="876300" y="2095500"/>
            <a:ext cx="723900" cy="571500"/>
          </a:xfrm>
          <a:prstGeom prst="triangle">
            <a:avLst>
              <a:gd name="adj" fmla="val 49995"/>
            </a:avLst>
          </a:prstGeom>
          <a:gradFill rotWithShape="0">
            <a:gsLst>
              <a:gs pos="0">
                <a:srgbClr val="FFFF00"/>
              </a:gs>
              <a:gs pos="100000">
                <a:srgbClr val="FF000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>
            <a:outerShdw dist="76200" dir="5400000" algn="ctr" rotWithShape="0">
              <a:srgbClr val="003399"/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3088" name="AutoShape 16"/>
          <p:cNvSpPr>
            <a:spLocks noChangeArrowheads="1"/>
          </p:cNvSpPr>
          <p:nvPr/>
        </p:nvSpPr>
        <p:spPr bwMode="auto">
          <a:xfrm rot="6000000">
            <a:off x="533400" y="2038350"/>
            <a:ext cx="723900" cy="571500"/>
          </a:xfrm>
          <a:prstGeom prst="triangle">
            <a:avLst>
              <a:gd name="adj" fmla="val 49995"/>
            </a:avLst>
          </a:prstGeom>
          <a:gradFill rotWithShape="0">
            <a:gsLst>
              <a:gs pos="0">
                <a:srgbClr val="FFFF00"/>
              </a:gs>
              <a:gs pos="100000">
                <a:srgbClr val="FF000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>
            <a:outerShdw dist="76200" dir="5400000" algn="ctr" rotWithShape="0">
              <a:schemeClr val="tx1"/>
            </a:outerShdw>
          </a:effec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15200" y="247650"/>
            <a:ext cx="1905000" cy="592455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600200" y="247650"/>
            <a:ext cx="5562600" cy="59245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 preserve="1">
  <p:cSld name="Title and Tex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247650"/>
            <a:ext cx="7620000" cy="104775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600200" y="1600200"/>
            <a:ext cx="7620000" cy="2209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00200" y="3962400"/>
            <a:ext cx="7620000" cy="2209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>
          <a:xfrm>
            <a:off x="0" y="6400800"/>
            <a:ext cx="8915400" cy="457200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600200" y="1600200"/>
            <a:ext cx="3733800" cy="4572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86400" y="1600200"/>
            <a:ext cx="3733800" cy="4572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1" name="Rectangle 7"/>
          <p:cNvSpPr>
            <a:spLocks noGrp="1" noChangeArrowheads="1"/>
          </p:cNvSpPr>
          <p:nvPr>
            <p:ph type="title"/>
          </p:nvPr>
        </p:nvSpPr>
        <p:spPr bwMode="auto">
          <a:xfrm>
            <a:off x="1600200" y="247650"/>
            <a:ext cx="7620000" cy="1047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32" name="Rectangle 8"/>
          <p:cNvSpPr>
            <a:spLocks noGrp="1" noChangeArrowheads="1"/>
          </p:cNvSpPr>
          <p:nvPr>
            <p:ph type="body" idx="1"/>
          </p:nvPr>
        </p:nvSpPr>
        <p:spPr bwMode="auto">
          <a:xfrm>
            <a:off x="1600200" y="1600200"/>
            <a:ext cx="7620000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34" name="Rectangle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0" y="6400800"/>
            <a:ext cx="8915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FF0000"/>
                </a:solidFill>
                <a:latin typeface="Lucida Calligraphy" pitchFamily="66" charset="0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  <p:sp>
        <p:nvSpPr>
          <p:cNvPr id="1036" name="Arc 12"/>
          <p:cNvSpPr>
            <a:spLocks/>
          </p:cNvSpPr>
          <p:nvPr/>
        </p:nvSpPr>
        <p:spPr bwMode="auto">
          <a:xfrm>
            <a:off x="-76200" y="-1752600"/>
            <a:ext cx="400050" cy="6400800"/>
          </a:xfrm>
          <a:custGeom>
            <a:avLst/>
            <a:gdLst>
              <a:gd name="G0" fmla="+- 21600 0 0"/>
              <a:gd name="G1" fmla="+- 21600 0 0"/>
              <a:gd name="G2" fmla="+- 21600 0 0"/>
              <a:gd name="T0" fmla="*/ 21600 w 21600"/>
              <a:gd name="T1" fmla="*/ 43200 h 43200"/>
              <a:gd name="T2" fmla="*/ 21600 w 21600"/>
              <a:gd name="T3" fmla="*/ 0 h 43200"/>
              <a:gd name="T4" fmla="*/ 21600 w 21600"/>
              <a:gd name="T5" fmla="*/ 21600 h 432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43200" fill="none" extrusionOk="0">
                <a:moveTo>
                  <a:pt x="21600" y="43200"/>
                </a:moveTo>
                <a:cubicBezTo>
                  <a:pt x="9670" y="43200"/>
                  <a:pt x="0" y="33529"/>
                  <a:pt x="0" y="21600"/>
                </a:cubicBezTo>
                <a:cubicBezTo>
                  <a:pt x="-1" y="9670"/>
                  <a:pt x="9670" y="0"/>
                  <a:pt x="21599" y="0"/>
                </a:cubicBezTo>
              </a:path>
              <a:path w="21600" h="43200" stroke="0" extrusionOk="0">
                <a:moveTo>
                  <a:pt x="21600" y="43200"/>
                </a:moveTo>
                <a:cubicBezTo>
                  <a:pt x="9670" y="43200"/>
                  <a:pt x="0" y="33529"/>
                  <a:pt x="0" y="21600"/>
                </a:cubicBezTo>
                <a:cubicBezTo>
                  <a:pt x="-1" y="9670"/>
                  <a:pt x="9670" y="0"/>
                  <a:pt x="21599" y="0"/>
                </a:cubicBezTo>
                <a:lnTo>
                  <a:pt x="21600" y="21600"/>
                </a:lnTo>
                <a:close/>
              </a:path>
            </a:pathLst>
          </a:custGeom>
          <a:gradFill rotWithShape="0">
            <a:gsLst>
              <a:gs pos="0">
                <a:srgbClr val="FFFF00"/>
              </a:gs>
              <a:gs pos="100000">
                <a:schemeClr val="bg1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037" name="Arc 13"/>
          <p:cNvSpPr>
            <a:spLocks/>
          </p:cNvSpPr>
          <p:nvPr/>
        </p:nvSpPr>
        <p:spPr bwMode="auto">
          <a:xfrm>
            <a:off x="1219200" y="1981200"/>
            <a:ext cx="400050" cy="6400800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43200"/>
              <a:gd name="T2" fmla="*/ 0 w 21600"/>
              <a:gd name="T3" fmla="*/ 43200 h 43200"/>
              <a:gd name="T4" fmla="*/ 0 w 21600"/>
              <a:gd name="T5" fmla="*/ 21600 h 432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432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cubicBezTo>
                  <a:pt x="21600" y="33529"/>
                  <a:pt x="11929" y="43199"/>
                  <a:pt x="0" y="43200"/>
                </a:cubicBezTo>
              </a:path>
              <a:path w="21600" h="432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cubicBezTo>
                  <a:pt x="21600" y="33529"/>
                  <a:pt x="11929" y="43199"/>
                  <a:pt x="0" y="43200"/>
                </a:cubicBezTo>
                <a:lnTo>
                  <a:pt x="0" y="21600"/>
                </a:lnTo>
                <a:close/>
              </a:path>
            </a:pathLst>
          </a:custGeom>
          <a:gradFill rotWithShape="0">
            <a:gsLst>
              <a:gs pos="0">
                <a:srgbClr val="FF0000"/>
              </a:gs>
              <a:gs pos="100000">
                <a:schemeClr val="bg1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038" name="Rectangle 14"/>
          <p:cNvSpPr>
            <a:spLocks noChangeArrowheads="1"/>
          </p:cNvSpPr>
          <p:nvPr/>
        </p:nvSpPr>
        <p:spPr bwMode="auto">
          <a:xfrm>
            <a:off x="249238" y="0"/>
            <a:ext cx="1066800" cy="6856413"/>
          </a:xfrm>
          <a:prstGeom prst="rect">
            <a:avLst/>
          </a:prstGeom>
          <a:gradFill rotWithShape="1">
            <a:gsLst>
              <a:gs pos="0">
                <a:srgbClr val="FFFF00"/>
              </a:gs>
              <a:gs pos="100000">
                <a:srgbClr val="FF0000"/>
              </a:gs>
            </a:gsLst>
            <a:lin ang="2700000" scaled="1"/>
          </a:gradFill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039" name="AutoShape 15"/>
          <p:cNvSpPr>
            <a:spLocks noChangeArrowheads="1"/>
          </p:cNvSpPr>
          <p:nvPr/>
        </p:nvSpPr>
        <p:spPr bwMode="auto">
          <a:xfrm rot="6000000">
            <a:off x="800100" y="590550"/>
            <a:ext cx="723900" cy="571500"/>
          </a:xfrm>
          <a:prstGeom prst="triangle">
            <a:avLst>
              <a:gd name="adj" fmla="val 49995"/>
            </a:avLst>
          </a:prstGeom>
          <a:gradFill rotWithShape="0">
            <a:gsLst>
              <a:gs pos="0">
                <a:srgbClr val="FFFF00"/>
              </a:gs>
              <a:gs pos="100000">
                <a:srgbClr val="FF000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>
            <a:outerShdw dist="76200" dir="5400000" algn="ctr" rotWithShape="0">
              <a:srgbClr val="003399"/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040" name="AutoShape 16"/>
          <p:cNvSpPr>
            <a:spLocks noChangeArrowheads="1"/>
          </p:cNvSpPr>
          <p:nvPr/>
        </p:nvSpPr>
        <p:spPr bwMode="auto">
          <a:xfrm rot="6000000">
            <a:off x="457200" y="533400"/>
            <a:ext cx="723900" cy="571500"/>
          </a:xfrm>
          <a:prstGeom prst="triangle">
            <a:avLst>
              <a:gd name="adj" fmla="val 49995"/>
            </a:avLst>
          </a:prstGeom>
          <a:gradFill rotWithShape="0">
            <a:gsLst>
              <a:gs pos="0">
                <a:srgbClr val="FFFF00"/>
              </a:gs>
              <a:gs pos="100000">
                <a:srgbClr val="FF000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>
            <a:outerShdw dist="76200" dir="5400000" algn="ctr" rotWithShape="0">
              <a:schemeClr val="tx1"/>
            </a:outerShdw>
          </a:effectLst>
        </p:spPr>
        <p:txBody>
          <a:bodyPr/>
          <a:lstStyle/>
          <a:p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iming>
    <p:tnLst>
      <p:par>
        <p:cTn id="1" dur="indefinite" restart="never" nodeType="tmRoot"/>
      </p:par>
    </p:tnLst>
  </p:timing>
  <p:hf sldNum="0" hdr="0" dt="0"/>
  <p:txStyles>
    <p:titleStyle>
      <a:lvl1pPr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2pPr>
      <a:lvl3pPr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3pPr>
      <a:lvl4pPr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4pPr>
      <a:lvl5pPr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w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0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Life</a:t>
            </a:r>
            <a:r>
              <a:rPr lang="en-US">
                <a:latin typeface="Arial" charset="0"/>
              </a:rPr>
              <a:t>Knowledge</a:t>
            </a:r>
            <a:r>
              <a:rPr lang="en-US"/>
              <a:t>®</a:t>
            </a:r>
          </a:p>
        </p:txBody>
      </p:sp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noFill/>
          <a:ln/>
        </p:spPr>
        <p:txBody>
          <a:bodyPr/>
          <a:lstStyle/>
          <a:p>
            <a:r>
              <a:rPr lang="en-US">
                <a:solidFill>
                  <a:srgbClr val="FF0000"/>
                </a:solidFill>
              </a:rPr>
              <a:t>Developing a Plan using Goals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676400" y="2971800"/>
            <a:ext cx="4876800" cy="1752600"/>
          </a:xfrm>
          <a:noFill/>
          <a:ln/>
        </p:spPr>
        <p:txBody>
          <a:bodyPr/>
          <a:lstStyle/>
          <a:p>
            <a:r>
              <a:rPr lang="en-US">
                <a:solidFill>
                  <a:schemeClr val="bg1"/>
                </a:solidFill>
              </a:rPr>
              <a:t>How do I begin to grow?</a:t>
            </a:r>
          </a:p>
          <a:p>
            <a:endParaRPr lang="en-US">
              <a:solidFill>
                <a:schemeClr val="bg1"/>
              </a:solidFill>
            </a:endParaRPr>
          </a:p>
        </p:txBody>
      </p:sp>
      <p:sp>
        <p:nvSpPr>
          <p:cNvPr id="4101" name="Text Box 5"/>
          <p:cNvSpPr txBox="1">
            <a:spLocks noChangeArrowheads="1"/>
          </p:cNvSpPr>
          <p:nvPr/>
        </p:nvSpPr>
        <p:spPr bwMode="auto">
          <a:xfrm>
            <a:off x="152400" y="6142038"/>
            <a:ext cx="1219200" cy="639762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algn="ctr"/>
            <a:r>
              <a:rPr lang="en-US" sz="1200" b="1">
                <a:solidFill>
                  <a:srgbClr val="000000"/>
                </a:solidFill>
                <a:latin typeface="Arial" charset="0"/>
              </a:rPr>
              <a:t>Stage One of Development</a:t>
            </a:r>
            <a:br>
              <a:rPr lang="en-US" sz="1200" b="1">
                <a:solidFill>
                  <a:srgbClr val="000000"/>
                </a:solidFill>
                <a:latin typeface="Arial" charset="0"/>
              </a:rPr>
            </a:br>
            <a:r>
              <a:rPr lang="en-US" sz="1200" b="1">
                <a:solidFill>
                  <a:srgbClr val="000000"/>
                </a:solidFill>
                <a:latin typeface="Arial" charset="0"/>
              </a:rPr>
              <a:t>ME </a:t>
            </a:r>
          </a:p>
        </p:txBody>
      </p:sp>
      <p:sp>
        <p:nvSpPr>
          <p:cNvPr id="4102" name="Text Box 6"/>
          <p:cNvSpPr txBox="1">
            <a:spLocks noChangeArrowheads="1"/>
          </p:cNvSpPr>
          <p:nvPr/>
        </p:nvSpPr>
        <p:spPr bwMode="auto">
          <a:xfrm>
            <a:off x="228600" y="5867400"/>
            <a:ext cx="1066800" cy="274638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algn="ctr"/>
            <a:r>
              <a:rPr lang="en-US" sz="1200" b="1">
                <a:solidFill>
                  <a:srgbClr val="000000"/>
                </a:solidFill>
                <a:latin typeface="Arial" charset="0"/>
              </a:rPr>
              <a:t>HS 46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  <a:p>
            <a:endParaRPr lang="en-US"/>
          </a:p>
        </p:txBody>
      </p:sp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/>
          <a:lstStyle/>
          <a:p>
            <a:r>
              <a:rPr lang="en-US" sz="5400" b="1">
                <a:solidFill>
                  <a:srgbClr val="FF0000"/>
                </a:solidFill>
              </a:rPr>
              <a:t>Thoughts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752600" y="1676400"/>
            <a:ext cx="7010400" cy="5181600"/>
          </a:xfrm>
          <a:noFill/>
          <a:ln/>
        </p:spPr>
        <p:txBody>
          <a:bodyPr/>
          <a:lstStyle/>
          <a:p>
            <a:pPr marL="3175" indent="-3175" algn="ctr">
              <a:spcBef>
                <a:spcPct val="50000"/>
              </a:spcBef>
              <a:buFontTx/>
              <a:buNone/>
            </a:pPr>
            <a:r>
              <a:rPr lang="en-US" sz="2800" i="1">
                <a:solidFill>
                  <a:schemeClr val="bg1"/>
                </a:solidFill>
              </a:rPr>
              <a:t>Whatever failures I have known, whatever errors I have committed, whatever follies I have witnessed in private and public life have been the consequence of action without thought. </a:t>
            </a:r>
            <a:br>
              <a:rPr lang="en-US" sz="2800" i="1">
                <a:solidFill>
                  <a:schemeClr val="bg1"/>
                </a:solidFill>
              </a:rPr>
            </a:br>
            <a:endParaRPr lang="en-US" sz="2800" i="1">
              <a:solidFill>
                <a:schemeClr val="bg1"/>
              </a:solidFill>
            </a:endParaRPr>
          </a:p>
          <a:p>
            <a:pPr marL="3175" indent="-3175" algn="r">
              <a:spcBef>
                <a:spcPct val="50000"/>
              </a:spcBef>
              <a:buFontTx/>
              <a:buNone/>
            </a:pPr>
            <a:r>
              <a:rPr lang="en-US" sz="2800" i="1">
                <a:solidFill>
                  <a:schemeClr val="bg1"/>
                </a:solidFill>
              </a:rPr>
              <a:t>-  </a:t>
            </a:r>
            <a:r>
              <a:rPr lang="en-US" sz="2400">
                <a:solidFill>
                  <a:schemeClr val="bg1"/>
                </a:solidFill>
              </a:rPr>
              <a:t>Bernard Baruch</a:t>
            </a:r>
            <a:endParaRPr lang="en-US" sz="2400" i="1">
              <a:solidFill>
                <a:schemeClr val="bg1"/>
              </a:solidFill>
            </a:endParaRPr>
          </a:p>
        </p:txBody>
      </p:sp>
      <p:sp>
        <p:nvSpPr>
          <p:cNvPr id="5209" name="Text Box 89"/>
          <p:cNvSpPr txBox="1">
            <a:spLocks noChangeArrowheads="1"/>
          </p:cNvSpPr>
          <p:nvPr/>
        </p:nvSpPr>
        <p:spPr bwMode="auto">
          <a:xfrm>
            <a:off x="304800" y="6019800"/>
            <a:ext cx="1065213" cy="639763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>
            <a:spAutoFit/>
          </a:bodyPr>
          <a:lstStyle/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Interest</a:t>
            </a:r>
          </a:p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Approach</a:t>
            </a:r>
          </a:p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HS 46 TM A </a:t>
            </a:r>
          </a:p>
        </p:txBody>
      </p:sp>
      <p:pic>
        <p:nvPicPr>
          <p:cNvPr id="5211" name="Picture 91" descr="MCj04102570000[1]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057400" y="4724400"/>
            <a:ext cx="1390650" cy="184467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  <a:p>
            <a:endParaRPr lang="en-US"/>
          </a:p>
        </p:txBody>
      </p:sp>
      <p:sp>
        <p:nvSpPr>
          <p:cNvPr id="78850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/>
          <a:lstStyle/>
          <a:p>
            <a:r>
              <a:rPr lang="en-US" sz="5400" b="1">
                <a:solidFill>
                  <a:srgbClr val="FF0000"/>
                </a:solidFill>
              </a:rPr>
              <a:t>Thoughts</a:t>
            </a:r>
          </a:p>
        </p:txBody>
      </p:sp>
      <p:sp>
        <p:nvSpPr>
          <p:cNvPr id="7885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752600" y="1447800"/>
            <a:ext cx="7010400" cy="4114800"/>
          </a:xfrm>
          <a:noFill/>
          <a:ln/>
        </p:spPr>
        <p:txBody>
          <a:bodyPr/>
          <a:lstStyle/>
          <a:p>
            <a:pPr marL="3175" indent="-3175" algn="ctr">
              <a:spcBef>
                <a:spcPct val="50000"/>
              </a:spcBef>
              <a:buFontTx/>
              <a:buNone/>
            </a:pPr>
            <a:endParaRPr lang="en-US" sz="2400" i="1">
              <a:solidFill>
                <a:schemeClr val="bg1"/>
              </a:solidFill>
            </a:endParaRPr>
          </a:p>
          <a:p>
            <a:pPr marL="3175" indent="-3175" algn="ctr">
              <a:spcBef>
                <a:spcPct val="50000"/>
              </a:spcBef>
              <a:buFontTx/>
              <a:buNone/>
            </a:pPr>
            <a:r>
              <a:rPr lang="en-US" sz="2800" i="1">
                <a:solidFill>
                  <a:schemeClr val="bg1"/>
                </a:solidFill>
              </a:rPr>
              <a:t>A good plan is like a road map: it shows the final destination and usually the best way to get there. </a:t>
            </a:r>
            <a:br>
              <a:rPr lang="en-US" sz="2800" i="1">
                <a:solidFill>
                  <a:schemeClr val="bg1"/>
                </a:solidFill>
              </a:rPr>
            </a:br>
            <a:endParaRPr lang="en-US" sz="2800" i="1">
              <a:solidFill>
                <a:schemeClr val="bg1"/>
              </a:solidFill>
            </a:endParaRPr>
          </a:p>
          <a:p>
            <a:pPr marL="3175" indent="-3175" algn="ctr">
              <a:spcBef>
                <a:spcPct val="50000"/>
              </a:spcBef>
              <a:buFontTx/>
              <a:buNone/>
            </a:pPr>
            <a:r>
              <a:rPr lang="en-US" sz="2800" i="1">
                <a:solidFill>
                  <a:schemeClr val="bg1"/>
                </a:solidFill>
              </a:rPr>
              <a:t>                                         -  </a:t>
            </a:r>
            <a:r>
              <a:rPr lang="en-US" sz="2400">
                <a:solidFill>
                  <a:schemeClr val="bg1"/>
                </a:solidFill>
              </a:rPr>
              <a:t>H. Stanley Judd</a:t>
            </a:r>
            <a:endParaRPr lang="en-US" sz="2400" i="1">
              <a:solidFill>
                <a:schemeClr val="bg1"/>
              </a:solidFill>
            </a:endParaRPr>
          </a:p>
        </p:txBody>
      </p:sp>
      <p:sp>
        <p:nvSpPr>
          <p:cNvPr id="78852" name="Text Box 4"/>
          <p:cNvSpPr txBox="1">
            <a:spLocks noChangeArrowheads="1"/>
          </p:cNvSpPr>
          <p:nvPr/>
        </p:nvSpPr>
        <p:spPr bwMode="auto">
          <a:xfrm>
            <a:off x="304800" y="6019800"/>
            <a:ext cx="1065213" cy="639763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>
            <a:spAutoFit/>
          </a:bodyPr>
          <a:lstStyle/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Interest</a:t>
            </a:r>
          </a:p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Approach</a:t>
            </a:r>
          </a:p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HS 46 TM A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  <a:p>
            <a:endParaRPr lang="en-US"/>
          </a:p>
        </p:txBody>
      </p:sp>
      <p:sp>
        <p:nvSpPr>
          <p:cNvPr id="80898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/>
          <a:lstStyle/>
          <a:p>
            <a:r>
              <a:rPr lang="en-US" sz="5400" b="1">
                <a:solidFill>
                  <a:srgbClr val="FF0000"/>
                </a:solidFill>
              </a:rPr>
              <a:t>Thoughts</a:t>
            </a:r>
          </a:p>
        </p:txBody>
      </p:sp>
      <p:sp>
        <p:nvSpPr>
          <p:cNvPr id="8089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752600" y="1447800"/>
            <a:ext cx="7010400" cy="5410200"/>
          </a:xfrm>
          <a:noFill/>
          <a:ln/>
        </p:spPr>
        <p:txBody>
          <a:bodyPr/>
          <a:lstStyle/>
          <a:p>
            <a:pPr marL="3175" indent="-3175" algn="ctr">
              <a:spcBef>
                <a:spcPct val="50000"/>
              </a:spcBef>
              <a:buFontTx/>
              <a:buNone/>
            </a:pPr>
            <a:endParaRPr lang="en-US" sz="2400" i="1">
              <a:solidFill>
                <a:schemeClr val="bg1"/>
              </a:solidFill>
            </a:endParaRPr>
          </a:p>
          <a:p>
            <a:pPr marL="3175" indent="-3175" algn="r">
              <a:spcBef>
                <a:spcPct val="50000"/>
              </a:spcBef>
              <a:buFontTx/>
              <a:buNone/>
            </a:pPr>
            <a:r>
              <a:rPr lang="en-US" sz="2800" i="1">
                <a:solidFill>
                  <a:schemeClr val="bg1"/>
                </a:solidFill>
              </a:rPr>
              <a:t>You win not by chance, but by preparation. </a:t>
            </a:r>
            <a:br>
              <a:rPr lang="en-US" sz="2800" i="1">
                <a:solidFill>
                  <a:schemeClr val="bg1"/>
                </a:solidFill>
              </a:rPr>
            </a:br>
            <a:r>
              <a:rPr lang="en-US" sz="2800" i="1">
                <a:solidFill>
                  <a:schemeClr val="bg1"/>
                </a:solidFill>
              </a:rPr>
              <a:t>-  </a:t>
            </a:r>
            <a:r>
              <a:rPr lang="en-US" sz="2400">
                <a:solidFill>
                  <a:schemeClr val="bg1"/>
                </a:solidFill>
              </a:rPr>
              <a:t>Roger Maris</a:t>
            </a:r>
            <a:endParaRPr lang="en-US" sz="2400" i="1">
              <a:solidFill>
                <a:schemeClr val="bg1"/>
              </a:solidFill>
            </a:endParaRPr>
          </a:p>
          <a:p>
            <a:pPr marL="3175" indent="-3175">
              <a:spcBef>
                <a:spcPct val="50000"/>
              </a:spcBef>
              <a:buFontTx/>
              <a:buNone/>
            </a:pPr>
            <a:endParaRPr lang="en-US" sz="2800" i="1">
              <a:solidFill>
                <a:schemeClr val="bg1"/>
              </a:solidFill>
            </a:endParaRPr>
          </a:p>
          <a:p>
            <a:pPr marL="3175" indent="-3175" algn="ctr">
              <a:spcBef>
                <a:spcPct val="50000"/>
              </a:spcBef>
              <a:buFontTx/>
              <a:buNone/>
            </a:pPr>
            <a:r>
              <a:rPr lang="en-US" sz="2800" i="1">
                <a:solidFill>
                  <a:schemeClr val="bg1"/>
                </a:solidFill>
              </a:rPr>
              <a:t>To be prepared is half the victory.  </a:t>
            </a:r>
            <a:br>
              <a:rPr lang="en-US" sz="2800" i="1">
                <a:solidFill>
                  <a:schemeClr val="bg1"/>
                </a:solidFill>
              </a:rPr>
            </a:br>
            <a:r>
              <a:rPr lang="en-US" sz="2800" i="1">
                <a:solidFill>
                  <a:schemeClr val="bg1"/>
                </a:solidFill>
              </a:rPr>
              <a:t>                                      - </a:t>
            </a:r>
            <a:r>
              <a:rPr lang="en-US" sz="2400">
                <a:solidFill>
                  <a:schemeClr val="bg1"/>
                </a:solidFill>
              </a:rPr>
              <a:t>Miguel De Cervantes</a:t>
            </a:r>
          </a:p>
        </p:txBody>
      </p:sp>
      <p:sp>
        <p:nvSpPr>
          <p:cNvPr id="80900" name="Text Box 4"/>
          <p:cNvSpPr txBox="1">
            <a:spLocks noChangeArrowheads="1"/>
          </p:cNvSpPr>
          <p:nvPr/>
        </p:nvSpPr>
        <p:spPr bwMode="auto">
          <a:xfrm>
            <a:off x="304800" y="6019800"/>
            <a:ext cx="1065213" cy="639763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>
            <a:spAutoFit/>
          </a:bodyPr>
          <a:lstStyle/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Interest</a:t>
            </a:r>
          </a:p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Approach</a:t>
            </a:r>
          </a:p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HS 46 TM A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  <a:p>
            <a:endParaRPr lang="en-US"/>
          </a:p>
        </p:txBody>
      </p:sp>
      <p:sp>
        <p:nvSpPr>
          <p:cNvPr id="66562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/>
          <a:lstStyle/>
          <a:p>
            <a:r>
              <a:rPr lang="en-US" sz="4800" b="1">
                <a:solidFill>
                  <a:srgbClr val="FF0000"/>
                </a:solidFill>
              </a:rPr>
              <a:t>How to Prioritize</a:t>
            </a:r>
            <a:r>
              <a:rPr lang="en-US"/>
              <a:t> </a:t>
            </a:r>
          </a:p>
        </p:txBody>
      </p:sp>
      <p:sp>
        <p:nvSpPr>
          <p:cNvPr id="6656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981200" y="1905000"/>
            <a:ext cx="6629400" cy="4495800"/>
          </a:xfrm>
          <a:noFill/>
          <a:ln/>
        </p:spPr>
        <p:txBody>
          <a:bodyPr/>
          <a:lstStyle/>
          <a:p>
            <a:pPr>
              <a:spcBef>
                <a:spcPct val="75000"/>
              </a:spcBef>
              <a:buFontTx/>
              <a:buNone/>
            </a:pPr>
            <a:r>
              <a:rPr lang="en-US" sz="2800" b="1">
                <a:solidFill>
                  <a:srgbClr val="FFFF00"/>
                </a:solidFill>
              </a:rPr>
              <a:t>Prioritize</a:t>
            </a:r>
            <a:r>
              <a:rPr lang="en-US" sz="2800" b="1">
                <a:solidFill>
                  <a:schemeClr val="bg1"/>
                </a:solidFill>
              </a:rPr>
              <a:t>-</a:t>
            </a:r>
            <a:r>
              <a:rPr lang="en-US" sz="2800">
                <a:solidFill>
                  <a:schemeClr val="bg1"/>
                </a:solidFill>
              </a:rPr>
              <a:t> To arrange or deal with in order of importance </a:t>
            </a:r>
          </a:p>
          <a:p>
            <a:pPr>
              <a:spcBef>
                <a:spcPct val="75000"/>
              </a:spcBef>
              <a:buFontTx/>
              <a:buNone/>
            </a:pPr>
            <a:endParaRPr lang="en-US" sz="2800">
              <a:solidFill>
                <a:schemeClr val="bg1"/>
              </a:solidFill>
            </a:endParaRPr>
          </a:p>
          <a:p>
            <a:pPr>
              <a:spcBef>
                <a:spcPct val="75000"/>
              </a:spcBef>
              <a:buFontTx/>
              <a:buNone/>
            </a:pPr>
            <a:r>
              <a:rPr lang="en-US" sz="2800" b="1">
                <a:solidFill>
                  <a:srgbClr val="FFFF00"/>
                </a:solidFill>
              </a:rPr>
              <a:t>Plan</a:t>
            </a:r>
            <a:r>
              <a:rPr lang="en-US" sz="2800" b="1">
                <a:solidFill>
                  <a:schemeClr val="bg1"/>
                </a:solidFill>
              </a:rPr>
              <a:t>-</a:t>
            </a:r>
            <a:r>
              <a:rPr lang="en-US" sz="2800">
                <a:solidFill>
                  <a:schemeClr val="bg1"/>
                </a:solidFill>
              </a:rPr>
              <a:t> a scheme, program, or method worked out beforehand for the accomplishment of an objective</a:t>
            </a:r>
          </a:p>
        </p:txBody>
      </p:sp>
      <p:sp>
        <p:nvSpPr>
          <p:cNvPr id="66567" name="Text Box 7"/>
          <p:cNvSpPr txBox="1">
            <a:spLocks noChangeArrowheads="1"/>
          </p:cNvSpPr>
          <p:nvPr/>
        </p:nvSpPr>
        <p:spPr bwMode="auto">
          <a:xfrm>
            <a:off x="228600" y="6172200"/>
            <a:ext cx="1065213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>
            <a:spAutoFit/>
          </a:bodyPr>
          <a:lstStyle/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1</a:t>
            </a:r>
          </a:p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HS 46 TM B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  <a:p>
            <a:endParaRPr lang="en-US"/>
          </a:p>
        </p:txBody>
      </p:sp>
      <p:sp>
        <p:nvSpPr>
          <p:cNvPr id="67586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/>
          <a:lstStyle/>
          <a:p>
            <a:r>
              <a:rPr lang="en-US" sz="4800" b="1">
                <a:solidFill>
                  <a:srgbClr val="FF0000"/>
                </a:solidFill>
              </a:rPr>
              <a:t>The Goal-Setting Plan</a:t>
            </a:r>
          </a:p>
        </p:txBody>
      </p:sp>
      <p:sp>
        <p:nvSpPr>
          <p:cNvPr id="6758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828800" y="1600200"/>
            <a:ext cx="6553200" cy="4419600"/>
          </a:xfrm>
          <a:noFill/>
          <a:ln/>
        </p:spPr>
        <p:txBody>
          <a:bodyPr/>
          <a:lstStyle/>
          <a:p>
            <a:pPr marL="533400" indent="-533400">
              <a:spcBef>
                <a:spcPct val="50000"/>
              </a:spcBef>
              <a:buFontTx/>
              <a:buAutoNum type="arabicPeriod"/>
            </a:pPr>
            <a:r>
              <a:rPr lang="en-US" sz="3600">
                <a:solidFill>
                  <a:schemeClr val="bg1"/>
                </a:solidFill>
              </a:rPr>
              <a:t>The S.M.A.R.T. Goal</a:t>
            </a:r>
          </a:p>
          <a:p>
            <a:pPr marL="533400" indent="-533400">
              <a:spcBef>
                <a:spcPct val="50000"/>
              </a:spcBef>
              <a:buFontTx/>
              <a:buNone/>
            </a:pPr>
            <a:endParaRPr lang="en-US" sz="3600">
              <a:solidFill>
                <a:schemeClr val="bg1"/>
              </a:solidFill>
            </a:endParaRPr>
          </a:p>
          <a:p>
            <a:pPr marL="533400" indent="-533400">
              <a:spcBef>
                <a:spcPct val="50000"/>
              </a:spcBef>
              <a:buFontTx/>
              <a:buNone/>
            </a:pPr>
            <a:r>
              <a:rPr lang="en-US" sz="3600">
                <a:solidFill>
                  <a:schemeClr val="bg1"/>
                </a:solidFill>
              </a:rPr>
              <a:t>2.  Date to achieve by</a:t>
            </a:r>
          </a:p>
          <a:p>
            <a:pPr marL="533400" indent="-533400">
              <a:spcBef>
                <a:spcPct val="50000"/>
              </a:spcBef>
              <a:buFontTx/>
              <a:buNone/>
            </a:pPr>
            <a:endParaRPr lang="en-US" sz="3600">
              <a:solidFill>
                <a:schemeClr val="bg1"/>
              </a:solidFill>
            </a:endParaRPr>
          </a:p>
          <a:p>
            <a:pPr marL="533400" indent="-533400">
              <a:spcBef>
                <a:spcPct val="50000"/>
              </a:spcBef>
              <a:buFontTx/>
              <a:buNone/>
            </a:pPr>
            <a:r>
              <a:rPr lang="en-US" sz="3600">
                <a:solidFill>
                  <a:schemeClr val="bg1"/>
                </a:solidFill>
              </a:rPr>
              <a:t>3.  The obstacles</a:t>
            </a:r>
          </a:p>
          <a:p>
            <a:pPr marL="533400" indent="-533400">
              <a:spcBef>
                <a:spcPct val="50000"/>
              </a:spcBef>
              <a:buFontTx/>
              <a:buNone/>
            </a:pPr>
            <a:endParaRPr lang="en-US" sz="3600">
              <a:solidFill>
                <a:schemeClr val="bg1"/>
              </a:solidFill>
            </a:endParaRPr>
          </a:p>
        </p:txBody>
      </p:sp>
      <p:sp>
        <p:nvSpPr>
          <p:cNvPr id="67590" name="Text Box 6"/>
          <p:cNvSpPr txBox="1">
            <a:spLocks noChangeArrowheads="1"/>
          </p:cNvSpPr>
          <p:nvPr/>
        </p:nvSpPr>
        <p:spPr bwMode="auto">
          <a:xfrm>
            <a:off x="228600" y="6019800"/>
            <a:ext cx="1065213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>
            <a:spAutoFit/>
          </a:bodyPr>
          <a:lstStyle/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3</a:t>
            </a:r>
          </a:p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HS 46 TM C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  <a:p>
            <a:endParaRPr lang="en-US"/>
          </a:p>
        </p:txBody>
      </p:sp>
      <p:sp>
        <p:nvSpPr>
          <p:cNvPr id="82946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/>
          <a:lstStyle/>
          <a:p>
            <a:r>
              <a:rPr lang="en-US" sz="4800" b="1">
                <a:solidFill>
                  <a:srgbClr val="FF0000"/>
                </a:solidFill>
              </a:rPr>
              <a:t>The Goal-Setting Plan</a:t>
            </a:r>
          </a:p>
        </p:txBody>
      </p:sp>
      <p:sp>
        <p:nvSpPr>
          <p:cNvPr id="8294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828800" y="1600200"/>
            <a:ext cx="6553200" cy="4419600"/>
          </a:xfrm>
          <a:noFill/>
          <a:ln/>
        </p:spPr>
        <p:txBody>
          <a:bodyPr/>
          <a:lstStyle/>
          <a:p>
            <a:pPr marL="533400" indent="-533400">
              <a:spcBef>
                <a:spcPct val="50000"/>
              </a:spcBef>
              <a:buFontTx/>
              <a:buNone/>
            </a:pPr>
            <a:r>
              <a:rPr lang="en-US" sz="3600">
                <a:solidFill>
                  <a:schemeClr val="bg1"/>
                </a:solidFill>
              </a:rPr>
              <a:t>4.  Who can help, resources</a:t>
            </a:r>
          </a:p>
          <a:p>
            <a:pPr marL="533400" indent="-533400">
              <a:spcBef>
                <a:spcPct val="50000"/>
              </a:spcBef>
              <a:buFontTx/>
              <a:buNone/>
            </a:pPr>
            <a:endParaRPr lang="en-US" sz="3600">
              <a:solidFill>
                <a:schemeClr val="bg1"/>
              </a:solidFill>
            </a:endParaRPr>
          </a:p>
          <a:p>
            <a:pPr marL="533400" indent="-533400">
              <a:spcBef>
                <a:spcPct val="50000"/>
              </a:spcBef>
              <a:buFontTx/>
              <a:buNone/>
            </a:pPr>
            <a:r>
              <a:rPr lang="en-US" sz="3600">
                <a:solidFill>
                  <a:schemeClr val="bg1"/>
                </a:solidFill>
              </a:rPr>
              <a:t>5.  Things to do</a:t>
            </a:r>
          </a:p>
          <a:p>
            <a:pPr marL="533400" indent="-533400">
              <a:spcBef>
                <a:spcPct val="50000"/>
              </a:spcBef>
              <a:buFontTx/>
              <a:buNone/>
            </a:pPr>
            <a:endParaRPr lang="en-US" sz="3600">
              <a:solidFill>
                <a:schemeClr val="bg1"/>
              </a:solidFill>
            </a:endParaRPr>
          </a:p>
          <a:p>
            <a:pPr marL="533400" indent="-533400">
              <a:spcBef>
                <a:spcPct val="50000"/>
              </a:spcBef>
              <a:buFontTx/>
              <a:buNone/>
            </a:pPr>
            <a:r>
              <a:rPr lang="en-US" sz="3600">
                <a:solidFill>
                  <a:schemeClr val="bg1"/>
                </a:solidFill>
              </a:rPr>
              <a:t>6.  Evaluate and Adjust</a:t>
            </a:r>
          </a:p>
        </p:txBody>
      </p:sp>
      <p:sp>
        <p:nvSpPr>
          <p:cNvPr id="82948" name="Text Box 4"/>
          <p:cNvSpPr txBox="1">
            <a:spLocks noChangeArrowheads="1"/>
          </p:cNvSpPr>
          <p:nvPr/>
        </p:nvSpPr>
        <p:spPr bwMode="auto">
          <a:xfrm>
            <a:off x="228600" y="6019800"/>
            <a:ext cx="1065213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>
            <a:spAutoFit/>
          </a:bodyPr>
          <a:lstStyle/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3</a:t>
            </a:r>
          </a:p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HS 46 TM C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  <a:p>
            <a:endParaRPr lang="en-US"/>
          </a:p>
        </p:txBody>
      </p:sp>
      <p:sp>
        <p:nvSpPr>
          <p:cNvPr id="68610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/>
          <a:lstStyle/>
          <a:p>
            <a:r>
              <a:rPr lang="en-US" sz="5400" b="1">
                <a:solidFill>
                  <a:srgbClr val="FF0000"/>
                </a:solidFill>
              </a:rPr>
              <a:t>The Goal-Setting Plan</a:t>
            </a:r>
          </a:p>
        </p:txBody>
      </p:sp>
      <p:sp>
        <p:nvSpPr>
          <p:cNvPr id="6861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752600" y="1828800"/>
            <a:ext cx="7010400" cy="4419600"/>
          </a:xfrm>
          <a:noFill/>
          <a:ln/>
        </p:spPr>
        <p:txBody>
          <a:bodyPr/>
          <a:lstStyle/>
          <a:p>
            <a:pPr marL="533400" indent="-533400">
              <a:lnSpc>
                <a:spcPct val="90000"/>
              </a:lnSpc>
              <a:spcBef>
                <a:spcPct val="50000"/>
              </a:spcBef>
              <a:buFontTx/>
              <a:buAutoNum type="arabicPeriod"/>
            </a:pPr>
            <a:r>
              <a:rPr lang="en-US" sz="2800" b="1">
                <a:solidFill>
                  <a:srgbClr val="FFFF00"/>
                </a:solidFill>
              </a:rPr>
              <a:t>The S.M.A.R.T. Goal</a:t>
            </a:r>
            <a:r>
              <a:rPr lang="en-US" sz="2800">
                <a:solidFill>
                  <a:schemeClr val="bg1"/>
                </a:solidFill>
              </a:rPr>
              <a:t>:  </a:t>
            </a:r>
            <a:r>
              <a:rPr lang="en-US" sz="2800" i="1">
                <a:solidFill>
                  <a:schemeClr val="bg1"/>
                </a:solidFill>
              </a:rPr>
              <a:t>I will earn a 90 percent on my math test next Tuesday.</a:t>
            </a:r>
          </a:p>
          <a:p>
            <a:pPr marL="533400" indent="-533400">
              <a:lnSpc>
                <a:spcPct val="90000"/>
              </a:lnSpc>
              <a:spcBef>
                <a:spcPct val="50000"/>
              </a:spcBef>
              <a:buFontTx/>
              <a:buNone/>
            </a:pPr>
            <a:endParaRPr lang="en-US" sz="2800" i="1">
              <a:solidFill>
                <a:schemeClr val="bg1"/>
              </a:solidFill>
            </a:endParaRPr>
          </a:p>
          <a:p>
            <a:pPr marL="533400" indent="-533400">
              <a:lnSpc>
                <a:spcPct val="90000"/>
              </a:lnSpc>
              <a:spcBef>
                <a:spcPct val="50000"/>
              </a:spcBef>
              <a:buFontTx/>
              <a:buNone/>
            </a:pPr>
            <a:r>
              <a:rPr lang="en-US" sz="2800" b="1">
                <a:solidFill>
                  <a:srgbClr val="FFFF00"/>
                </a:solidFill>
              </a:rPr>
              <a:t>2.  Date to achieve by</a:t>
            </a:r>
            <a:r>
              <a:rPr lang="en-US" sz="2800">
                <a:solidFill>
                  <a:schemeClr val="bg1"/>
                </a:solidFill>
              </a:rPr>
              <a:t>:  </a:t>
            </a:r>
            <a:r>
              <a:rPr lang="en-US" sz="2800" i="1">
                <a:solidFill>
                  <a:schemeClr val="bg1"/>
                </a:solidFill>
              </a:rPr>
              <a:t>Next Tuesday</a:t>
            </a:r>
          </a:p>
          <a:p>
            <a:pPr marL="533400" indent="-533400">
              <a:lnSpc>
                <a:spcPct val="90000"/>
              </a:lnSpc>
              <a:spcBef>
                <a:spcPct val="50000"/>
              </a:spcBef>
              <a:buFontTx/>
              <a:buNone/>
            </a:pPr>
            <a:endParaRPr lang="en-US" sz="2800" i="1">
              <a:solidFill>
                <a:schemeClr val="bg1"/>
              </a:solidFill>
            </a:endParaRPr>
          </a:p>
          <a:p>
            <a:pPr marL="533400" indent="-533400">
              <a:lnSpc>
                <a:spcPct val="90000"/>
              </a:lnSpc>
              <a:spcBef>
                <a:spcPct val="50000"/>
              </a:spcBef>
              <a:buFontTx/>
              <a:buNone/>
            </a:pPr>
            <a:r>
              <a:rPr lang="en-US" sz="2800" b="1">
                <a:solidFill>
                  <a:srgbClr val="FFFF00"/>
                </a:solidFill>
              </a:rPr>
              <a:t>3.  The obstacles</a:t>
            </a:r>
            <a:r>
              <a:rPr lang="en-US" sz="2800">
                <a:solidFill>
                  <a:srgbClr val="FFFF00"/>
                </a:solidFill>
              </a:rPr>
              <a:t>:</a:t>
            </a:r>
            <a:r>
              <a:rPr lang="en-US" sz="2800">
                <a:solidFill>
                  <a:schemeClr val="bg1"/>
                </a:solidFill>
              </a:rPr>
              <a:t>  </a:t>
            </a:r>
            <a:r>
              <a:rPr lang="en-US" sz="2800" i="1">
                <a:solidFill>
                  <a:schemeClr val="bg1"/>
                </a:solidFill>
              </a:rPr>
              <a:t>finding time to study, my desire to study, working each night, not understanding the concepts being tested</a:t>
            </a:r>
          </a:p>
        </p:txBody>
      </p:sp>
      <p:sp>
        <p:nvSpPr>
          <p:cNvPr id="68612" name="Text Box 4"/>
          <p:cNvSpPr txBox="1">
            <a:spLocks noChangeArrowheads="1"/>
          </p:cNvSpPr>
          <p:nvPr/>
        </p:nvSpPr>
        <p:spPr bwMode="auto">
          <a:xfrm>
            <a:off x="228600" y="6172200"/>
            <a:ext cx="114935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>
            <a:spAutoFit/>
          </a:bodyPr>
          <a:lstStyle/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3</a:t>
            </a:r>
          </a:p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HS 46 TM D1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86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86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86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86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86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86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8611" grpId="0" build="p" bldLvl="5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  <a:p>
            <a:endParaRPr lang="en-US"/>
          </a:p>
        </p:txBody>
      </p:sp>
      <p:sp>
        <p:nvSpPr>
          <p:cNvPr id="69634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/>
          <a:lstStyle/>
          <a:p>
            <a:r>
              <a:rPr lang="en-US" sz="5400" b="1">
                <a:solidFill>
                  <a:srgbClr val="FF0000"/>
                </a:solidFill>
              </a:rPr>
              <a:t>The Goal-Setting Plan</a:t>
            </a:r>
          </a:p>
        </p:txBody>
      </p:sp>
      <p:sp>
        <p:nvSpPr>
          <p:cNvPr id="6963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828800" y="1524000"/>
            <a:ext cx="7162800" cy="4724400"/>
          </a:xfrm>
          <a:noFill/>
          <a:ln/>
        </p:spPr>
        <p:txBody>
          <a:bodyPr/>
          <a:lstStyle/>
          <a:p>
            <a:pPr marL="533400" indent="-533400">
              <a:lnSpc>
                <a:spcPct val="90000"/>
              </a:lnSpc>
              <a:spcBef>
                <a:spcPct val="50000"/>
              </a:spcBef>
              <a:buFontTx/>
              <a:buAutoNum type="arabicPeriod"/>
            </a:pPr>
            <a:r>
              <a:rPr lang="en-US" sz="2800" b="1">
                <a:solidFill>
                  <a:srgbClr val="FFFF00"/>
                </a:solidFill>
              </a:rPr>
              <a:t>Who can help, resources</a:t>
            </a:r>
            <a:r>
              <a:rPr lang="en-US" sz="2800">
                <a:solidFill>
                  <a:srgbClr val="FFFF00"/>
                </a:solidFill>
              </a:rPr>
              <a:t>:</a:t>
            </a:r>
            <a:r>
              <a:rPr lang="en-US" sz="2800">
                <a:solidFill>
                  <a:schemeClr val="bg1"/>
                </a:solidFill>
              </a:rPr>
              <a:t>  </a:t>
            </a:r>
            <a:r>
              <a:rPr lang="en-US" sz="2800" i="1">
                <a:solidFill>
                  <a:schemeClr val="bg1"/>
                </a:solidFill>
              </a:rPr>
              <a:t>friends in my class, math teacher, my parents</a:t>
            </a:r>
          </a:p>
          <a:p>
            <a:pPr marL="533400" indent="-533400">
              <a:lnSpc>
                <a:spcPct val="90000"/>
              </a:lnSpc>
              <a:spcBef>
                <a:spcPct val="50000"/>
              </a:spcBef>
              <a:buFontTx/>
              <a:buNone/>
            </a:pPr>
            <a:endParaRPr lang="en-US" sz="2800" b="1">
              <a:solidFill>
                <a:srgbClr val="FFFF00"/>
              </a:solidFill>
            </a:endParaRPr>
          </a:p>
          <a:p>
            <a:pPr marL="533400" indent="-533400">
              <a:lnSpc>
                <a:spcPct val="90000"/>
              </a:lnSpc>
              <a:spcBef>
                <a:spcPct val="50000"/>
              </a:spcBef>
              <a:buFontTx/>
              <a:buNone/>
            </a:pPr>
            <a:r>
              <a:rPr lang="en-US" sz="2800" b="1">
                <a:solidFill>
                  <a:srgbClr val="FFFF00"/>
                </a:solidFill>
              </a:rPr>
              <a:t>2.  Things to do</a:t>
            </a:r>
            <a:r>
              <a:rPr lang="en-US" sz="2800">
                <a:solidFill>
                  <a:srgbClr val="FFFF00"/>
                </a:solidFill>
              </a:rPr>
              <a:t>:</a:t>
            </a:r>
            <a:r>
              <a:rPr lang="en-US" sz="2800">
                <a:solidFill>
                  <a:schemeClr val="bg1"/>
                </a:solidFill>
              </a:rPr>
              <a:t>  </a:t>
            </a:r>
            <a:r>
              <a:rPr lang="en-US" sz="2800" i="1">
                <a:solidFill>
                  <a:schemeClr val="bg1"/>
                </a:solidFill>
              </a:rPr>
              <a:t>Study each night for 30 minutes, spend two days this week after school with teacher, review the night before with classmates</a:t>
            </a:r>
          </a:p>
          <a:p>
            <a:pPr marL="533400" indent="-533400">
              <a:lnSpc>
                <a:spcPct val="90000"/>
              </a:lnSpc>
              <a:spcBef>
                <a:spcPct val="50000"/>
              </a:spcBef>
              <a:buFontTx/>
              <a:buNone/>
            </a:pPr>
            <a:endParaRPr lang="en-US" sz="2800" i="1">
              <a:solidFill>
                <a:schemeClr val="bg1"/>
              </a:solidFill>
            </a:endParaRPr>
          </a:p>
          <a:p>
            <a:pPr marL="533400" indent="-533400">
              <a:lnSpc>
                <a:spcPct val="90000"/>
              </a:lnSpc>
              <a:spcBef>
                <a:spcPct val="50000"/>
              </a:spcBef>
              <a:buFontTx/>
              <a:buNone/>
            </a:pPr>
            <a:r>
              <a:rPr lang="en-US" sz="2800" b="1">
                <a:solidFill>
                  <a:srgbClr val="FFFF00"/>
                </a:solidFill>
              </a:rPr>
              <a:t>3.  Evaluate and Adjust</a:t>
            </a:r>
            <a:r>
              <a:rPr lang="en-US" sz="2800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69636" name="Text Box 4"/>
          <p:cNvSpPr txBox="1">
            <a:spLocks noChangeArrowheads="1"/>
          </p:cNvSpPr>
          <p:nvPr/>
        </p:nvSpPr>
        <p:spPr bwMode="auto">
          <a:xfrm>
            <a:off x="228600" y="6172200"/>
            <a:ext cx="114935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>
            <a:spAutoFit/>
          </a:bodyPr>
          <a:lstStyle/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3</a:t>
            </a:r>
          </a:p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HS 46 TM D2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</p:tagLst>
</file>

<file path=ppt/theme/theme1.xml><?xml version="1.0" encoding="utf-8"?>
<a:theme xmlns:a="http://schemas.openxmlformats.org/drawingml/2006/main" name="LK Template">
  <a:themeElements>
    <a:clrScheme name="LK Template 1">
      <a:dk1>
        <a:srgbClr val="336699"/>
      </a:dk1>
      <a:lt1>
        <a:srgbClr val="FFFFFF"/>
      </a:lt1>
      <a:dk2>
        <a:srgbClr val="0066FF"/>
      </a:dk2>
      <a:lt2>
        <a:srgbClr val="AFB5D2"/>
      </a:lt2>
      <a:accent1>
        <a:srgbClr val="66CCFF"/>
      </a:accent1>
      <a:accent2>
        <a:srgbClr val="99FFCC"/>
      </a:accent2>
      <a:accent3>
        <a:srgbClr val="FFFFFF"/>
      </a:accent3>
      <a:accent4>
        <a:srgbClr val="2A5682"/>
      </a:accent4>
      <a:accent5>
        <a:srgbClr val="B8E2FF"/>
      </a:accent5>
      <a:accent6>
        <a:srgbClr val="8AE7B9"/>
      </a:accent6>
      <a:hlink>
        <a:srgbClr val="FF99FF"/>
      </a:hlink>
      <a:folHlink>
        <a:srgbClr val="CCCCFF"/>
      </a:folHlink>
    </a:clrScheme>
    <a:fontScheme name="LK Template">
      <a:majorFont>
        <a:latin typeface="Times New Roman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LK Template 1">
        <a:dk1>
          <a:srgbClr val="336699"/>
        </a:dk1>
        <a:lt1>
          <a:srgbClr val="FFFFFF"/>
        </a:lt1>
        <a:dk2>
          <a:srgbClr val="0066FF"/>
        </a:dk2>
        <a:lt2>
          <a:srgbClr val="AFB5D2"/>
        </a:lt2>
        <a:accent1>
          <a:srgbClr val="66CCFF"/>
        </a:accent1>
        <a:accent2>
          <a:srgbClr val="99FFCC"/>
        </a:accent2>
        <a:accent3>
          <a:srgbClr val="FFFFFF"/>
        </a:accent3>
        <a:accent4>
          <a:srgbClr val="2A5682"/>
        </a:accent4>
        <a:accent5>
          <a:srgbClr val="B8E2FF"/>
        </a:accent5>
        <a:accent6>
          <a:srgbClr val="8AE7B9"/>
        </a:accent6>
        <a:hlink>
          <a:srgbClr val="FF99FF"/>
        </a:hlink>
        <a:folHlink>
          <a:srgbClr val="CC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K Template 2">
        <a:dk1>
          <a:srgbClr val="003366"/>
        </a:dk1>
        <a:lt1>
          <a:srgbClr val="CCECFF"/>
        </a:lt1>
        <a:dk2>
          <a:srgbClr val="4B3384"/>
        </a:dk2>
        <a:lt2>
          <a:srgbClr val="849CBB"/>
        </a:lt2>
        <a:accent1>
          <a:srgbClr val="90DBFF"/>
        </a:accent1>
        <a:accent2>
          <a:srgbClr val="99FFCC"/>
        </a:accent2>
        <a:accent3>
          <a:srgbClr val="E2F4FF"/>
        </a:accent3>
        <a:accent4>
          <a:srgbClr val="002A56"/>
        </a:accent4>
        <a:accent5>
          <a:srgbClr val="C6EAFF"/>
        </a:accent5>
        <a:accent6>
          <a:srgbClr val="8AE7B9"/>
        </a:accent6>
        <a:hlink>
          <a:srgbClr val="DFC0FF"/>
        </a:hlink>
        <a:folHlink>
          <a:srgbClr val="6DC5D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K Template 3">
        <a:dk1>
          <a:srgbClr val="000000"/>
        </a:dk1>
        <a:lt1>
          <a:srgbClr val="FFFFFF"/>
        </a:lt1>
        <a:dk2>
          <a:srgbClr val="000000"/>
        </a:dk2>
        <a:lt2>
          <a:srgbClr val="B2B2B2"/>
        </a:lt2>
        <a:accent1>
          <a:srgbClr val="CBCBCB"/>
        </a:accent1>
        <a:accent2>
          <a:srgbClr val="86868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797979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>
  <documentManagement>
    <QFMSP_x0020_source_x0020_name xmlns="7d75d6f9-8bd4-4602-97a0-53722360a9f2" xsi:nil="true"/>
    <Comments xmlns="7d75d6f9-8bd4-4602-97a0-53722360a9f2" xsi:nil="true"/>
    <FromServer xmlns="7d75d6f9-8bd4-4602-97a0-53722360a9f2" xsi:nil="true"/>
    <Department xmlns="7d75d6f9-8bd4-4602-97a0-53722360a9f2">(No department)</Department>
    <DocumentID xmlns="7d75d6f9-8bd4-4602-97a0-53722360a9f2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585BF1E7EC2C041B26EC0D94B031A2B" ma:contentTypeVersion="8" ma:contentTypeDescription="Create a new document." ma:contentTypeScope="" ma:versionID="d2ff85afcd0bd1787a940054d8ddfd48">
  <xsd:schema xmlns:xsd="http://www.w3.org/2001/XMLSchema" xmlns:xs="http://www.w3.org/2001/XMLSchema" xmlns:p="http://schemas.microsoft.com/office/2006/metadata/properties" xmlns:ns2="7d75d6f9-8bd4-4602-97a0-53722360a9f2" targetNamespace="http://schemas.microsoft.com/office/2006/metadata/properties" ma:root="true" ma:fieldsID="7794668b00080dc134d5101d02f02a42" ns2:_="">
    <xsd:import namespace="7d75d6f9-8bd4-4602-97a0-53722360a9f2"/>
    <xsd:element name="properties">
      <xsd:complexType>
        <xsd:sequence>
          <xsd:element name="documentManagement">
            <xsd:complexType>
              <xsd:all>
                <xsd:element ref="ns2:FromServer" minOccurs="0"/>
                <xsd:element ref="ns2:Department" minOccurs="0"/>
                <xsd:element ref="ns2:DocumentID" minOccurs="0"/>
                <xsd:element ref="ns2:Comments" minOccurs="0"/>
                <xsd:element ref="ns2:QFMSP_x0020_source_x0020_na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d75d6f9-8bd4-4602-97a0-53722360a9f2" elementFormDefault="qualified">
    <xsd:import namespace="http://schemas.microsoft.com/office/2006/documentManagement/types"/>
    <xsd:import namespace="http://schemas.microsoft.com/office/infopath/2007/PartnerControls"/>
    <xsd:element name="FromServer" ma:index="8" nillable="true" ma:displayName="FromServer" ma:default="" ma:internalName="FromServer">
      <xsd:simpleType>
        <xsd:restriction base="dms:Text"/>
      </xsd:simpleType>
    </xsd:element>
    <xsd:element name="Department" ma:index="9" nillable="true" ma:displayName="Department" ma:default="(No department)" ma:internalName="Department">
      <xsd:simpleType>
        <xsd:restriction base="dms:Text"/>
      </xsd:simpleType>
    </xsd:element>
    <xsd:element name="DocumentID" ma:index="10" nillable="true" ma:displayName="DocumentID" ma:default="" ma:internalName="DocumentID">
      <xsd:simpleType>
        <xsd:restriction base="dms:Text"/>
      </xsd:simpleType>
    </xsd:element>
    <xsd:element name="Comments" ma:index="12" nillable="true" ma:displayName="Comments" ma:default="" ma:internalName="Comments">
      <xsd:simpleType>
        <xsd:restriction base="dms:Text"/>
      </xsd:simpleType>
    </xsd:element>
    <xsd:element name="QFMSP_x0020_source_x0020_name" ma:index="13" nillable="true" ma:displayName="QFMSP source name" ma:description="Quest File Migrator original source name." ma:hidden="true" ma:internalName="QFMSP_x0020_source_x0020_nam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 ma:readOnly="tru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 ma:index="11" ma:displayName="Keywords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1B3F9665-6527-48C2-9ECB-91CDB0AC6401}">
  <ds:schemaRefs>
    <ds:schemaRef ds:uri="http://www.w3.org/XML/1998/namespace"/>
    <ds:schemaRef ds:uri="7d75d6f9-8bd4-4602-97a0-53722360a9f2"/>
    <ds:schemaRef ds:uri="http://purl.org/dc/dcmitype/"/>
    <ds:schemaRef ds:uri="http://schemas.microsoft.com/office/2006/documentManagement/types"/>
    <ds:schemaRef ds:uri="http://schemas.microsoft.com/office/infopath/2007/PartnerControls"/>
    <ds:schemaRef ds:uri="http://schemas.microsoft.com/office/2006/metadata/properties"/>
    <ds:schemaRef ds:uri="http://purl.org/dc/terms/"/>
    <ds:schemaRef ds:uri="http://schemas.openxmlformats.org/package/2006/metadata/core-properties"/>
    <ds:schemaRef ds:uri="http://purl.org/dc/elements/1.1/"/>
  </ds:schemaRefs>
</ds:datastoreItem>
</file>

<file path=customXml/itemProps2.xml><?xml version="1.0" encoding="utf-8"?>
<ds:datastoreItem xmlns:ds="http://schemas.openxmlformats.org/officeDocument/2006/customXml" ds:itemID="{E3C90FD7-3973-4D37-9AA9-7DDE6EEDF42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d75d6f9-8bd4-4602-97a0-53722360a9f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366A5B50-6F43-4436-9C33-8BFF21CDE7F4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LK Template</Template>
  <TotalTime>23</TotalTime>
  <Words>335</Words>
  <Application>Microsoft Office PowerPoint</Application>
  <PresentationFormat>On-screen Show (4:3)</PresentationFormat>
  <Paragraphs>81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Arial</vt:lpstr>
      <vt:lpstr>Lucida Calligraphy</vt:lpstr>
      <vt:lpstr>Times New Roman</vt:lpstr>
      <vt:lpstr>LK Template</vt:lpstr>
      <vt:lpstr>Developing a Plan using Goals</vt:lpstr>
      <vt:lpstr>Thoughts</vt:lpstr>
      <vt:lpstr>Thoughts</vt:lpstr>
      <vt:lpstr>Thoughts</vt:lpstr>
      <vt:lpstr>How to Prioritize </vt:lpstr>
      <vt:lpstr>The Goal-Setting Plan</vt:lpstr>
      <vt:lpstr>The Goal-Setting Plan</vt:lpstr>
      <vt:lpstr>The Goal-Setting Plan</vt:lpstr>
      <vt:lpstr>The Goal-Setting Plan</vt:lpstr>
    </vt:vector>
  </TitlesOfParts>
  <Company>Centre Pointe Education, Inc.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Mark Reardon</dc:creator>
  <cp:lastModifiedBy>Weinrich, Ashli</cp:lastModifiedBy>
  <cp:revision>5</cp:revision>
  <cp:lastPrinted>1601-01-01T00:00:00Z</cp:lastPrinted>
  <dcterms:created xsi:type="dcterms:W3CDTF">2003-12-22T02:07:51Z</dcterms:created>
  <dcterms:modified xsi:type="dcterms:W3CDTF">2018-07-09T18:40:11Z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2</vt:i4>
  </property>
  <property fmtid="{D5CDD505-2E9C-101B-9397-08002B2CF9AE}" pid="3" name="LCID">
    <vt:i4>1033</vt:i4>
  </property>
  <property fmtid="{D5CDD505-2E9C-101B-9397-08002B2CF9AE}" pid="4" name="ContentTypeId">
    <vt:lpwstr>0x0101003585BF1E7EC2C041B26EC0D94B031A2B</vt:lpwstr>
  </property>
</Properties>
</file>