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61" r:id="rId7"/>
    <p:sldId id="259" r:id="rId8"/>
    <p:sldId id="260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D05BCE2C-E232-4530-9307-79E270D76BC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77346E4-7300-4542-ABB4-620972D3ED7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E85F8A-653E-4375-A262-0EFB0433EB4F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ECEE7E-9885-4565-A2F4-838FD86DF4EA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F84A4F-9A5E-429D-8EF2-9DC7A597E27B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606552-726A-4C35-B4E5-55B75090F88F}" type="slidenum">
              <a:rPr lang="en-US"/>
              <a:pPr/>
              <a:t>4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A26DEE-859A-4BF2-B70A-646FE6222E46}" type="slidenum">
              <a:rPr lang="en-US"/>
              <a:pPr/>
              <a:t>5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Evaluating Plans and Goals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7620000" cy="83820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FF0000"/>
                </a:solidFill>
              </a:rPr>
              <a:t>Success</a:t>
            </a:r>
            <a:r>
              <a:rPr lang="en-US" b="1">
                <a:solidFill>
                  <a:srgbClr val="FF0000"/>
                </a:solidFill>
              </a:rPr>
              <a:t> </a:t>
            </a:r>
            <a:r>
              <a:rPr lang="en-US" sz="4000" b="1">
                <a:solidFill>
                  <a:srgbClr val="FF0000"/>
                </a:solidFill>
              </a:rPr>
              <a:t>Story</a:t>
            </a:r>
            <a:r>
              <a:rPr lang="en-US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143000"/>
            <a:ext cx="7391400" cy="5257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>
                <a:solidFill>
                  <a:schemeClr val="bg1"/>
                </a:solidFill>
              </a:rPr>
              <a:t>After reading the following key characteristics, draw on scratch paper what you think that person looks like. This person: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800">
              <a:solidFill>
                <a:schemeClr val="bg1"/>
              </a:solidFill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Failed in business at the age of 22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Was defeated for the state legislature at age 23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Failed in business at age 25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Coped with the death of his sweetheart at age 26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Suffered a nervous breakdown at age 27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47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7620000" cy="9906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Success</a:t>
            </a:r>
            <a:r>
              <a:rPr lang="en-US" sz="4800" b="1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</a:rPr>
              <a:t>Story</a:t>
            </a:r>
            <a:r>
              <a:rPr lang="en-US" sz="48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752600"/>
            <a:ext cx="7391400" cy="4648200"/>
          </a:xfrm>
          <a:noFill/>
          <a:ln/>
        </p:spPr>
        <p:txBody>
          <a:bodyPr/>
          <a:lstStyle/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Was defeated for Congress at age 34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Was elected to Congress at age 37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Lost re-nomination for Congress at age 39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Was defeated for the Senate at age 46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Was defeated for vice-presidency of the United States at age 47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Was defeated for the Senate at age 49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47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Evaluating Goals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05000"/>
            <a:ext cx="6781800" cy="4495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3600" b="1">
                <a:solidFill>
                  <a:srgbClr val="FFFF00"/>
                </a:solidFill>
              </a:rPr>
              <a:t>Evaluate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—to examine and judge carefully, appraise </a:t>
            </a:r>
          </a:p>
          <a:p>
            <a:pPr lvl="1" algn="r">
              <a:buFontTx/>
              <a:buNone/>
            </a:pPr>
            <a:endParaRPr lang="en-US" sz="2400" i="1">
              <a:solidFill>
                <a:schemeClr val="bg1"/>
              </a:solidFill>
            </a:endParaRPr>
          </a:p>
          <a:p>
            <a:pPr lvl="1" algn="r">
              <a:buFontTx/>
              <a:buNone/>
            </a:pPr>
            <a:r>
              <a:rPr lang="en-US" sz="2400" i="1">
                <a:solidFill>
                  <a:schemeClr val="bg1"/>
                </a:solidFill>
              </a:rPr>
              <a:t>American Heritage Dictionary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47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533400"/>
            <a:ext cx="7772400" cy="129540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FF0000"/>
                </a:solidFill>
              </a:rPr>
              <a:t>Reasons People Do Not Achieve Their Goals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057400"/>
            <a:ext cx="6477000" cy="42672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>
                <a:solidFill>
                  <a:schemeClr val="bg1"/>
                </a:solidFill>
              </a:rPr>
              <a:t>They set goals that are </a:t>
            </a:r>
            <a:r>
              <a:rPr lang="en-US" b="1">
                <a:solidFill>
                  <a:srgbClr val="FFFF00"/>
                </a:solidFill>
              </a:rPr>
              <a:t>too big</a:t>
            </a:r>
            <a:r>
              <a:rPr lang="en-US">
                <a:solidFill>
                  <a:srgbClr val="FFFF00"/>
                </a:solidFill>
              </a:rPr>
              <a:t>.</a:t>
            </a:r>
          </a:p>
          <a:p>
            <a:pPr>
              <a:spcBef>
                <a:spcPct val="75000"/>
              </a:spcBef>
            </a:pPr>
            <a:r>
              <a:rPr lang="en-US">
                <a:solidFill>
                  <a:schemeClr val="bg1"/>
                </a:solidFill>
              </a:rPr>
              <a:t>Goals are </a:t>
            </a:r>
            <a:r>
              <a:rPr lang="en-US" b="1">
                <a:solidFill>
                  <a:srgbClr val="FFFF00"/>
                </a:solidFill>
              </a:rPr>
              <a:t>not written down</a:t>
            </a:r>
            <a:r>
              <a:rPr lang="en-US">
                <a:solidFill>
                  <a:schemeClr val="bg1"/>
                </a:solidFill>
              </a:rPr>
              <a:t> or planned.</a:t>
            </a:r>
          </a:p>
          <a:p>
            <a:pPr>
              <a:spcBef>
                <a:spcPct val="75000"/>
              </a:spcBef>
            </a:pPr>
            <a:r>
              <a:rPr lang="en-US" b="1">
                <a:solidFill>
                  <a:srgbClr val="FFFF00"/>
                </a:solidFill>
              </a:rPr>
              <a:t>Fear of failure</a:t>
            </a:r>
            <a:r>
              <a:rPr lang="en-US">
                <a:solidFill>
                  <a:schemeClr val="bg1"/>
                </a:solidFill>
              </a:rPr>
              <a:t> leads to a fear to start.</a:t>
            </a:r>
          </a:p>
          <a:p>
            <a:pPr>
              <a:spcBef>
                <a:spcPct val="75000"/>
              </a:spcBef>
            </a:pPr>
            <a:r>
              <a:rPr lang="en-US">
                <a:solidFill>
                  <a:schemeClr val="bg1"/>
                </a:solidFill>
              </a:rPr>
              <a:t>They </a:t>
            </a:r>
            <a:r>
              <a:rPr lang="en-US" b="1">
                <a:solidFill>
                  <a:srgbClr val="FFFF00"/>
                </a:solidFill>
              </a:rPr>
              <a:t>go it alone</a:t>
            </a:r>
            <a:r>
              <a:rPr lang="en-US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3048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47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F99B56-9F3E-4B8A-A451-97B00659FC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4E0E33-B01D-4364-B573-29E64BECDF6A}">
  <ds:schemaRefs>
    <ds:schemaRef ds:uri="http://purl.org/dc/dcmitype/"/>
    <ds:schemaRef ds:uri="http://purl.org/dc/elements/1.1/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86ED826-9FBF-40DB-99E8-984F4A8F05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18</TotalTime>
  <Words>224</Words>
  <Application>Microsoft Office PowerPoint</Application>
  <PresentationFormat>On-screen Show (4:3)</PresentationFormat>
  <Paragraphs>48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Lucida Calligraphy</vt:lpstr>
      <vt:lpstr>Times New Roman</vt:lpstr>
      <vt:lpstr>LK Template</vt:lpstr>
      <vt:lpstr>Evaluating Plans and Goals</vt:lpstr>
      <vt:lpstr>Success Story?</vt:lpstr>
      <vt:lpstr>Success Story?</vt:lpstr>
      <vt:lpstr>Evaluating Goals</vt:lpstr>
      <vt:lpstr>Reasons People Do Not Achieve Their Goals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2003-12-22T02:27:14Z</dcterms:created>
  <dcterms:modified xsi:type="dcterms:W3CDTF">2018-07-09T18:40:43Z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