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1"/>
  </p:notesMasterIdLst>
  <p:handoutMasterIdLst>
    <p:handoutMasterId r:id="rId12"/>
  </p:handoutMasterIdLst>
  <p:sldIdLst>
    <p:sldId id="256" r:id="rId5"/>
    <p:sldId id="257" r:id="rId6"/>
    <p:sldId id="261" r:id="rId7"/>
    <p:sldId id="259" r:id="rId8"/>
    <p:sldId id="262" r:id="rId9"/>
    <p:sldId id="260" r:id="rId10"/>
  </p:sldIdLst>
  <p:sldSz cx="9144000" cy="6858000" type="screen4x3"/>
  <p:notesSz cx="6858000" cy="9144000"/>
  <p:custDataLst>
    <p:tags r:id="rId13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gs" Target="tags/tag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fld id="{CFD544AC-4B11-4174-A5E6-EEC168E0509D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7E28A4EF-CED7-4D48-A1DD-917611D6648C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BAB66EC-0420-4027-A66A-6B3C1F08F079}" type="slidenum">
              <a:rPr lang="en-US"/>
              <a:pPr/>
              <a:t>1</a:t>
            </a:fld>
            <a:endParaRPr lang="en-US"/>
          </a:p>
        </p:txBody>
      </p:sp>
      <p:sp>
        <p:nvSpPr>
          <p:cNvPr id="69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CCD5DE6-CABB-4B43-A1F9-504657244A95}" type="slidenum">
              <a:rPr lang="en-US"/>
              <a:pPr/>
              <a:t>2</a:t>
            </a:fld>
            <a:endParaRPr lang="en-US"/>
          </a:p>
        </p:txBody>
      </p:sp>
      <p:sp>
        <p:nvSpPr>
          <p:cNvPr id="70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CE96B4D-BDBA-4FDC-93FC-D1E367C0E5C4}" type="slidenum">
              <a:rPr lang="en-US"/>
              <a:pPr/>
              <a:t>3</a:t>
            </a:fld>
            <a:endParaRPr lang="en-US"/>
          </a:p>
        </p:txBody>
      </p:sp>
      <p:sp>
        <p:nvSpPr>
          <p:cNvPr id="74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E078DB1-4334-456F-9949-7E6FCB487DA2}" type="slidenum">
              <a:rPr lang="en-US"/>
              <a:pPr/>
              <a:t>4</a:t>
            </a:fld>
            <a:endParaRPr lang="en-US"/>
          </a:p>
        </p:txBody>
      </p:sp>
      <p:sp>
        <p:nvSpPr>
          <p:cNvPr id="71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F265B6A-A453-4121-9752-EBEE22A1FCD0}" type="slidenum">
              <a:rPr lang="en-US"/>
              <a:pPr/>
              <a:t>5</a:t>
            </a:fld>
            <a:endParaRPr lang="en-US"/>
          </a:p>
        </p:txBody>
      </p:sp>
      <p:sp>
        <p:nvSpPr>
          <p:cNvPr id="76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B350BE1-D559-4225-B2ED-79F5E0044551}" type="slidenum">
              <a:rPr lang="en-US"/>
              <a:pPr/>
              <a:t>6</a:t>
            </a:fld>
            <a:endParaRPr lang="en-US"/>
          </a:p>
        </p:txBody>
      </p:sp>
      <p:sp>
        <p:nvSpPr>
          <p:cNvPr id="72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1600200" y="1676400"/>
            <a:ext cx="7543800" cy="1143000"/>
          </a:xfrm>
        </p:spPr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676400" y="2971800"/>
            <a:ext cx="7467600" cy="1371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ftr" sz="quarter" idx="3"/>
          </p:nvPr>
        </p:nvSpPr>
        <p:spPr>
          <a:xfrm>
            <a:off x="0" y="6249988"/>
            <a:ext cx="8839200" cy="60801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3084" name="Arc 12"/>
          <p:cNvSpPr>
            <a:spLocks/>
          </p:cNvSpPr>
          <p:nvPr/>
        </p:nvSpPr>
        <p:spPr bwMode="auto">
          <a:xfrm>
            <a:off x="-76200" y="-1752600"/>
            <a:ext cx="400050" cy="640080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21600 w 21600"/>
              <a:gd name="T1" fmla="*/ 43200 h 43200"/>
              <a:gd name="T2" fmla="*/ 21600 w 21600"/>
              <a:gd name="T3" fmla="*/ 0 h 43200"/>
              <a:gd name="T4" fmla="*/ 2160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</a:path>
              <a:path w="21600" h="43200" stroke="0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  <a:lnTo>
                  <a:pt x="21600" y="21600"/>
                </a:lnTo>
                <a:close/>
              </a:path>
            </a:pathLst>
          </a:custGeom>
          <a:gradFill rotWithShape="0">
            <a:gsLst>
              <a:gs pos="0">
                <a:srgbClr val="FFFF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5" name="Arc 13"/>
          <p:cNvSpPr>
            <a:spLocks/>
          </p:cNvSpPr>
          <p:nvPr/>
        </p:nvSpPr>
        <p:spPr bwMode="auto">
          <a:xfrm>
            <a:off x="1219200" y="1981200"/>
            <a:ext cx="400050" cy="64008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43200"/>
              <a:gd name="T2" fmla="*/ 0 w 21600"/>
              <a:gd name="T3" fmla="*/ 43200 h 43200"/>
              <a:gd name="T4" fmla="*/ 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</a:path>
              <a:path w="21600" h="432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  <a:lnTo>
                  <a:pt x="0" y="21600"/>
                </a:lnTo>
                <a:close/>
              </a:path>
            </a:pathLst>
          </a:custGeom>
          <a:gradFill rotWithShape="0">
            <a:gsLst>
              <a:gs pos="0">
                <a:srgbClr val="FF00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6" name="Rectangle 14"/>
          <p:cNvSpPr>
            <a:spLocks noChangeArrowheads="1"/>
          </p:cNvSpPr>
          <p:nvPr/>
        </p:nvSpPr>
        <p:spPr bwMode="auto">
          <a:xfrm>
            <a:off x="249238" y="0"/>
            <a:ext cx="1066800" cy="6856413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100000">
                <a:srgbClr val="FF0000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9" name="AutoShape 17"/>
          <p:cNvSpPr>
            <a:spLocks noChangeArrowheads="1"/>
          </p:cNvSpPr>
          <p:nvPr/>
        </p:nvSpPr>
        <p:spPr bwMode="auto">
          <a:xfrm rot="6000000">
            <a:off x="876300" y="209550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rgbClr val="003399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088" name="AutoShape 16"/>
          <p:cNvSpPr>
            <a:spLocks noChangeArrowheads="1"/>
          </p:cNvSpPr>
          <p:nvPr/>
        </p:nvSpPr>
        <p:spPr bwMode="auto">
          <a:xfrm rot="6000000">
            <a:off x="533400" y="203835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chemeClr val="tx1"/>
            </a:outerShdw>
          </a:effec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15200" y="247650"/>
            <a:ext cx="1905000" cy="59245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00200" y="247650"/>
            <a:ext cx="5562600" cy="59245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47650"/>
            <a:ext cx="7620000" cy="10477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600200" y="16002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00200" y="39624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0" y="6400800"/>
            <a:ext cx="8915400" cy="457200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002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864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600200" y="247650"/>
            <a:ext cx="7620000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00200" y="1600200"/>
            <a:ext cx="7620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00800"/>
            <a:ext cx="891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FF0000"/>
                </a:solidFill>
                <a:latin typeface="Lucida Calligraphy" pitchFamily="66" charset="0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  <p:sp>
        <p:nvSpPr>
          <p:cNvPr id="1036" name="Arc 12"/>
          <p:cNvSpPr>
            <a:spLocks/>
          </p:cNvSpPr>
          <p:nvPr/>
        </p:nvSpPr>
        <p:spPr bwMode="auto">
          <a:xfrm>
            <a:off x="-76200" y="-1752600"/>
            <a:ext cx="400050" cy="640080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21600 w 21600"/>
              <a:gd name="T1" fmla="*/ 43200 h 43200"/>
              <a:gd name="T2" fmla="*/ 21600 w 21600"/>
              <a:gd name="T3" fmla="*/ 0 h 43200"/>
              <a:gd name="T4" fmla="*/ 2160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</a:path>
              <a:path w="21600" h="43200" stroke="0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  <a:lnTo>
                  <a:pt x="21600" y="21600"/>
                </a:lnTo>
                <a:close/>
              </a:path>
            </a:pathLst>
          </a:custGeom>
          <a:gradFill rotWithShape="0">
            <a:gsLst>
              <a:gs pos="0">
                <a:srgbClr val="FFFF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7" name="Arc 13"/>
          <p:cNvSpPr>
            <a:spLocks/>
          </p:cNvSpPr>
          <p:nvPr/>
        </p:nvSpPr>
        <p:spPr bwMode="auto">
          <a:xfrm>
            <a:off x="1219200" y="1981200"/>
            <a:ext cx="400050" cy="64008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43200"/>
              <a:gd name="T2" fmla="*/ 0 w 21600"/>
              <a:gd name="T3" fmla="*/ 43200 h 43200"/>
              <a:gd name="T4" fmla="*/ 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</a:path>
              <a:path w="21600" h="432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  <a:lnTo>
                  <a:pt x="0" y="21600"/>
                </a:lnTo>
                <a:close/>
              </a:path>
            </a:pathLst>
          </a:custGeom>
          <a:gradFill rotWithShape="0">
            <a:gsLst>
              <a:gs pos="0">
                <a:srgbClr val="FF00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8" name="Rectangle 14"/>
          <p:cNvSpPr>
            <a:spLocks noChangeArrowheads="1"/>
          </p:cNvSpPr>
          <p:nvPr/>
        </p:nvSpPr>
        <p:spPr bwMode="auto">
          <a:xfrm>
            <a:off x="249238" y="0"/>
            <a:ext cx="1066800" cy="6856413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100000">
                <a:srgbClr val="FF0000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9" name="AutoShape 15"/>
          <p:cNvSpPr>
            <a:spLocks noChangeArrowheads="1"/>
          </p:cNvSpPr>
          <p:nvPr/>
        </p:nvSpPr>
        <p:spPr bwMode="auto">
          <a:xfrm rot="6000000">
            <a:off x="800100" y="59055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rgbClr val="003399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40" name="AutoShape 16"/>
          <p:cNvSpPr>
            <a:spLocks noChangeArrowheads="1"/>
          </p:cNvSpPr>
          <p:nvPr/>
        </p:nvSpPr>
        <p:spPr bwMode="auto">
          <a:xfrm rot="6000000">
            <a:off x="457200" y="53340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chemeClr val="tx1"/>
            </a:outerShdw>
          </a:effectLst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>
                <a:latin typeface="Arial" charset="0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noFill/>
          <a:ln/>
        </p:spPr>
        <p:txBody>
          <a:bodyPr/>
          <a:lstStyle/>
          <a:p>
            <a:r>
              <a:rPr lang="en-US" sz="5400">
                <a:solidFill>
                  <a:srgbClr val="FF0000"/>
                </a:solidFill>
              </a:rPr>
              <a:t>The Role of Mentors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676400" y="2971800"/>
            <a:ext cx="4876800" cy="1752600"/>
          </a:xfrm>
          <a:noFill/>
          <a:ln/>
        </p:spPr>
        <p:txBody>
          <a:bodyPr/>
          <a:lstStyle/>
          <a:p>
            <a:r>
              <a:rPr lang="en-US">
                <a:solidFill>
                  <a:schemeClr val="bg1"/>
                </a:solidFill>
              </a:rPr>
              <a:t>How do I begin to grow?</a:t>
            </a:r>
          </a:p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152400" y="6142038"/>
            <a:ext cx="1219200" cy="63976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Stage One of Development</a:t>
            </a:r>
            <a:br>
              <a:rPr lang="en-US" sz="1200" b="1">
                <a:solidFill>
                  <a:srgbClr val="000000"/>
                </a:solidFill>
                <a:latin typeface="Arial" charset="0"/>
              </a:rPr>
            </a:br>
            <a:r>
              <a:rPr lang="en-US" sz="1200" b="1">
                <a:solidFill>
                  <a:srgbClr val="000000"/>
                </a:solidFill>
                <a:latin typeface="Arial" charset="0"/>
              </a:rPr>
              <a:t>ME </a:t>
            </a:r>
          </a:p>
        </p:txBody>
      </p:sp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228600" y="5867400"/>
            <a:ext cx="1066800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HS 48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sz="4800" b="1">
                <a:solidFill>
                  <a:srgbClr val="FF0000"/>
                </a:solidFill>
              </a:rPr>
              <a:t>What is a mentor?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828800" y="1600200"/>
            <a:ext cx="7162800" cy="5257800"/>
          </a:xfrm>
          <a:noFill/>
          <a:ln/>
        </p:spPr>
        <p:txBody>
          <a:bodyPr/>
          <a:lstStyle/>
          <a:p>
            <a:pPr>
              <a:buFontTx/>
              <a:buNone/>
            </a:pPr>
            <a:r>
              <a:rPr lang="en-US" b="1">
                <a:solidFill>
                  <a:srgbClr val="FFFF00"/>
                </a:solidFill>
              </a:rPr>
              <a:t>Mentor</a:t>
            </a:r>
            <a:endParaRPr lang="en-US" b="1" i="1">
              <a:solidFill>
                <a:srgbClr val="FFFF00"/>
              </a:solidFill>
            </a:endParaRPr>
          </a:p>
          <a:p>
            <a:pPr lvl="1"/>
            <a:r>
              <a:rPr lang="en-US">
                <a:solidFill>
                  <a:schemeClr val="bg1"/>
                </a:solidFill>
              </a:rPr>
              <a:t>An adult who provides a young person advice, support, friendship and serves as a constructive example to their protégé.</a:t>
            </a: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228600" y="61722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48 TM A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sz="4800" b="1">
                <a:solidFill>
                  <a:srgbClr val="FF0000"/>
                </a:solidFill>
              </a:rPr>
              <a:t>What is a mentor?</a:t>
            </a:r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905000" y="2209800"/>
            <a:ext cx="7010400" cy="4648200"/>
          </a:xfrm>
          <a:noFill/>
          <a:ln/>
        </p:spPr>
        <p:txBody>
          <a:bodyPr/>
          <a:lstStyle/>
          <a:p>
            <a:pPr>
              <a:spcBef>
                <a:spcPct val="50000"/>
              </a:spcBef>
              <a:buFontTx/>
              <a:buNone/>
            </a:pPr>
            <a:r>
              <a:rPr lang="en-US" b="1">
                <a:solidFill>
                  <a:srgbClr val="FFFF00"/>
                </a:solidFill>
              </a:rPr>
              <a:t>Protégé</a:t>
            </a:r>
            <a:endParaRPr lang="en-US" b="1" i="1">
              <a:solidFill>
                <a:srgbClr val="FFFF00"/>
              </a:solidFill>
            </a:endParaRPr>
          </a:p>
          <a:p>
            <a:pPr lvl="1"/>
            <a:r>
              <a:rPr lang="en-US">
                <a:solidFill>
                  <a:schemeClr val="bg1"/>
                </a:solidFill>
              </a:rPr>
              <a:t>A young person seeking advice, support and friendship from an adult other than their parent or guardian.</a:t>
            </a:r>
          </a:p>
        </p:txBody>
      </p:sp>
      <p:sp>
        <p:nvSpPr>
          <p:cNvPr id="73732" name="Text Box 4"/>
          <p:cNvSpPr txBox="1">
            <a:spLocks noChangeArrowheads="1"/>
          </p:cNvSpPr>
          <p:nvPr/>
        </p:nvSpPr>
        <p:spPr bwMode="auto">
          <a:xfrm>
            <a:off x="228600" y="61722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48 TM A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sz="5400" b="1">
                <a:solidFill>
                  <a:srgbClr val="FF0000"/>
                </a:solidFill>
              </a:rPr>
              <a:t>Your mentor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828800" y="1447800"/>
            <a:ext cx="7010400" cy="5410200"/>
          </a:xfrm>
          <a:noFill/>
          <a:ln/>
        </p:spPr>
        <p:txBody>
          <a:bodyPr/>
          <a:lstStyle/>
          <a:p>
            <a:pPr>
              <a:buFontTx/>
              <a:buNone/>
            </a:pPr>
            <a:r>
              <a:rPr lang="en-US" sz="2800" b="1">
                <a:solidFill>
                  <a:srgbClr val="FFFF00"/>
                </a:solidFill>
              </a:rPr>
              <a:t>Provides:</a:t>
            </a:r>
          </a:p>
          <a:p>
            <a:pPr>
              <a:buFontTx/>
              <a:buNone/>
            </a:pPr>
            <a:endParaRPr lang="en-US" sz="2800" b="1">
              <a:solidFill>
                <a:srgbClr val="FFFF00"/>
              </a:solidFill>
            </a:endParaRPr>
          </a:p>
          <a:p>
            <a:pPr lvl="1"/>
            <a:r>
              <a:rPr lang="en-US" sz="2400">
                <a:solidFill>
                  <a:schemeClr val="bg1"/>
                </a:solidFill>
              </a:rPr>
              <a:t>Time</a:t>
            </a:r>
          </a:p>
          <a:p>
            <a:pPr lvl="1"/>
            <a:r>
              <a:rPr lang="en-US" sz="2400">
                <a:solidFill>
                  <a:schemeClr val="bg1"/>
                </a:solidFill>
              </a:rPr>
              <a:t>Advice</a:t>
            </a:r>
          </a:p>
          <a:p>
            <a:pPr lvl="1"/>
            <a:r>
              <a:rPr lang="en-US" sz="2400">
                <a:solidFill>
                  <a:schemeClr val="bg1"/>
                </a:solidFill>
              </a:rPr>
              <a:t>Experience</a:t>
            </a:r>
          </a:p>
          <a:p>
            <a:pPr lvl="1"/>
            <a:r>
              <a:rPr lang="en-US" sz="2400">
                <a:solidFill>
                  <a:schemeClr val="bg1"/>
                </a:solidFill>
              </a:rPr>
              <a:t>Willingness to serve</a:t>
            </a:r>
          </a:p>
          <a:p>
            <a:pPr lvl="1"/>
            <a:r>
              <a:rPr lang="en-US" sz="2400">
                <a:solidFill>
                  <a:schemeClr val="bg1"/>
                </a:solidFill>
              </a:rPr>
              <a:t>Positive support</a:t>
            </a:r>
          </a:p>
        </p:txBody>
      </p:sp>
      <p:sp>
        <p:nvSpPr>
          <p:cNvPr id="66567" name="Text Box 7"/>
          <p:cNvSpPr txBox="1">
            <a:spLocks noChangeArrowheads="1"/>
          </p:cNvSpPr>
          <p:nvPr/>
        </p:nvSpPr>
        <p:spPr bwMode="auto">
          <a:xfrm>
            <a:off x="228600" y="62484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48 TM B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sz="5400" b="1">
                <a:solidFill>
                  <a:srgbClr val="FF0000"/>
                </a:solidFill>
              </a:rPr>
              <a:t>Your mentor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828800" y="1447800"/>
            <a:ext cx="7010400" cy="5410200"/>
          </a:xfrm>
          <a:noFill/>
          <a:ln/>
        </p:spPr>
        <p:txBody>
          <a:bodyPr/>
          <a:lstStyle/>
          <a:p>
            <a:pPr>
              <a:buFontTx/>
              <a:buNone/>
            </a:pPr>
            <a:r>
              <a:rPr lang="en-US" sz="2800" b="1">
                <a:solidFill>
                  <a:srgbClr val="FFFF00"/>
                </a:solidFill>
              </a:rPr>
              <a:t>Qualities of your mentor:</a:t>
            </a:r>
          </a:p>
          <a:p>
            <a:pPr>
              <a:buFontTx/>
              <a:buNone/>
            </a:pPr>
            <a:endParaRPr lang="en-US" sz="2800" b="1">
              <a:solidFill>
                <a:srgbClr val="FFFF00"/>
              </a:solidFill>
            </a:endParaRPr>
          </a:p>
          <a:p>
            <a:pPr lvl="1"/>
            <a:r>
              <a:rPr lang="en-US" sz="2400">
                <a:solidFill>
                  <a:schemeClr val="bg1"/>
                </a:solidFill>
              </a:rPr>
              <a:t>Available–do they live in the community?</a:t>
            </a:r>
          </a:p>
          <a:p>
            <a:pPr lvl="1"/>
            <a:r>
              <a:rPr lang="en-US" sz="2400">
                <a:solidFill>
                  <a:schemeClr val="bg1"/>
                </a:solidFill>
              </a:rPr>
              <a:t>Age</a:t>
            </a:r>
          </a:p>
          <a:p>
            <a:pPr lvl="1"/>
            <a:r>
              <a:rPr lang="en-US" sz="2400">
                <a:solidFill>
                  <a:schemeClr val="bg1"/>
                </a:solidFill>
              </a:rPr>
              <a:t>Gender</a:t>
            </a:r>
          </a:p>
          <a:p>
            <a:pPr lvl="1"/>
            <a:r>
              <a:rPr lang="en-US" sz="2400">
                <a:solidFill>
                  <a:schemeClr val="bg1"/>
                </a:solidFill>
              </a:rPr>
              <a:t>Good listener</a:t>
            </a:r>
          </a:p>
          <a:p>
            <a:pPr lvl="1"/>
            <a:r>
              <a:rPr lang="en-US" sz="2400">
                <a:solidFill>
                  <a:schemeClr val="bg1"/>
                </a:solidFill>
              </a:rPr>
              <a:t>Caring</a:t>
            </a:r>
          </a:p>
        </p:txBody>
      </p:sp>
      <p:sp>
        <p:nvSpPr>
          <p:cNvPr id="75780" name="Text Box 4"/>
          <p:cNvSpPr txBox="1">
            <a:spLocks noChangeArrowheads="1"/>
          </p:cNvSpPr>
          <p:nvPr/>
        </p:nvSpPr>
        <p:spPr bwMode="auto">
          <a:xfrm>
            <a:off x="228600" y="62484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48 TM B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1600200" y="247650"/>
            <a:ext cx="7620000" cy="819150"/>
          </a:xfrm>
          <a:noFill/>
          <a:ln/>
        </p:spPr>
        <p:txBody>
          <a:bodyPr/>
          <a:lstStyle/>
          <a:p>
            <a:r>
              <a:rPr lang="en-US" b="1">
                <a:solidFill>
                  <a:srgbClr val="FF0000"/>
                </a:solidFill>
              </a:rPr>
              <a:t>Asking your mentor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828800" y="1752600"/>
            <a:ext cx="7010400" cy="4648200"/>
          </a:xfrm>
          <a:noFill/>
          <a:ln/>
        </p:spPr>
        <p:txBody>
          <a:bodyPr/>
          <a:lstStyle/>
          <a:p>
            <a:pPr>
              <a:spcBef>
                <a:spcPct val="50000"/>
              </a:spcBef>
            </a:pPr>
            <a:r>
              <a:rPr lang="en-US" sz="2800">
                <a:solidFill>
                  <a:schemeClr val="bg1"/>
                </a:solidFill>
              </a:rPr>
              <a:t>Stop by or call</a:t>
            </a:r>
          </a:p>
          <a:p>
            <a:pPr>
              <a:spcBef>
                <a:spcPct val="50000"/>
              </a:spcBef>
            </a:pPr>
            <a:r>
              <a:rPr lang="en-US" sz="2800">
                <a:solidFill>
                  <a:schemeClr val="bg1"/>
                </a:solidFill>
              </a:rPr>
              <a:t>Explain what a mentor is</a:t>
            </a:r>
          </a:p>
          <a:p>
            <a:pPr>
              <a:spcBef>
                <a:spcPct val="50000"/>
              </a:spcBef>
            </a:pPr>
            <a:r>
              <a:rPr lang="en-US" sz="2800">
                <a:solidFill>
                  <a:schemeClr val="bg1"/>
                </a:solidFill>
              </a:rPr>
              <a:t>Ask if they will serve as a mentor for you</a:t>
            </a:r>
          </a:p>
          <a:p>
            <a:pPr>
              <a:spcBef>
                <a:spcPct val="50000"/>
              </a:spcBef>
            </a:pPr>
            <a:r>
              <a:rPr lang="en-US" sz="2800">
                <a:solidFill>
                  <a:schemeClr val="bg1"/>
                </a:solidFill>
              </a:rPr>
              <a:t>If yes, set up the first meeting time</a:t>
            </a:r>
          </a:p>
          <a:p>
            <a:pPr>
              <a:spcBef>
                <a:spcPct val="50000"/>
              </a:spcBef>
            </a:pPr>
            <a:r>
              <a:rPr lang="en-US" sz="2800">
                <a:solidFill>
                  <a:schemeClr val="bg1"/>
                </a:solidFill>
              </a:rPr>
              <a:t>Mail letter</a:t>
            </a:r>
          </a:p>
          <a:p>
            <a:pPr>
              <a:spcBef>
                <a:spcPct val="50000"/>
              </a:spcBef>
            </a:pPr>
            <a:r>
              <a:rPr lang="en-US" sz="2800">
                <a:solidFill>
                  <a:schemeClr val="bg1"/>
                </a:solidFill>
              </a:rPr>
              <a:t>If no, contact the next person on your list to serve as your mentor</a:t>
            </a:r>
          </a:p>
        </p:txBody>
      </p:sp>
      <p:sp>
        <p:nvSpPr>
          <p:cNvPr id="67590" name="Text Box 6"/>
          <p:cNvSpPr txBox="1">
            <a:spLocks noChangeArrowheads="1"/>
          </p:cNvSpPr>
          <p:nvPr/>
        </p:nvSpPr>
        <p:spPr bwMode="auto">
          <a:xfrm>
            <a:off x="228600" y="59436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3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48 TM C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LK Template">
  <a:themeElements>
    <a:clrScheme name="LK Template 1">
      <a:dk1>
        <a:srgbClr val="336699"/>
      </a:dk1>
      <a:lt1>
        <a:srgbClr val="FFFFFF"/>
      </a:lt1>
      <a:dk2>
        <a:srgbClr val="0066FF"/>
      </a:dk2>
      <a:lt2>
        <a:srgbClr val="AFB5D2"/>
      </a:lt2>
      <a:accent1>
        <a:srgbClr val="66CCFF"/>
      </a:accent1>
      <a:accent2>
        <a:srgbClr val="99FFCC"/>
      </a:accent2>
      <a:accent3>
        <a:srgbClr val="FFFFFF"/>
      </a:accent3>
      <a:accent4>
        <a:srgbClr val="2A5682"/>
      </a:accent4>
      <a:accent5>
        <a:srgbClr val="B8E2FF"/>
      </a:accent5>
      <a:accent6>
        <a:srgbClr val="8AE7B9"/>
      </a:accent6>
      <a:hlink>
        <a:srgbClr val="FF99FF"/>
      </a:hlink>
      <a:folHlink>
        <a:srgbClr val="CCCCFF"/>
      </a:folHlink>
    </a:clrScheme>
    <a:fontScheme name="LK Templat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LK Template 1">
        <a:dk1>
          <a:srgbClr val="336699"/>
        </a:dk1>
        <a:lt1>
          <a:srgbClr val="FFFFFF"/>
        </a:lt1>
        <a:dk2>
          <a:srgbClr val="0066FF"/>
        </a:dk2>
        <a:lt2>
          <a:srgbClr val="AFB5D2"/>
        </a:lt2>
        <a:accent1>
          <a:srgbClr val="66CCFF"/>
        </a:accent1>
        <a:accent2>
          <a:srgbClr val="99FFCC"/>
        </a:accent2>
        <a:accent3>
          <a:srgbClr val="FFFFFF"/>
        </a:accent3>
        <a:accent4>
          <a:srgbClr val="2A5682"/>
        </a:accent4>
        <a:accent5>
          <a:srgbClr val="B8E2FF"/>
        </a:accent5>
        <a:accent6>
          <a:srgbClr val="8AE7B9"/>
        </a:accent6>
        <a:hlink>
          <a:srgbClr val="FF99FF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2">
        <a:dk1>
          <a:srgbClr val="003366"/>
        </a:dk1>
        <a:lt1>
          <a:srgbClr val="CCECFF"/>
        </a:lt1>
        <a:dk2>
          <a:srgbClr val="4B3384"/>
        </a:dk2>
        <a:lt2>
          <a:srgbClr val="849CBB"/>
        </a:lt2>
        <a:accent1>
          <a:srgbClr val="90DBFF"/>
        </a:accent1>
        <a:accent2>
          <a:srgbClr val="99FFCC"/>
        </a:accent2>
        <a:accent3>
          <a:srgbClr val="E2F4FF"/>
        </a:accent3>
        <a:accent4>
          <a:srgbClr val="002A56"/>
        </a:accent4>
        <a:accent5>
          <a:srgbClr val="C6EAFF"/>
        </a:accent5>
        <a:accent6>
          <a:srgbClr val="8AE7B9"/>
        </a:accent6>
        <a:hlink>
          <a:srgbClr val="DFC0FF"/>
        </a:hlink>
        <a:folHlink>
          <a:srgbClr val="6DC5D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3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Props1.xml><?xml version="1.0" encoding="utf-8"?>
<ds:datastoreItem xmlns:ds="http://schemas.openxmlformats.org/officeDocument/2006/customXml" ds:itemID="{4410F3D1-BB0F-44D4-B378-F7806730E43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CBA2CAE-7142-4436-B35B-4EE9236AE45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87331B7-5AB6-4265-9F8B-5370B063E82E}">
  <ds:schemaRefs>
    <ds:schemaRef ds:uri="http://purl.org/dc/dcmitype/"/>
    <ds:schemaRef ds:uri="7d75d6f9-8bd4-4602-97a0-53722360a9f2"/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http://schemas.microsoft.com/office/infopath/2007/PartnerControls"/>
    <ds:schemaRef ds:uri="http://schemas.microsoft.com/office/2006/metadata/properties"/>
    <ds:schemaRef ds:uri="http://www.w3.org/XML/1998/namespace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LK Template</Template>
  <TotalTime>17</TotalTime>
  <Words>197</Words>
  <Application>Microsoft Office PowerPoint</Application>
  <PresentationFormat>On-screen Show (4:3)</PresentationFormat>
  <Paragraphs>55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Lucida Calligraphy</vt:lpstr>
      <vt:lpstr>Times New Roman</vt:lpstr>
      <vt:lpstr>LK Template</vt:lpstr>
      <vt:lpstr>The Role of Mentors</vt:lpstr>
      <vt:lpstr>What is a mentor?</vt:lpstr>
      <vt:lpstr>What is a mentor?</vt:lpstr>
      <vt:lpstr>Your mentor</vt:lpstr>
      <vt:lpstr>Your mentor</vt:lpstr>
      <vt:lpstr>Asking your mentor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3</cp:revision>
  <cp:lastPrinted>1601-01-01T00:00:00Z</cp:lastPrinted>
  <dcterms:created xsi:type="dcterms:W3CDTF">2003-12-22T04:08:32Z</dcterms:created>
  <dcterms:modified xsi:type="dcterms:W3CDTF">2018-07-09T18:41:16Z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