
<file path=[Content_Types].xml><?xml version="1.0" encoding="utf-8"?>
<Types xmlns="http://schemas.openxmlformats.org/package/2006/content-types"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notesMasterIdLst>
    <p:notesMasterId r:id="rId13"/>
  </p:notesMasterIdLst>
  <p:handoutMasterIdLst>
    <p:handoutMasterId r:id="rId14"/>
  </p:handoutMasterIdLst>
  <p:sldIdLst>
    <p:sldId id="256" r:id="rId5"/>
    <p:sldId id="257" r:id="rId6"/>
    <p:sldId id="261" r:id="rId7"/>
    <p:sldId id="259" r:id="rId8"/>
    <p:sldId id="262" r:id="rId9"/>
    <p:sldId id="260" r:id="rId10"/>
    <p:sldId id="263" r:id="rId11"/>
    <p:sldId id="264" r:id="rId12"/>
  </p:sldIdLst>
  <p:sldSz cx="9144000" cy="6858000" type="screen4x3"/>
  <p:notesSz cx="6858000" cy="9144000"/>
  <p:custDataLst>
    <p:tags r:id="rId15"/>
  </p:custDataLst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mes New Roman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00"/>
    <a:srgbClr val="000000"/>
    <a:srgbClr val="FF0000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7" autoAdjust="0"/>
    <p:restoredTop sz="94683" autoAdjust="0"/>
  </p:normalViewPr>
  <p:slideViewPr>
    <p:cSldViewPr>
      <p:cViewPr varScale="1">
        <p:scale>
          <a:sx n="98" d="100"/>
          <a:sy n="98" d="100"/>
        </p:scale>
        <p:origin x="768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viewProps" Target="viewProps.xml"/><Relationship Id="rId2" Type="http://schemas.openxmlformats.org/officeDocument/2006/relationships/customXml" Target="../customXml/item2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endParaRPr lang="en-US"/>
          </a:p>
        </p:txBody>
      </p:sp>
      <p:sp>
        <p:nvSpPr>
          <p:cNvPr id="2560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kumimoji="1" sz="1200"/>
            </a:lvl1pPr>
          </a:lstStyle>
          <a:p>
            <a:endParaRPr lang="en-US"/>
          </a:p>
        </p:txBody>
      </p:sp>
      <p:sp>
        <p:nvSpPr>
          <p:cNvPr id="2560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kumimoji="1" sz="1200"/>
            </a:lvl1pPr>
          </a:lstStyle>
          <a:p>
            <a:fld id="{7BE1B04F-26F4-48CE-8879-810574D4BA80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23557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3558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endParaRPr lang="en-US"/>
          </a:p>
        </p:txBody>
      </p:sp>
      <p:sp>
        <p:nvSpPr>
          <p:cNvPr id="23559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0" hangingPunct="0">
              <a:defRPr sz="1200"/>
            </a:lvl1pPr>
          </a:lstStyle>
          <a:p>
            <a:fld id="{D8F88016-0811-46E7-BD1B-E8FE01F36887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kumimoji="1" sz="1200" kern="1200">
        <a:solidFill>
          <a:schemeClr val="tx1"/>
        </a:solidFill>
        <a:latin typeface="Times New Roman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164A199-2BFB-47A6-9EF2-85D1C70B4D5F}" type="slidenum">
              <a:rPr lang="en-US"/>
              <a:pPr/>
              <a:t>1</a:t>
            </a:fld>
            <a:endParaRPr lang="en-US"/>
          </a:p>
        </p:txBody>
      </p:sp>
      <p:sp>
        <p:nvSpPr>
          <p:cNvPr id="696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96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2CC9465B-1013-47F4-AC62-E3B2114016B8}" type="slidenum">
              <a:rPr lang="en-US"/>
              <a:pPr/>
              <a:t>2</a:t>
            </a:fld>
            <a:endParaRPr lang="en-US"/>
          </a:p>
        </p:txBody>
      </p:sp>
      <p:sp>
        <p:nvSpPr>
          <p:cNvPr id="70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065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CF9B96C-7D54-4E0A-A936-C8A9DFCF9ABD}" type="slidenum">
              <a:rPr lang="en-US"/>
              <a:pPr/>
              <a:t>3</a:t>
            </a:fld>
            <a:endParaRPr lang="en-US"/>
          </a:p>
        </p:txBody>
      </p:sp>
      <p:sp>
        <p:nvSpPr>
          <p:cNvPr id="747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475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F3B2655-0C15-4F2D-80D9-0224B666CD8E}" type="slidenum">
              <a:rPr lang="en-US"/>
              <a:pPr/>
              <a:t>4</a:t>
            </a:fld>
            <a:endParaRPr lang="en-US"/>
          </a:p>
        </p:txBody>
      </p:sp>
      <p:sp>
        <p:nvSpPr>
          <p:cNvPr id="716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6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6344A406-8FC5-474B-80F5-F68E33015B4A}" type="slidenum">
              <a:rPr lang="en-US"/>
              <a:pPr/>
              <a:t>5</a:t>
            </a:fld>
            <a:endParaRPr lang="en-US"/>
          </a:p>
        </p:txBody>
      </p:sp>
      <p:sp>
        <p:nvSpPr>
          <p:cNvPr id="768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680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AF4E38A-B290-424F-90C0-B2D965EA6AF5}" type="slidenum">
              <a:rPr lang="en-US"/>
              <a:pPr/>
              <a:t>6</a:t>
            </a:fld>
            <a:endParaRPr lang="en-US"/>
          </a:p>
        </p:txBody>
      </p:sp>
      <p:sp>
        <p:nvSpPr>
          <p:cNvPr id="727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27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4A3C237-1241-4DB8-87CD-1FA17ADCB061}" type="slidenum">
              <a:rPr lang="en-US"/>
              <a:pPr/>
              <a:t>7</a:t>
            </a:fld>
            <a:endParaRPr lang="en-US"/>
          </a:p>
        </p:txBody>
      </p:sp>
      <p:sp>
        <p:nvSpPr>
          <p:cNvPr id="788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88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3D7E662-1F33-4B8B-8DF9-6877F56A35FA}" type="slidenum">
              <a:rPr lang="en-US"/>
              <a:pPr/>
              <a:t>8</a:t>
            </a:fld>
            <a:endParaRPr lang="en-US"/>
          </a:p>
        </p:txBody>
      </p:sp>
      <p:sp>
        <p:nvSpPr>
          <p:cNvPr id="808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089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9" name="Rectangle 7"/>
          <p:cNvSpPr>
            <a:spLocks noGrp="1" noChangeArrowheads="1"/>
          </p:cNvSpPr>
          <p:nvPr>
            <p:ph type="ctrTitle" sz="quarter"/>
          </p:nvPr>
        </p:nvSpPr>
        <p:spPr>
          <a:xfrm>
            <a:off x="1600200" y="1676400"/>
            <a:ext cx="7543800" cy="1143000"/>
          </a:xfrm>
        </p:spPr>
        <p:txBody>
          <a:bodyPr/>
          <a:lstStyle>
            <a:lvl1pPr>
              <a:defRPr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080" name="Rectangle 8"/>
          <p:cNvSpPr>
            <a:spLocks noGrp="1" noChangeArrowheads="1"/>
          </p:cNvSpPr>
          <p:nvPr>
            <p:ph type="subTitle" sz="quarter" idx="1"/>
          </p:nvPr>
        </p:nvSpPr>
        <p:spPr>
          <a:xfrm>
            <a:off x="1676400" y="2971800"/>
            <a:ext cx="7467600" cy="13716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3082" name="Rectangle 10"/>
          <p:cNvSpPr>
            <a:spLocks noGrp="1" noChangeArrowheads="1"/>
          </p:cNvSpPr>
          <p:nvPr>
            <p:ph type="ftr" sz="quarter" idx="3"/>
          </p:nvPr>
        </p:nvSpPr>
        <p:spPr>
          <a:xfrm>
            <a:off x="0" y="6249988"/>
            <a:ext cx="8839200" cy="608012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3084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5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6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3089" name="AutoShape 17"/>
          <p:cNvSpPr>
            <a:spLocks noChangeArrowheads="1"/>
          </p:cNvSpPr>
          <p:nvPr/>
        </p:nvSpPr>
        <p:spPr bwMode="auto">
          <a:xfrm rot="6000000">
            <a:off x="876300" y="20955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3088" name="AutoShape 16"/>
          <p:cNvSpPr>
            <a:spLocks noChangeArrowheads="1"/>
          </p:cNvSpPr>
          <p:nvPr/>
        </p:nvSpPr>
        <p:spPr bwMode="auto">
          <a:xfrm rot="6000000">
            <a:off x="533400" y="20383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15200" y="247650"/>
            <a:ext cx="1905000" cy="5924550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600200" y="247650"/>
            <a:ext cx="5562600" cy="59245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OverObj" preserve="1">
  <p:cSld name="Title and Tex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247650"/>
            <a:ext cx="7620000" cy="104775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600200" y="16002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00200" y="3962400"/>
            <a:ext cx="7620000" cy="22098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>
          <a:xfrm>
            <a:off x="0" y="6400800"/>
            <a:ext cx="8915400" cy="457200"/>
          </a:xfrm>
        </p:spPr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6002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86400" y="1600200"/>
            <a:ext cx="3733800" cy="4572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Footer Placeholder 6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  <a:latin typeface="+mj-lt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Rectangle 7"/>
          <p:cNvSpPr>
            <a:spLocks noGrp="1" noChangeArrowheads="1"/>
          </p:cNvSpPr>
          <p:nvPr>
            <p:ph type="title"/>
          </p:nvPr>
        </p:nvSpPr>
        <p:spPr bwMode="auto">
          <a:xfrm>
            <a:off x="1600200" y="247650"/>
            <a:ext cx="7620000" cy="1047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1032" name="Rectangle 8"/>
          <p:cNvSpPr>
            <a:spLocks noGrp="1" noChangeArrowheads="1"/>
          </p:cNvSpPr>
          <p:nvPr>
            <p:ph type="body" idx="1"/>
          </p:nvPr>
        </p:nvSpPr>
        <p:spPr bwMode="auto">
          <a:xfrm>
            <a:off x="1600200" y="1600200"/>
            <a:ext cx="7620000" cy="4572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34" name="Rectangle 10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0" y="6400800"/>
            <a:ext cx="8915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2075" tIns="46038" rIns="92075" bIns="46038" numCol="1" anchor="ctr" anchorCtr="0" compatLnSpc="1">
            <a:prstTxWarp prst="textNoShape">
              <a:avLst/>
            </a:prstTxWarp>
          </a:bodyPr>
          <a:lstStyle>
            <a:lvl1pPr algn="r">
              <a:defRPr sz="1400">
                <a:solidFill>
                  <a:srgbClr val="FF0000"/>
                </a:solidFill>
                <a:latin typeface="Lucida Calligraphy" pitchFamily="66" charset="0"/>
              </a:defRPr>
            </a:lvl1pPr>
          </a:lstStyle>
          <a:p>
            <a:r>
              <a:rPr lang="en-US"/>
              <a:t>Life</a:t>
            </a:r>
            <a:r>
              <a:rPr lang="en-US">
                <a:latin typeface="+mn-lt"/>
              </a:rPr>
              <a:t>Knowledge</a:t>
            </a:r>
            <a:r>
              <a:rPr lang="en-US"/>
              <a:t>®</a:t>
            </a:r>
          </a:p>
          <a:p>
            <a:endParaRPr lang="en-US"/>
          </a:p>
        </p:txBody>
      </p:sp>
      <p:sp>
        <p:nvSpPr>
          <p:cNvPr id="1036" name="Arc 12"/>
          <p:cNvSpPr>
            <a:spLocks/>
          </p:cNvSpPr>
          <p:nvPr/>
        </p:nvSpPr>
        <p:spPr bwMode="auto">
          <a:xfrm>
            <a:off x="-76200" y="-1752600"/>
            <a:ext cx="400050" cy="6400800"/>
          </a:xfrm>
          <a:custGeom>
            <a:avLst/>
            <a:gdLst>
              <a:gd name="G0" fmla="+- 21600 0 0"/>
              <a:gd name="G1" fmla="+- 21600 0 0"/>
              <a:gd name="G2" fmla="+- 21600 0 0"/>
              <a:gd name="T0" fmla="*/ 21600 w 21600"/>
              <a:gd name="T1" fmla="*/ 43200 h 43200"/>
              <a:gd name="T2" fmla="*/ 21600 w 21600"/>
              <a:gd name="T3" fmla="*/ 0 h 43200"/>
              <a:gd name="T4" fmla="*/ 2160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</a:path>
              <a:path w="21600" h="43200" stroke="0" extrusionOk="0">
                <a:moveTo>
                  <a:pt x="21600" y="43200"/>
                </a:moveTo>
                <a:cubicBezTo>
                  <a:pt x="9670" y="43200"/>
                  <a:pt x="0" y="33529"/>
                  <a:pt x="0" y="21600"/>
                </a:cubicBezTo>
                <a:cubicBezTo>
                  <a:pt x="-1" y="9670"/>
                  <a:pt x="9670" y="0"/>
                  <a:pt x="21599" y="0"/>
                </a:cubicBezTo>
                <a:lnTo>
                  <a:pt x="21600" y="21600"/>
                </a:lnTo>
                <a:close/>
              </a:path>
            </a:pathLst>
          </a:custGeom>
          <a:gradFill rotWithShape="0">
            <a:gsLst>
              <a:gs pos="0">
                <a:srgbClr val="FFFF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7" name="Arc 13"/>
          <p:cNvSpPr>
            <a:spLocks/>
          </p:cNvSpPr>
          <p:nvPr/>
        </p:nvSpPr>
        <p:spPr bwMode="auto">
          <a:xfrm>
            <a:off x="1219200" y="1981200"/>
            <a:ext cx="400050" cy="6400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43200"/>
              <a:gd name="T2" fmla="*/ 0 w 21600"/>
              <a:gd name="T3" fmla="*/ 43200 h 43200"/>
              <a:gd name="T4" fmla="*/ 0 w 21600"/>
              <a:gd name="T5" fmla="*/ 21600 h 432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43200" fill="none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</a:path>
              <a:path w="21600" h="43200" stroke="0" extrusionOk="0">
                <a:moveTo>
                  <a:pt x="-1" y="0"/>
                </a:moveTo>
                <a:cubicBezTo>
                  <a:pt x="11929" y="0"/>
                  <a:pt x="21600" y="9670"/>
                  <a:pt x="21600" y="21600"/>
                </a:cubicBezTo>
                <a:cubicBezTo>
                  <a:pt x="21600" y="33529"/>
                  <a:pt x="11929" y="43199"/>
                  <a:pt x="0" y="43200"/>
                </a:cubicBezTo>
                <a:lnTo>
                  <a:pt x="0" y="21600"/>
                </a:lnTo>
                <a:close/>
              </a:path>
            </a:pathLst>
          </a:custGeom>
          <a:gradFill rotWithShape="0">
            <a:gsLst>
              <a:gs pos="0">
                <a:srgbClr val="FF0000"/>
              </a:gs>
              <a:gs pos="100000">
                <a:schemeClr val="bg1"/>
              </a:gs>
            </a:gsLst>
            <a:path path="shape">
              <a:fillToRect l="50000" t="50000" r="50000" b="50000"/>
            </a:path>
          </a:gradFill>
          <a:ln w="9525">
            <a:noFill/>
            <a:round/>
            <a:headEnd type="none" w="sm" len="sm"/>
            <a:tailEnd type="none" w="sm" len="sm"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8" name="Rectangle 14"/>
          <p:cNvSpPr>
            <a:spLocks noChangeArrowheads="1"/>
          </p:cNvSpPr>
          <p:nvPr/>
        </p:nvSpPr>
        <p:spPr bwMode="auto">
          <a:xfrm>
            <a:off x="249238" y="0"/>
            <a:ext cx="1066800" cy="6856413"/>
          </a:xfrm>
          <a:prstGeom prst="rect">
            <a:avLst/>
          </a:prstGeom>
          <a:gradFill rotWithShape="1">
            <a:gsLst>
              <a:gs pos="0">
                <a:srgbClr val="FFFF00"/>
              </a:gs>
              <a:gs pos="100000">
                <a:srgbClr val="FF0000"/>
              </a:gs>
            </a:gsLst>
            <a:lin ang="2700000" scaled="1"/>
          </a:gradFill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endParaRPr lang="en-US"/>
          </a:p>
        </p:txBody>
      </p:sp>
      <p:sp>
        <p:nvSpPr>
          <p:cNvPr id="1039" name="AutoShape 15"/>
          <p:cNvSpPr>
            <a:spLocks noChangeArrowheads="1"/>
          </p:cNvSpPr>
          <p:nvPr/>
        </p:nvSpPr>
        <p:spPr bwMode="auto">
          <a:xfrm rot="6000000">
            <a:off x="800100" y="59055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rgbClr val="003399"/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1040" name="AutoShape 16"/>
          <p:cNvSpPr>
            <a:spLocks noChangeArrowheads="1"/>
          </p:cNvSpPr>
          <p:nvPr/>
        </p:nvSpPr>
        <p:spPr bwMode="auto">
          <a:xfrm rot="6000000">
            <a:off x="457200" y="533400"/>
            <a:ext cx="723900" cy="571500"/>
          </a:xfrm>
          <a:prstGeom prst="triangle">
            <a:avLst>
              <a:gd name="adj" fmla="val 49995"/>
            </a:avLst>
          </a:prstGeom>
          <a:gradFill rotWithShape="0">
            <a:gsLst>
              <a:gs pos="0">
                <a:srgbClr val="FFFF00"/>
              </a:gs>
              <a:gs pos="100000">
                <a:srgbClr val="FF0000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>
            <a:outerShdw dist="76200" dir="5400000" algn="ctr" rotWithShape="0">
              <a:schemeClr val="tx1"/>
            </a:outerShdw>
          </a:effectLst>
        </p:spPr>
        <p:txBody>
          <a:bodyPr/>
          <a:lstStyle/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rgbClr val="000099"/>
          </a:solidFill>
          <a:latin typeface="Times New Roman" pitchFamily="18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•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/>
          <a:p>
            <a:r>
              <a:rPr lang="en-US"/>
              <a:t>Life</a:t>
            </a:r>
            <a:r>
              <a:rPr lang="en-US">
                <a:latin typeface="Arial" charset="0"/>
              </a:rPr>
              <a:t>Knowledge</a:t>
            </a:r>
            <a:r>
              <a:rPr lang="en-US"/>
              <a:t>®</a:t>
            </a:r>
          </a:p>
        </p:txBody>
      </p:sp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1600200" y="1676400"/>
            <a:ext cx="7543800" cy="1676400"/>
          </a:xfrm>
          <a:noFill/>
          <a:ln/>
        </p:spPr>
        <p:txBody>
          <a:bodyPr/>
          <a:lstStyle/>
          <a:p>
            <a:r>
              <a:rPr lang="en-US">
                <a:solidFill>
                  <a:srgbClr val="FF0000"/>
                </a:solidFill>
              </a:rPr>
              <a:t>Building a Relationship with a Mentor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676400" y="3505200"/>
            <a:ext cx="4876800" cy="1752600"/>
          </a:xfrm>
          <a:noFill/>
          <a:ln/>
        </p:spPr>
        <p:txBody>
          <a:bodyPr/>
          <a:lstStyle/>
          <a:p>
            <a:r>
              <a:rPr lang="en-US">
                <a:solidFill>
                  <a:schemeClr val="bg1"/>
                </a:solidFill>
              </a:rPr>
              <a:t>How do I begin to grow?</a:t>
            </a:r>
          </a:p>
          <a:p>
            <a:endParaRPr lang="en-US">
              <a:solidFill>
                <a:schemeClr val="bg1"/>
              </a:solidFill>
            </a:endParaRPr>
          </a:p>
        </p:txBody>
      </p:sp>
      <p:sp>
        <p:nvSpPr>
          <p:cNvPr id="4101" name="Text Box 5"/>
          <p:cNvSpPr txBox="1">
            <a:spLocks noChangeArrowheads="1"/>
          </p:cNvSpPr>
          <p:nvPr/>
        </p:nvSpPr>
        <p:spPr bwMode="auto">
          <a:xfrm>
            <a:off x="152400" y="6142038"/>
            <a:ext cx="1219200" cy="639762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Stage One of Development</a:t>
            </a:r>
            <a:br>
              <a:rPr lang="en-US" sz="1200" b="1">
                <a:solidFill>
                  <a:srgbClr val="000000"/>
                </a:solidFill>
                <a:latin typeface="Arial" charset="0"/>
              </a:rPr>
            </a:br>
            <a:r>
              <a:rPr lang="en-US" sz="1200" b="1">
                <a:solidFill>
                  <a:srgbClr val="000000"/>
                </a:solidFill>
                <a:latin typeface="Arial" charset="0"/>
              </a:rPr>
              <a:t>ME </a:t>
            </a:r>
          </a:p>
        </p:txBody>
      </p:sp>
      <p:sp>
        <p:nvSpPr>
          <p:cNvPr id="4102" name="Text Box 6"/>
          <p:cNvSpPr txBox="1">
            <a:spLocks noChangeArrowheads="1"/>
          </p:cNvSpPr>
          <p:nvPr/>
        </p:nvSpPr>
        <p:spPr bwMode="auto">
          <a:xfrm>
            <a:off x="228600" y="5867400"/>
            <a:ext cx="1066800" cy="274638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200" b="1">
                <a:solidFill>
                  <a:srgbClr val="000000"/>
                </a:solidFill>
                <a:latin typeface="Arial" charset="0"/>
              </a:rPr>
              <a:t>HS 49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457200"/>
            <a:ext cx="7772400" cy="129540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FF0000"/>
                </a:solidFill>
              </a:rPr>
              <a:t>Benefits of your mentor/protégé relationship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2209800"/>
            <a:ext cx="7162800" cy="41910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800" b="1" i="1">
                <a:solidFill>
                  <a:srgbClr val="FFFF00"/>
                </a:solidFill>
              </a:rPr>
              <a:t>Mentor/Protégé Relationship</a:t>
            </a:r>
            <a:r>
              <a:rPr lang="en-US" sz="2800">
                <a:solidFill>
                  <a:schemeClr val="bg1"/>
                </a:solidFill>
              </a:rPr>
              <a:t>:</a:t>
            </a:r>
          </a:p>
          <a:p>
            <a:pPr>
              <a:buFontTx/>
              <a:buNone/>
            </a:pPr>
            <a:r>
              <a:rPr lang="en-US" sz="2800">
                <a:solidFill>
                  <a:schemeClr val="bg1"/>
                </a:solidFill>
              </a:rPr>
              <a:t>	A dynamic process whereby each participant respects and trusts the other’s advice, counsel and guidance across a significant period of time. </a:t>
            </a:r>
          </a:p>
        </p:txBody>
      </p:sp>
      <p:sp>
        <p:nvSpPr>
          <p:cNvPr id="5209" name="Text Box 89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3730" name="Rectangle 2"/>
          <p:cNvSpPr>
            <a:spLocks noGrp="1" noChangeArrowheads="1"/>
          </p:cNvSpPr>
          <p:nvPr>
            <p:ph type="title"/>
          </p:nvPr>
        </p:nvSpPr>
        <p:spPr>
          <a:xfrm>
            <a:off x="1447800" y="457200"/>
            <a:ext cx="7772400" cy="1295400"/>
          </a:xfrm>
          <a:noFill/>
          <a:ln/>
        </p:spPr>
        <p:txBody>
          <a:bodyPr/>
          <a:lstStyle/>
          <a:p>
            <a:pPr algn="ctr"/>
            <a:r>
              <a:rPr lang="en-US" sz="4000" b="1">
                <a:solidFill>
                  <a:srgbClr val="FF0000"/>
                </a:solidFill>
              </a:rPr>
              <a:t>Benefits of your mentor/protégé relationship</a:t>
            </a:r>
          </a:p>
        </p:txBody>
      </p:sp>
      <p:sp>
        <p:nvSpPr>
          <p:cNvPr id="73731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981200" y="1828800"/>
            <a:ext cx="6934200" cy="4572000"/>
          </a:xfrm>
          <a:noFill/>
          <a:ln/>
        </p:spPr>
        <p:txBody>
          <a:bodyPr/>
          <a:lstStyle/>
          <a:p>
            <a:pPr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Companion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Role Model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Resource Person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Advice from a different perspective</a:t>
            </a:r>
          </a:p>
          <a:p>
            <a:pPr lvl="1">
              <a:buClr>
                <a:srgbClr val="FF0000"/>
              </a:buClr>
              <a:buFont typeface="Wingdings" pitchFamily="2" charset="2"/>
              <a:buChar char="§"/>
            </a:pPr>
            <a:r>
              <a:rPr lang="en-US">
                <a:solidFill>
                  <a:schemeClr val="bg1"/>
                </a:solidFill>
              </a:rPr>
              <a:t>Think of other benefits of the mentor/protégé relationship to add to this list</a:t>
            </a:r>
          </a:p>
        </p:txBody>
      </p:sp>
      <p:sp>
        <p:nvSpPr>
          <p:cNvPr id="73732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1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A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6562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28600"/>
            <a:ext cx="7620000" cy="9906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Mentor/Protégé Relationship Parameters</a:t>
            </a:r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371600"/>
            <a:ext cx="6858000" cy="54102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Meet</a:t>
            </a:r>
            <a:r>
              <a:rPr lang="en-US" sz="2800">
                <a:solidFill>
                  <a:schemeClr val="bg1"/>
                </a:solidFill>
              </a:rPr>
              <a:t> regularly with the mentor to review and discuss goals.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Be available</a:t>
            </a:r>
            <a:r>
              <a:rPr lang="en-US" sz="2800">
                <a:solidFill>
                  <a:schemeClr val="bg1"/>
                </a:solidFill>
              </a:rPr>
              <a:t> for assistance, advice, and support to accomplish the common goals.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Recognize</a:t>
            </a:r>
            <a:r>
              <a:rPr lang="en-US" sz="2800">
                <a:solidFill>
                  <a:schemeClr val="bg1"/>
                </a:solidFill>
              </a:rPr>
              <a:t> the ethical responsibilities of the mentor/protégé relationship.</a:t>
            </a:r>
          </a:p>
        </p:txBody>
      </p:sp>
      <p:sp>
        <p:nvSpPr>
          <p:cNvPr id="66567" name="Text Box 7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B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5778" name="Rectangle 2"/>
          <p:cNvSpPr>
            <a:spLocks noGrp="1" noChangeArrowheads="1"/>
          </p:cNvSpPr>
          <p:nvPr>
            <p:ph type="title"/>
          </p:nvPr>
        </p:nvSpPr>
        <p:spPr>
          <a:xfrm>
            <a:off x="1600200" y="228600"/>
            <a:ext cx="7620000" cy="990600"/>
          </a:xfrm>
          <a:noFill/>
          <a:ln/>
        </p:spPr>
        <p:txBody>
          <a:bodyPr/>
          <a:lstStyle/>
          <a:p>
            <a:pPr algn="ctr"/>
            <a:r>
              <a:rPr lang="en-US" sz="3600" b="1">
                <a:solidFill>
                  <a:srgbClr val="FF0000"/>
                </a:solidFill>
              </a:rPr>
              <a:t>Mentor/Protégé Relationship Parameters</a:t>
            </a:r>
          </a:p>
        </p:txBody>
      </p:sp>
      <p:sp>
        <p:nvSpPr>
          <p:cNvPr id="75779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752600" y="1600200"/>
            <a:ext cx="6858000" cy="5181600"/>
          </a:xfrm>
          <a:noFill/>
          <a:ln/>
        </p:spPr>
        <p:txBody>
          <a:bodyPr/>
          <a:lstStyle/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Listen</a:t>
            </a:r>
            <a:r>
              <a:rPr lang="en-US" sz="2800">
                <a:solidFill>
                  <a:schemeClr val="bg1"/>
                </a:solidFill>
              </a:rPr>
              <a:t> to the mentor/protégé's questions and concerns.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Accept</a:t>
            </a:r>
            <a:r>
              <a:rPr lang="en-US" sz="2800">
                <a:solidFill>
                  <a:schemeClr val="bg1"/>
                </a:solidFill>
              </a:rPr>
              <a:t> the feedback and suggestions given by the mentor/protégé.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Meet</a:t>
            </a:r>
            <a:r>
              <a:rPr lang="en-US" sz="2800">
                <a:solidFill>
                  <a:schemeClr val="bg1"/>
                </a:solidFill>
              </a:rPr>
              <a:t> in a regular location at a regular time.</a:t>
            </a:r>
          </a:p>
        </p:txBody>
      </p:sp>
      <p:sp>
        <p:nvSpPr>
          <p:cNvPr id="75780" name="Text Box 4"/>
          <p:cNvSpPr txBox="1">
            <a:spLocks noChangeArrowheads="1"/>
          </p:cNvSpPr>
          <p:nvPr/>
        </p:nvSpPr>
        <p:spPr bwMode="auto">
          <a:xfrm>
            <a:off x="228600" y="62484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2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B </a:t>
            </a:r>
          </a:p>
        </p:txBody>
      </p:sp>
      <p:pic>
        <p:nvPicPr>
          <p:cNvPr id="75782" name="Picture 6" descr="MCHM00379_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391400" y="1371600"/>
            <a:ext cx="1371600" cy="1524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6758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620000" cy="89535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0000"/>
                </a:solidFill>
              </a:rPr>
              <a:t>So you have a mentor…Now What!?</a:t>
            </a:r>
          </a:p>
        </p:txBody>
      </p:sp>
      <p:sp>
        <p:nvSpPr>
          <p:cNvPr id="6758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295400"/>
            <a:ext cx="7239000" cy="5562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400" b="1">
                <a:solidFill>
                  <a:schemeClr val="bg1"/>
                </a:solidFill>
              </a:rPr>
              <a:t>Guidelines for the mentor/protégé relationship:</a:t>
            </a:r>
          </a:p>
          <a:p>
            <a:pPr>
              <a:buFontTx/>
              <a:buNone/>
            </a:pPr>
            <a:endParaRPr lang="en-US" sz="2400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Arrange</a:t>
            </a:r>
            <a:r>
              <a:rPr lang="en-US" sz="2800">
                <a:solidFill>
                  <a:schemeClr val="bg1"/>
                </a:solidFill>
              </a:rPr>
              <a:t> your first meeting date, time, and place.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Discuss</a:t>
            </a:r>
            <a:r>
              <a:rPr lang="en-US" sz="2800">
                <a:solidFill>
                  <a:schemeClr val="bg1"/>
                </a:solidFill>
              </a:rPr>
              <a:t> and outline a list of short-term, intermediate, and long-term goals for you and your mentor.</a:t>
            </a:r>
          </a:p>
        </p:txBody>
      </p:sp>
      <p:sp>
        <p:nvSpPr>
          <p:cNvPr id="67590" name="Text Box 6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620000" cy="89535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0000"/>
                </a:solidFill>
              </a:rPr>
              <a:t>So you have a mentor…Now What!?</a:t>
            </a:r>
          </a:p>
        </p:txBody>
      </p:sp>
      <p:sp>
        <p:nvSpPr>
          <p:cNvPr id="77827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295400"/>
            <a:ext cx="7239000" cy="5562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400" b="1">
                <a:solidFill>
                  <a:schemeClr val="bg1"/>
                </a:solidFill>
              </a:rPr>
              <a:t>Guidelines for the mentor/protégé relationship:</a:t>
            </a:r>
          </a:p>
          <a:p>
            <a:pPr>
              <a:buFontTx/>
              <a:buNone/>
            </a:pPr>
            <a:endParaRPr lang="en-US" sz="2400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Select</a:t>
            </a:r>
            <a:r>
              <a:rPr lang="en-US" sz="2800">
                <a:solidFill>
                  <a:srgbClr val="FFFF00"/>
                </a:solidFill>
              </a:rPr>
              <a:t> </a:t>
            </a:r>
            <a:r>
              <a:rPr lang="en-US" sz="2800">
                <a:solidFill>
                  <a:schemeClr val="bg1"/>
                </a:solidFill>
              </a:rPr>
              <a:t>at least one goal in each area and create an action plan with deadlines.</a:t>
            </a:r>
          </a:p>
          <a:p>
            <a:pPr>
              <a:spcBef>
                <a:spcPct val="50000"/>
              </a:spcBef>
              <a:buFontTx/>
              <a:buNone/>
            </a:pPr>
            <a:endParaRPr lang="en-US" sz="2800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Set</a:t>
            </a:r>
            <a:r>
              <a:rPr lang="en-US" sz="2800">
                <a:solidFill>
                  <a:schemeClr val="bg1"/>
                </a:solidFill>
              </a:rPr>
              <a:t> your next meeting date, time, and place. </a:t>
            </a:r>
          </a:p>
        </p:txBody>
      </p:sp>
      <p:sp>
        <p:nvSpPr>
          <p:cNvPr id="77828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C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Life</a:t>
            </a:r>
            <a:r>
              <a:rPr lang="en-US">
                <a:solidFill>
                  <a:srgbClr val="FF0000"/>
                </a:solidFill>
                <a:latin typeface="Arial" charset="0"/>
              </a:rPr>
              <a:t>Knowledge</a:t>
            </a:r>
            <a:r>
              <a:rPr lang="en-US">
                <a:solidFill>
                  <a:srgbClr val="FF0000"/>
                </a:solidFill>
                <a:latin typeface="Lucida Calligraphy" pitchFamily="66" charset="0"/>
              </a:rPr>
              <a:t>®</a:t>
            </a:r>
          </a:p>
          <a:p>
            <a:endParaRPr lang="en-US"/>
          </a:p>
        </p:txBody>
      </p:sp>
      <p:sp>
        <p:nvSpPr>
          <p:cNvPr id="79874" name="Rectangle 2"/>
          <p:cNvSpPr>
            <a:spLocks noGrp="1" noChangeArrowheads="1"/>
          </p:cNvSpPr>
          <p:nvPr>
            <p:ph type="title"/>
          </p:nvPr>
        </p:nvSpPr>
        <p:spPr>
          <a:xfrm>
            <a:off x="1524000" y="0"/>
            <a:ext cx="7620000" cy="895350"/>
          </a:xfrm>
          <a:noFill/>
          <a:ln/>
        </p:spPr>
        <p:txBody>
          <a:bodyPr/>
          <a:lstStyle/>
          <a:p>
            <a:r>
              <a:rPr lang="en-US" sz="3600" b="1">
                <a:solidFill>
                  <a:srgbClr val="FF0000"/>
                </a:solidFill>
              </a:rPr>
              <a:t>So you have a mentor…Now What!?</a:t>
            </a:r>
          </a:p>
        </p:txBody>
      </p:sp>
      <p:sp>
        <p:nvSpPr>
          <p:cNvPr id="7987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1676400" y="1295400"/>
            <a:ext cx="7239000" cy="5562600"/>
          </a:xfrm>
          <a:noFill/>
          <a:ln/>
        </p:spPr>
        <p:txBody>
          <a:bodyPr/>
          <a:lstStyle/>
          <a:p>
            <a:pPr>
              <a:buFontTx/>
              <a:buNone/>
            </a:pPr>
            <a:r>
              <a:rPr lang="en-US" sz="2400" b="1">
                <a:solidFill>
                  <a:schemeClr val="bg1"/>
                </a:solidFill>
              </a:rPr>
              <a:t>Guidelines for the mentor/protégé relationship:</a:t>
            </a:r>
          </a:p>
          <a:p>
            <a:pPr>
              <a:buFontTx/>
              <a:buNone/>
            </a:pPr>
            <a:endParaRPr lang="en-US" sz="2400" b="1">
              <a:solidFill>
                <a:schemeClr val="bg1"/>
              </a:solidFill>
            </a:endParaRPr>
          </a:p>
          <a:p>
            <a:pPr>
              <a:spcBef>
                <a:spcPct val="50000"/>
              </a:spcBef>
            </a:pPr>
            <a:r>
              <a:rPr lang="en-US" sz="2800" b="1">
                <a:solidFill>
                  <a:srgbClr val="FFFF00"/>
                </a:solidFill>
              </a:rPr>
              <a:t>Identify</a:t>
            </a:r>
            <a:r>
              <a:rPr lang="en-US" sz="2800">
                <a:solidFill>
                  <a:schemeClr val="bg1"/>
                </a:solidFill>
              </a:rPr>
              <a:t> an agenda for the next meeting including the following:</a:t>
            </a:r>
          </a:p>
          <a:p>
            <a:pPr lvl="1"/>
            <a:r>
              <a:rPr lang="en-US" sz="2000">
                <a:solidFill>
                  <a:schemeClr val="bg1"/>
                </a:solidFill>
              </a:rPr>
              <a:t>discuss progress and get suggestions from your mentor</a:t>
            </a:r>
          </a:p>
          <a:p>
            <a:pPr lvl="1"/>
            <a:r>
              <a:rPr lang="en-US" sz="2000">
                <a:solidFill>
                  <a:schemeClr val="bg1"/>
                </a:solidFill>
              </a:rPr>
              <a:t>evaluate progress and goals</a:t>
            </a:r>
          </a:p>
          <a:p>
            <a:pPr lvl="1"/>
            <a:r>
              <a:rPr lang="en-US" sz="2000">
                <a:solidFill>
                  <a:schemeClr val="bg1"/>
                </a:solidFill>
              </a:rPr>
              <a:t>set new timelines and deadlines as accomplishments are made</a:t>
            </a:r>
          </a:p>
        </p:txBody>
      </p:sp>
      <p:sp>
        <p:nvSpPr>
          <p:cNvPr id="79876" name="Text Box 4"/>
          <p:cNvSpPr txBox="1">
            <a:spLocks noChangeArrowheads="1"/>
          </p:cNvSpPr>
          <p:nvPr/>
        </p:nvSpPr>
        <p:spPr bwMode="auto">
          <a:xfrm>
            <a:off x="228600" y="6172200"/>
            <a:ext cx="1065213" cy="457200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wrap="none">
            <a:spAutoFit/>
          </a:bodyPr>
          <a:lstStyle/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Objective 3</a:t>
            </a:r>
          </a:p>
          <a:p>
            <a:r>
              <a:rPr lang="en-US" sz="1200" b="1">
                <a:solidFill>
                  <a:srgbClr val="000000"/>
                </a:solidFill>
                <a:latin typeface="Arial" charset="0"/>
              </a:rPr>
              <a:t>HS 49 TM C </a:t>
            </a:r>
          </a:p>
        </p:txBody>
      </p:sp>
      <p:pic>
        <p:nvPicPr>
          <p:cNvPr id="79877" name="Picture 5" descr="MPj04016680000[1]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673475" y="4724400"/>
            <a:ext cx="3184525" cy="1981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PROJECT_OPEN" val="0"/>
</p:tagLst>
</file>

<file path=ppt/theme/theme1.xml><?xml version="1.0" encoding="utf-8"?>
<a:theme xmlns:a="http://schemas.openxmlformats.org/drawingml/2006/main" name="LK Template">
  <a:themeElements>
    <a:clrScheme name="LK Template 1">
      <a:dk1>
        <a:srgbClr val="336699"/>
      </a:dk1>
      <a:lt1>
        <a:srgbClr val="FFFFFF"/>
      </a:lt1>
      <a:dk2>
        <a:srgbClr val="0066FF"/>
      </a:dk2>
      <a:lt2>
        <a:srgbClr val="AFB5D2"/>
      </a:lt2>
      <a:accent1>
        <a:srgbClr val="66CCFF"/>
      </a:accent1>
      <a:accent2>
        <a:srgbClr val="99FFCC"/>
      </a:accent2>
      <a:accent3>
        <a:srgbClr val="FFFFFF"/>
      </a:accent3>
      <a:accent4>
        <a:srgbClr val="2A5682"/>
      </a:accent4>
      <a:accent5>
        <a:srgbClr val="B8E2FF"/>
      </a:accent5>
      <a:accent6>
        <a:srgbClr val="8AE7B9"/>
      </a:accent6>
      <a:hlink>
        <a:srgbClr val="FF99FF"/>
      </a:hlink>
      <a:folHlink>
        <a:srgbClr val="CCCCFF"/>
      </a:folHlink>
    </a:clrScheme>
    <a:fontScheme name="LK Template">
      <a:majorFont>
        <a:latin typeface="Times New Roman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sq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LK Template 1">
        <a:dk1>
          <a:srgbClr val="336699"/>
        </a:dk1>
        <a:lt1>
          <a:srgbClr val="FFFFFF"/>
        </a:lt1>
        <a:dk2>
          <a:srgbClr val="0066FF"/>
        </a:dk2>
        <a:lt2>
          <a:srgbClr val="AFB5D2"/>
        </a:lt2>
        <a:accent1>
          <a:srgbClr val="66CCFF"/>
        </a:accent1>
        <a:accent2>
          <a:srgbClr val="99FFCC"/>
        </a:accent2>
        <a:accent3>
          <a:srgbClr val="FFFFFF"/>
        </a:accent3>
        <a:accent4>
          <a:srgbClr val="2A5682"/>
        </a:accent4>
        <a:accent5>
          <a:srgbClr val="B8E2FF"/>
        </a:accent5>
        <a:accent6>
          <a:srgbClr val="8AE7B9"/>
        </a:accent6>
        <a:hlink>
          <a:srgbClr val="FF99FF"/>
        </a:hlink>
        <a:folHlink>
          <a:srgbClr val="CCCC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2">
        <a:dk1>
          <a:srgbClr val="003366"/>
        </a:dk1>
        <a:lt1>
          <a:srgbClr val="CCECFF"/>
        </a:lt1>
        <a:dk2>
          <a:srgbClr val="4B3384"/>
        </a:dk2>
        <a:lt2>
          <a:srgbClr val="849CBB"/>
        </a:lt2>
        <a:accent1>
          <a:srgbClr val="90DBFF"/>
        </a:accent1>
        <a:accent2>
          <a:srgbClr val="99FFCC"/>
        </a:accent2>
        <a:accent3>
          <a:srgbClr val="E2F4FF"/>
        </a:accent3>
        <a:accent4>
          <a:srgbClr val="002A56"/>
        </a:accent4>
        <a:accent5>
          <a:srgbClr val="C6EAFF"/>
        </a:accent5>
        <a:accent6>
          <a:srgbClr val="8AE7B9"/>
        </a:accent6>
        <a:hlink>
          <a:srgbClr val="DFC0FF"/>
        </a:hlink>
        <a:folHlink>
          <a:srgbClr val="6DC5DE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LK Template 3">
        <a:dk1>
          <a:srgbClr val="000000"/>
        </a:dk1>
        <a:lt1>
          <a:srgbClr val="FFFFFF"/>
        </a:lt1>
        <a:dk2>
          <a:srgbClr val="000000"/>
        </a:dk2>
        <a:lt2>
          <a:srgbClr val="B2B2B2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>
  <documentManagement>
    <QFMSP_x0020_source_x0020_name xmlns="7d75d6f9-8bd4-4602-97a0-53722360a9f2" xsi:nil="true"/>
    <Comments xmlns="7d75d6f9-8bd4-4602-97a0-53722360a9f2" xsi:nil="true"/>
    <FromServer xmlns="7d75d6f9-8bd4-4602-97a0-53722360a9f2" xsi:nil="true"/>
    <Department xmlns="7d75d6f9-8bd4-4602-97a0-53722360a9f2">(No department)</Department>
    <DocumentID xmlns="7d75d6f9-8bd4-4602-97a0-53722360a9f2" xsi:nil="true"/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585BF1E7EC2C041B26EC0D94B031A2B" ma:contentTypeVersion="8" ma:contentTypeDescription="Create a new document." ma:contentTypeScope="" ma:versionID="d2ff85afcd0bd1787a940054d8ddfd48">
  <xsd:schema xmlns:xsd="http://www.w3.org/2001/XMLSchema" xmlns:xs="http://www.w3.org/2001/XMLSchema" xmlns:p="http://schemas.microsoft.com/office/2006/metadata/properties" xmlns:ns2="7d75d6f9-8bd4-4602-97a0-53722360a9f2" targetNamespace="http://schemas.microsoft.com/office/2006/metadata/properties" ma:root="true" ma:fieldsID="7794668b00080dc134d5101d02f02a42" ns2:_="">
    <xsd:import namespace="7d75d6f9-8bd4-4602-97a0-53722360a9f2"/>
    <xsd:element name="properties">
      <xsd:complexType>
        <xsd:sequence>
          <xsd:element name="documentManagement">
            <xsd:complexType>
              <xsd:all>
                <xsd:element ref="ns2:FromServer" minOccurs="0"/>
                <xsd:element ref="ns2:Department" minOccurs="0"/>
                <xsd:element ref="ns2:DocumentID" minOccurs="0"/>
                <xsd:element ref="ns2:Comments" minOccurs="0"/>
                <xsd:element ref="ns2:QFMSP_x0020_source_x0020_name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d75d6f9-8bd4-4602-97a0-53722360a9f2" elementFormDefault="qualified">
    <xsd:import namespace="http://schemas.microsoft.com/office/2006/documentManagement/types"/>
    <xsd:import namespace="http://schemas.microsoft.com/office/infopath/2007/PartnerControls"/>
    <xsd:element name="FromServer" ma:index="8" nillable="true" ma:displayName="FromServer" ma:default="" ma:internalName="FromServer">
      <xsd:simpleType>
        <xsd:restriction base="dms:Text"/>
      </xsd:simpleType>
    </xsd:element>
    <xsd:element name="Department" ma:index="9" nillable="true" ma:displayName="Department" ma:default="(No department)" ma:internalName="Department">
      <xsd:simpleType>
        <xsd:restriction base="dms:Text"/>
      </xsd:simpleType>
    </xsd:element>
    <xsd:element name="DocumentID" ma:index="10" nillable="true" ma:displayName="DocumentID" ma:default="" ma:internalName="DocumentID">
      <xsd:simpleType>
        <xsd:restriction base="dms:Text"/>
      </xsd:simpleType>
    </xsd:element>
    <xsd:element name="Comments" ma:index="12" nillable="true" ma:displayName="Comments" ma:default="" ma:internalName="Comments">
      <xsd:simpleType>
        <xsd:restriction base="dms:Text"/>
      </xsd:simpleType>
    </xsd:element>
    <xsd:element name="QFMSP_x0020_source_x0020_name" ma:index="13" nillable="true" ma:displayName="QFMSP source name" ma:description="Quest File Migrator original source name." ma:hidden="true" ma:internalName="QFMSP_x0020_source_x0020_nam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 ma:readOnly="tru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 ma:index="11" ma:displayName="Keywords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A764922B-07FF-414C-BCEF-0730B68A5070}">
  <ds:schemaRefs>
    <ds:schemaRef ds:uri="http://purl.org/dc/dcmitype/"/>
    <ds:schemaRef ds:uri="http://www.w3.org/XML/1998/namespace"/>
    <ds:schemaRef ds:uri="http://schemas.openxmlformats.org/package/2006/metadata/core-properties"/>
    <ds:schemaRef ds:uri="http://purl.org/dc/elements/1.1/"/>
    <ds:schemaRef ds:uri="http://purl.org/dc/terms/"/>
    <ds:schemaRef ds:uri="http://schemas.microsoft.com/office/2006/documentManagement/types"/>
    <ds:schemaRef ds:uri="7d75d6f9-8bd4-4602-97a0-53722360a9f2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9943D475-E187-4BC5-ABBB-15CEDD7EE217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15C2A31F-F37D-444A-9E9F-878E2682830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d75d6f9-8bd4-4602-97a0-53722360a9f2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LK Template</Template>
  <TotalTime>35</TotalTime>
  <Words>318</Words>
  <Application>Microsoft Office PowerPoint</Application>
  <PresentationFormat>On-screen Show (4:3)</PresentationFormat>
  <Paragraphs>75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3" baseType="lpstr">
      <vt:lpstr>Arial</vt:lpstr>
      <vt:lpstr>Lucida Calligraphy</vt:lpstr>
      <vt:lpstr>Times New Roman</vt:lpstr>
      <vt:lpstr>Wingdings</vt:lpstr>
      <vt:lpstr>LK Template</vt:lpstr>
      <vt:lpstr>Building a Relationship with a Mentor</vt:lpstr>
      <vt:lpstr>Benefits of your mentor/protégé relationship</vt:lpstr>
      <vt:lpstr>Benefits of your mentor/protégé relationship</vt:lpstr>
      <vt:lpstr>Mentor/Protégé Relationship Parameters</vt:lpstr>
      <vt:lpstr>Mentor/Protégé Relationship Parameters</vt:lpstr>
      <vt:lpstr>So you have a mentor…Now What!?</vt:lpstr>
      <vt:lpstr>So you have a mentor…Now What!?</vt:lpstr>
      <vt:lpstr>So you have a mentor…Now What!?</vt:lpstr>
    </vt:vector>
  </TitlesOfParts>
  <Company>Centre Pointe Education, Inc.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Mark Reardon</dc:creator>
  <cp:lastModifiedBy>Weinrich, Ashli</cp:lastModifiedBy>
  <cp:revision>5</cp:revision>
  <cp:lastPrinted>1601-01-01T00:00:00Z</cp:lastPrinted>
  <dcterms:created xsi:type="dcterms:W3CDTF">2003-12-22T04:18:51Z</dcterms:created>
  <dcterms:modified xsi:type="dcterms:W3CDTF">2018-07-09T18:41:42Z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Version">
    <vt:i4>2</vt:i4>
  </property>
  <property fmtid="{D5CDD505-2E9C-101B-9397-08002B2CF9AE}" pid="3" name="LCID">
    <vt:i4>1033</vt:i4>
  </property>
  <property fmtid="{D5CDD505-2E9C-101B-9397-08002B2CF9AE}" pid="4" name="ContentTypeId">
    <vt:lpwstr>0x0101003585BF1E7EC2C041B26EC0D94B031A2B</vt:lpwstr>
  </property>
</Properties>
</file>