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2" r:id="rId5"/>
    <p:sldId id="257" r:id="rId6"/>
    <p:sldId id="261" r:id="rId7"/>
    <p:sldId id="259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B2B2B2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F7415A72-CBB7-40CD-B489-763083535A8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70B8F92D-F234-47EA-AE6C-4DED36C0410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FC776C-B568-4656-A3D9-E1372BFEB7D2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97F14E-409D-4F81-814B-65D6489F98E4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287490-765B-4181-AACB-6C1A015B5B76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01DBB2-BC1A-4BB0-BA33-0DD755597A0B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 flipH="1">
            <a:off x="4114800" y="4191000"/>
            <a:ext cx="5029200" cy="2667000"/>
          </a:xfrm>
          <a:prstGeom prst="rtTriangle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3810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30480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91" name="AutoShape 19"/>
          <p:cNvSpPr>
            <a:spLocks noChangeArrowheads="1"/>
          </p:cNvSpPr>
          <p:nvPr userDrawn="1"/>
        </p:nvSpPr>
        <p:spPr bwMode="auto">
          <a:xfrm rot="10800000" flipH="1">
            <a:off x="0" y="0"/>
            <a:ext cx="4648200" cy="2895600"/>
          </a:xfrm>
          <a:prstGeom prst="rtTriangle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228600"/>
            <a:ext cx="19431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28600"/>
            <a:ext cx="56769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676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40386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28600" y="6400800"/>
            <a:ext cx="8915400" cy="4572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 userDrawn="1"/>
        </p:nvSpPr>
        <p:spPr bwMode="auto">
          <a:xfrm flipH="1">
            <a:off x="4495800" y="4572000"/>
            <a:ext cx="4648200" cy="2286000"/>
          </a:xfrm>
          <a:prstGeom prst="rtTriangle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764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42" name="Rectangle 18"/>
          <p:cNvSpPr>
            <a:spLocks noChangeArrowheads="1"/>
          </p:cNvSpPr>
          <p:nvPr userDrawn="1"/>
        </p:nvSpPr>
        <p:spPr bwMode="auto">
          <a:xfrm>
            <a:off x="0" y="0"/>
            <a:ext cx="457200" cy="2057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3" name="Rectangle 19"/>
          <p:cNvSpPr>
            <a:spLocks noChangeArrowheads="1"/>
          </p:cNvSpPr>
          <p:nvPr userDrawn="1"/>
        </p:nvSpPr>
        <p:spPr bwMode="auto">
          <a:xfrm rot="16200000">
            <a:off x="1257300" y="-800100"/>
            <a:ext cx="457200" cy="2057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1295400"/>
            <a:ext cx="7543800" cy="11430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rgbClr val="000000"/>
                </a:solidFill>
              </a:rPr>
              <a:t>First Impressions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54102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chemeClr val="bg1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54</a:t>
            </a:r>
          </a:p>
        </p:txBody>
      </p:sp>
      <p:pic>
        <p:nvPicPr>
          <p:cNvPr id="69638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5180013"/>
            <a:ext cx="2133600" cy="1677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Factors of a good impression.</a:t>
            </a:r>
            <a:r>
              <a:rPr lang="en-US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7924800" cy="47244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Eye contact</a:t>
            </a:r>
          </a:p>
          <a:p>
            <a:pPr marL="914400" lvl="1" indent="-457200">
              <a:buFontTx/>
              <a:buNone/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 - Look directly at the person</a:t>
            </a:r>
          </a:p>
          <a:p>
            <a:pPr marL="914400" lvl="1" indent="-457200">
              <a:buFontTx/>
              <a:buNone/>
            </a:pPr>
            <a:endParaRPr lang="en-US" sz="2400">
              <a:solidFill>
                <a:schemeClr val="bg1"/>
              </a:solidFill>
              <a:cs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Friendly and approachable</a:t>
            </a:r>
          </a:p>
          <a:p>
            <a:pPr marL="533400" indent="-533400">
              <a:buFontTx/>
              <a:buAutoNum type="arabicPeriod"/>
            </a:pPr>
            <a:endParaRPr lang="en-US" sz="2800">
              <a:solidFill>
                <a:schemeClr val="bg1"/>
              </a:solidFill>
              <a:cs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Good handshake</a:t>
            </a:r>
          </a:p>
          <a:p>
            <a:pPr marL="533400" indent="-533400">
              <a:buFontTx/>
              <a:buAutoNum type="arabicPeriod"/>
            </a:pPr>
            <a:endParaRPr lang="en-US" sz="2800">
              <a:solidFill>
                <a:schemeClr val="bg1"/>
              </a:solidFill>
              <a:cs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Well spoken and can carry a conversation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  <a:p>
            <a:pPr marL="914400" lvl="1" indent="-457200">
              <a:buFontTx/>
              <a:buNone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- Winning versus Whimpy</a:t>
            </a: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  </a:t>
            </a:r>
            <a:r>
              <a:rPr lang="en-US" sz="2400">
                <a:solidFill>
                  <a:schemeClr val="bg1"/>
                </a:solidFill>
              </a:rPr>
              <a:t> </a:t>
            </a:r>
            <a:endParaRPr lang="en-US" sz="3200">
              <a:solidFill>
                <a:schemeClr val="bg1"/>
              </a:solidFill>
            </a:endParaRPr>
          </a:p>
          <a:p>
            <a:pPr marL="533400" indent="-533400"/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54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Factors of a bad impression.</a:t>
            </a:r>
            <a:r>
              <a:rPr lang="en-US"/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600200"/>
            <a:ext cx="7620000" cy="46482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Stares at the ground or looks around</a:t>
            </a:r>
            <a:r>
              <a:rPr lang="en-US" sz="2800">
                <a:cs typeface="Times New Roman" pitchFamily="18" charset="0"/>
              </a:rPr>
              <a:t> </a:t>
            </a:r>
            <a:br>
              <a:rPr lang="en-US" sz="28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</a:p>
          <a:p>
            <a:pPr marL="533400" indent="-533400">
              <a:buFontTx/>
              <a:buAutoNum type="arabicPeriod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Withdrawn </a:t>
            </a:r>
          </a:p>
          <a:p>
            <a:pPr marL="533400" indent="-533400">
              <a:buFontTx/>
              <a:buAutoNum type="arabicPeriod"/>
            </a:pPr>
            <a:endParaRPr lang="en-US" sz="2800">
              <a:cs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Difficulty in conversing</a:t>
            </a:r>
          </a:p>
          <a:p>
            <a:pPr marL="533400" indent="-533400">
              <a:buFontTx/>
              <a:buAutoNum type="arabicPeriod"/>
            </a:pPr>
            <a:endParaRPr lang="en-US" sz="2800">
              <a:solidFill>
                <a:srgbClr val="FFFF00"/>
              </a:solidFill>
              <a:cs typeface="Times New Roman" pitchFamily="18" charset="0"/>
            </a:endParaRPr>
          </a:p>
          <a:p>
            <a:pPr marL="533400" indent="-533400">
              <a:buFontTx/>
              <a:buAutoNum type="arabicPeriod"/>
            </a:pP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Inappropriate behavior </a:t>
            </a:r>
          </a:p>
          <a:p>
            <a:pPr marL="533400" indent="-533400">
              <a:buFontTx/>
              <a:buNone/>
            </a:pPr>
            <a:r>
              <a:rPr lang="en-US" sz="2800">
                <a:cs typeface="Times New Roman" pitchFamily="18" charset="0"/>
              </a:rPr>
              <a:t>	</a:t>
            </a:r>
            <a:r>
              <a:rPr lang="en-US" sz="2400" b="0">
                <a:cs typeface="Times New Roman" pitchFamily="18" charset="0"/>
              </a:rPr>
              <a:t>- Dressing poorly, sloppy eating, loud voice</a:t>
            </a:r>
            <a:r>
              <a:rPr lang="en-US" sz="2800">
                <a:cs typeface="Times New Roman" pitchFamily="18" charset="0"/>
              </a:rPr>
              <a:t>  </a:t>
            </a:r>
          </a:p>
          <a:p>
            <a:pPr marL="533400" indent="-533400">
              <a:buFontTx/>
              <a:buAutoNum type="arabicPeriod"/>
            </a:pPr>
            <a:endParaRPr lang="en-US" sz="3600"/>
          </a:p>
          <a:p>
            <a:pPr marL="533400" indent="-533400"/>
            <a:endParaRPr lang="en-US" sz="2800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54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latin typeface="Lucida Calligraphy" pitchFamily="66" charset="0"/>
              </a:rPr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382000" cy="13716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What is noticed during a first impression?</a:t>
            </a:r>
            <a:r>
              <a:rPr lang="en-US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209800"/>
            <a:ext cx="6248400" cy="3276600"/>
          </a:xfrm>
          <a:noFill/>
          <a:ln/>
        </p:spPr>
        <p:txBody>
          <a:bodyPr/>
          <a:lstStyle/>
          <a:p>
            <a:pPr marL="533400" indent="-533400"/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Smile </a:t>
            </a:r>
          </a:p>
          <a:p>
            <a:pPr marL="533400" indent="-533400"/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Eye contact</a:t>
            </a:r>
          </a:p>
          <a:p>
            <a:pPr marL="533400" indent="-533400"/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Handshake</a:t>
            </a:r>
          </a:p>
          <a:p>
            <a:pPr marL="533400" indent="-533400"/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Ability to carry a conversation</a:t>
            </a:r>
          </a:p>
          <a:p>
            <a:pPr marL="533400" indent="-533400"/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Dress</a:t>
            </a:r>
          </a:p>
          <a:p>
            <a:pPr marL="533400" indent="-533400"/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Actions and gestures</a:t>
            </a:r>
            <a:r>
              <a:rPr lang="en-US" sz="2800"/>
              <a:t> </a:t>
            </a:r>
            <a:endParaRPr lang="en-US"/>
          </a:p>
          <a:p>
            <a:pPr marL="533400" indent="-533400"/>
            <a:endParaRPr lang="en-US" sz="2400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54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BB171C-1C44-4066-B917-6E235A0626A8}">
  <ds:schemaRefs>
    <ds:schemaRef ds:uri="http://schemas.microsoft.com/office/infopath/2007/PartnerControls"/>
    <ds:schemaRef ds:uri="http://purl.org/dc/dcmitype/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7d75d6f9-8bd4-4602-97a0-53722360a9f2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7F25DE3-9D3B-49A3-8CCC-39319FA398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2EA975A-E5A3-41E1-BD3F-0980BCF448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112</Words>
  <Application>Microsoft Office PowerPoint</Application>
  <PresentationFormat>On-screen Show (4:3)</PresentationFormat>
  <Paragraphs>43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Lucida Calligraphy</vt:lpstr>
      <vt:lpstr>Times New Roman</vt:lpstr>
      <vt:lpstr>LK Template</vt:lpstr>
      <vt:lpstr>First Impressions</vt:lpstr>
      <vt:lpstr>Factors of a good impression. </vt:lpstr>
      <vt:lpstr>Factors of a bad impression. </vt:lpstr>
      <vt:lpstr>What is noticed during a first impression?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</cp:revision>
  <cp:lastPrinted>1601-01-01T00:00:00Z</cp:lastPrinted>
  <dcterms:created xsi:type="dcterms:W3CDTF">2003-11-25T06:13:37Z</dcterms:created>
  <dcterms:modified xsi:type="dcterms:W3CDTF">2018-07-09T18:58:35Z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