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74" r:id="rId5"/>
    <p:sldId id="265" r:id="rId6"/>
    <p:sldId id="269" r:id="rId7"/>
    <p:sldId id="270" r:id="rId8"/>
    <p:sldId id="271" r:id="rId9"/>
    <p:sldId id="272" r:id="rId10"/>
    <p:sldId id="273" r:id="rId11"/>
    <p:sldId id="266" r:id="rId12"/>
    <p:sldId id="267" r:id="rId13"/>
    <p:sldId id="268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B2B2B2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63D6A4A-10EA-4183-9906-50E009102B1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A8E97FB-A830-4BFA-B3BF-803929A311E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F8C06C-0B79-4FDF-BA26-A01867BCB5B2}" type="slidenum">
              <a:rPr lang="en-US"/>
              <a:pPr/>
              <a:t>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A05AFA-BC0D-4C09-A9A5-7A21EF8E1FB1}" type="slidenum">
              <a:rPr lang="en-US"/>
              <a:pPr/>
              <a:t>10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4B2A61-0FEE-4C2B-BE72-FE77EF13DC83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509804-210E-418A-AC49-6F37CB151DD3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DECE86-8F69-44DD-A3A4-08F1F9E68046}" type="slidenum">
              <a:rPr lang="en-US"/>
              <a:pPr/>
              <a:t>4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4BFA9E-5DF0-4C3A-90C7-5E83FE2B70B5}" type="slidenum">
              <a:rPr lang="en-US"/>
              <a:pPr/>
              <a:t>5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511BB4-3DC6-466C-90B5-DCCB24CD92C8}" type="slidenum">
              <a:rPr lang="en-US"/>
              <a:pPr/>
              <a:t>6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925E9A-63C9-4F05-BD6A-8B44567C2119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B5FCE4-D698-4F6C-892B-818F3DCBA3CE}" type="slidenum">
              <a:rPr lang="en-US"/>
              <a:pPr/>
              <a:t>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6BEB09-F5CD-4B78-9AB0-7E81EED17A2A}" type="slidenum">
              <a:rPr lang="en-US"/>
              <a:pPr/>
              <a:t>9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685800" y="1600200"/>
            <a:ext cx="0" cy="2209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685800" y="1600200"/>
            <a:ext cx="73914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914400" y="2590800"/>
            <a:ext cx="7391400" cy="16764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096000"/>
            <a:ext cx="8839200" cy="60801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676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0386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228600" y="152400"/>
            <a:ext cx="0" cy="4495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228600" y="152400"/>
            <a:ext cx="7467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764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533400" y="533400"/>
            <a:ext cx="0" cy="32766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 flipV="1">
            <a:off x="533400" y="533400"/>
            <a:ext cx="62484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52400"/>
            <a:ext cx="7543800" cy="1524000"/>
          </a:xfrm>
          <a:noFill/>
          <a:ln/>
        </p:spPr>
        <p:txBody>
          <a:bodyPr/>
          <a:lstStyle/>
          <a:p>
            <a:pPr algn="ctr"/>
            <a:r>
              <a:rPr lang="en-US" sz="4800">
                <a:solidFill>
                  <a:srgbClr val="000000"/>
                </a:solidFill>
              </a:rPr>
              <a:t>Appreciating Differences </a:t>
            </a:r>
            <a:br>
              <a:rPr lang="en-US" sz="4800">
                <a:solidFill>
                  <a:srgbClr val="000000"/>
                </a:solidFill>
              </a:rPr>
            </a:br>
            <a:r>
              <a:rPr lang="en-US" sz="4800">
                <a:solidFill>
                  <a:srgbClr val="000000"/>
                </a:solidFill>
              </a:rPr>
              <a:t>in People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667000"/>
            <a:ext cx="58674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83973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56</a:t>
            </a:r>
          </a:p>
        </p:txBody>
      </p:sp>
      <p:pic>
        <p:nvPicPr>
          <p:cNvPr id="83974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4582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Steps Towards Acceptance 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2286000"/>
            <a:ext cx="8001000" cy="1143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3.  Challenge Yourself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Beyond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Your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Comfort Zone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</a:t>
            </a:r>
            <a:endParaRPr lang="en-US" sz="2800" b="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B3 </a:t>
            </a: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752600" y="41910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What are some projects you can do to go beyond your comfort zone?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609600"/>
            <a:ext cx="7620000" cy="1047750"/>
          </a:xfrm>
          <a:noFill/>
          <a:ln/>
        </p:spPr>
        <p:txBody>
          <a:bodyPr/>
          <a:lstStyle/>
          <a:p>
            <a:r>
              <a:rPr lang="en-US" sz="5400" b="1">
                <a:solidFill>
                  <a:srgbClr val="000000"/>
                </a:solidFill>
                <a:cs typeface="Times New Roman" pitchFamily="18" charset="0"/>
              </a:rPr>
              <a:t>The Favorite Meal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09800"/>
            <a:ext cx="7467600" cy="42672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What is your favorite meal of all time?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What is it that you like about this meal?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Could you eat the same meal everyday for the rest of your life?</a:t>
            </a:r>
            <a:br>
              <a:rPr lang="en-US" sz="2800">
                <a:solidFill>
                  <a:schemeClr val="bg1"/>
                </a:solidFill>
                <a:cs typeface="Times New Roman" pitchFamily="18" charset="0"/>
              </a:rPr>
            </a:b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</a:pP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Why or why not? </a:t>
            </a:r>
            <a:r>
              <a:rPr lang="en-US" sz="2000" b="0">
                <a:solidFill>
                  <a:schemeClr val="bg1"/>
                </a:solidFill>
                <a:cs typeface="Times New Roman" pitchFamily="18" charset="0"/>
              </a:rPr>
              <a:t>	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06488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A1</a:t>
            </a:r>
          </a:p>
        </p:txBody>
      </p:sp>
      <p:pic>
        <p:nvPicPr>
          <p:cNvPr id="72710" name="Picture 6" descr="MCj043626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19600"/>
            <a:ext cx="1447800" cy="1447800"/>
          </a:xfrm>
          <a:prstGeom prst="rect">
            <a:avLst/>
          </a:prstGeom>
          <a:noFill/>
        </p:spPr>
      </p:pic>
      <p:pic>
        <p:nvPicPr>
          <p:cNvPr id="72711" name="Picture 7" descr="MCj0412792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200" y="685800"/>
            <a:ext cx="1228725" cy="839788"/>
          </a:xfrm>
          <a:prstGeom prst="rect">
            <a:avLst/>
          </a:prstGeom>
          <a:noFill/>
        </p:spPr>
      </p:pic>
      <p:pic>
        <p:nvPicPr>
          <p:cNvPr id="72712" name="Picture 8" descr="MPj0182751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4572000"/>
            <a:ext cx="2133600" cy="140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3" name="Rectangle 307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685800"/>
            <a:ext cx="7467600" cy="5562600"/>
          </a:xfrm>
          <a:noFill/>
          <a:ln/>
        </p:spPr>
        <p:txBody>
          <a:bodyPr/>
          <a:lstStyle/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Body Types:</a:t>
            </a:r>
            <a:r>
              <a:rPr lang="en-US" sz="2200">
                <a:cs typeface="Times New Roman" pitchFamily="18" charset="0"/>
              </a:rPr>
              <a:t>	</a:t>
            </a:r>
            <a:r>
              <a:rPr lang="en-US" sz="2200" b="0">
                <a:cs typeface="Times New Roman" pitchFamily="18" charset="0"/>
              </a:rPr>
              <a:t>		Slender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Disability:</a:t>
            </a:r>
            <a:r>
              <a:rPr lang="en-US" sz="2200" b="0">
                <a:cs typeface="Times New Roman" pitchFamily="18" charset="0"/>
              </a:rPr>
              <a:t>			Deaf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Ethnicity:</a:t>
            </a:r>
            <a:r>
              <a:rPr lang="en-US" sz="2200" b="0">
                <a:cs typeface="Times New Roman" pitchFamily="18" charset="0"/>
              </a:rPr>
              <a:t>			German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Gender:</a:t>
            </a:r>
            <a:r>
              <a:rPr lang="en-US" sz="2200" b="0">
                <a:cs typeface="Times New Roman" pitchFamily="18" charset="0"/>
              </a:rPr>
              <a:t>			Male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Living Communities:</a:t>
            </a:r>
            <a:r>
              <a:rPr lang="en-US" sz="2200" b="0">
                <a:cs typeface="Times New Roman" pitchFamily="18" charset="0"/>
              </a:rPr>
              <a:t>  	Rural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Race:</a:t>
            </a:r>
            <a:r>
              <a:rPr lang="en-US" sz="2200" b="0">
                <a:solidFill>
                  <a:srgbClr val="FFFF00"/>
                </a:solidFill>
                <a:cs typeface="Times New Roman" pitchFamily="18" charset="0"/>
              </a:rPr>
              <a:t>	</a:t>
            </a:r>
            <a:r>
              <a:rPr lang="en-US" sz="2200" b="0">
                <a:cs typeface="Times New Roman" pitchFamily="18" charset="0"/>
              </a:rPr>
              <a:t>			White/Anglo-American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Religion:</a:t>
            </a:r>
            <a:r>
              <a:rPr lang="en-US" sz="2200" b="0">
                <a:solidFill>
                  <a:srgbClr val="FFFF00"/>
                </a:solidFill>
                <a:cs typeface="Times New Roman" pitchFamily="18" charset="0"/>
              </a:rPr>
              <a:t>  	</a:t>
            </a:r>
            <a:r>
              <a:rPr lang="en-US" sz="2200" b="0">
                <a:cs typeface="Times New Roman" pitchFamily="18" charset="0"/>
              </a:rPr>
              <a:t>		Baptist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Sexual Orientation:</a:t>
            </a:r>
            <a:r>
              <a:rPr lang="en-US" sz="2200" b="0">
                <a:cs typeface="Times New Roman" pitchFamily="18" charset="0"/>
              </a:rPr>
              <a:t>  		Heterosexual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Social Economic Status:</a:t>
            </a:r>
            <a:r>
              <a:rPr lang="en-US" sz="2200" b="0">
                <a:cs typeface="Times New Roman" pitchFamily="18" charset="0"/>
              </a:rPr>
              <a:t>  	Middle Class</a:t>
            </a:r>
          </a:p>
          <a:p>
            <a:pPr marL="533400" indent="-533400">
              <a:lnSpc>
                <a:spcPct val="150000"/>
              </a:lnSpc>
              <a:buFontTx/>
              <a:buNone/>
            </a:pP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Spiritual Faith:</a:t>
            </a:r>
            <a:r>
              <a:rPr lang="en-US" sz="2200">
                <a:cs typeface="Times New Roman" pitchFamily="18" charset="0"/>
              </a:rPr>
              <a:t>	</a:t>
            </a:r>
            <a:r>
              <a:rPr lang="en-US" sz="2200" b="0">
                <a:cs typeface="Times New Roman" pitchFamily="18" charset="0"/>
              </a:rPr>
              <a:t>	Christianity</a:t>
            </a:r>
          </a:p>
        </p:txBody>
      </p:sp>
      <p:sp>
        <p:nvSpPr>
          <p:cNvPr id="76804" name="Text Box 3076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1143000"/>
            <a:ext cx="8305800" cy="52578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Monday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  Gender/Sexual Orientations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Tuesday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 	  Living Communities/Social Economic Status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Wednesday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  Ethnicities/Races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		</a:t>
            </a:r>
          </a:p>
          <a:p>
            <a:pPr marL="533400" indent="-533400"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Thursday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  Religions/Spiritual Faiths</a:t>
            </a:r>
            <a:br>
              <a:rPr lang="en-US" sz="2400" b="0">
                <a:solidFill>
                  <a:schemeClr val="bg1"/>
                </a:solidFill>
                <a:cs typeface="Times New Roman" pitchFamily="18" charset="0"/>
              </a:rPr>
            </a:br>
            <a:endParaRPr lang="en-US" sz="2400" b="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Friday</a:t>
            </a: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  Disabilities/Body Types</a:t>
            </a:r>
            <a:r>
              <a:rPr lang="en-US" sz="240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228600" y="60960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447800"/>
            <a:ext cx="7543800" cy="11430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  <a:cs typeface="Times New Roman" pitchFamily="18" charset="0"/>
              </a:rPr>
              <a:t>Bias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590800"/>
            <a:ext cx="6324600" cy="17526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action or judgment placed against someone without grounds for the opinion or assumption.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447800"/>
            <a:ext cx="7543800" cy="11430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  <a:cs typeface="Times New Roman" pitchFamily="18" charset="0"/>
              </a:rPr>
              <a:t>Sensitive</a:t>
            </a:r>
            <a:r>
              <a:rPr lang="en-US" sz="5400" i="1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667000"/>
            <a:ext cx="6324600" cy="17526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b="0">
                <a:solidFill>
                  <a:srgbClr val="000000"/>
                </a:solidFill>
                <a:cs typeface="Times New Roman" pitchFamily="18" charset="0"/>
              </a:rPr>
              <a:t>paying attention and awareness to others’ views, feelings and experiences.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95400"/>
            <a:ext cx="7543800" cy="11430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rgbClr val="000000"/>
                </a:solidFill>
                <a:cs typeface="Times New Roman" pitchFamily="18" charset="0"/>
              </a:rPr>
              <a:t>Stereotypes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133600"/>
            <a:ext cx="7239000" cy="2971800"/>
          </a:xfrm>
          <a:noFill/>
          <a:ln/>
        </p:spPr>
        <p:txBody>
          <a:bodyPr/>
          <a:lstStyle/>
          <a:p>
            <a:pPr eaLnBrk="0" hangingPunct="0">
              <a:spcBef>
                <a:spcPct val="0"/>
              </a:spcBef>
            </a:pPr>
            <a:r>
              <a:rPr lang="en-US" sz="2800" b="0">
                <a:solidFill>
                  <a:srgbClr val="000000"/>
                </a:solidFill>
                <a:cs typeface="Times New Roman" pitchFamily="18" charset="0"/>
              </a:rPr>
              <a:t>Believing a certain pattern of thought about a group that represents an oversimplified opinion or an unfair judgment to describe a group as a whole. </a:t>
            </a:r>
          </a:p>
          <a:p>
            <a:pPr eaLnBrk="0" hangingPunct="0">
              <a:spcBef>
                <a:spcPct val="0"/>
              </a:spcBef>
            </a:pPr>
            <a:endParaRPr lang="en-US" sz="2800" b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A6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6106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Steps Towards Acceptance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286000"/>
            <a:ext cx="6858000" cy="16764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Question Your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Own Views</a:t>
            </a:r>
            <a:r>
              <a:rPr lang="en-US" sz="2800">
                <a:solidFill>
                  <a:schemeClr val="bg1"/>
                </a:solidFill>
                <a:cs typeface="Times New Roman" pitchFamily="18" charset="0"/>
              </a:rPr>
              <a:t> 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Where do you believe your personal views or beliefs about different groups come from? 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85344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Three Steps Towards Acceptance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133600"/>
            <a:ext cx="6858000" cy="8382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2.  Question the 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Views of Others</a:t>
            </a: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 Around </a:t>
            </a:r>
            <a:endParaRPr lang="en-US" sz="2800">
              <a:solidFill>
                <a:schemeClr val="bg1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400" b="0">
                <a:solidFill>
                  <a:schemeClr val="bg1"/>
                </a:solidFill>
                <a:cs typeface="Times New Roman" pitchFamily="18" charset="0"/>
              </a:rPr>
              <a:t>	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56 TM B2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981200" y="3200400"/>
            <a:ext cx="6858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What individuals in your life have influenced your opinions on other groups?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42F0D4-2248-4DF8-A50A-99A67D371E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EBD0D0-0526-4BAF-9647-B3D1A7688225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7d75d6f9-8bd4-4602-97a0-53722360a9f2"/>
    <ds:schemaRef ds:uri="http://purl.org/dc/elements/1.1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6B8528E-E808-4A0C-AAA8-98EB074BA9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204</Words>
  <Application>Microsoft Office PowerPoint</Application>
  <PresentationFormat>On-screen Show (4:3)</PresentationFormat>
  <Paragraphs>79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Lucida Calligraphy</vt:lpstr>
      <vt:lpstr>Times New Roman</vt:lpstr>
      <vt:lpstr>LK Template</vt:lpstr>
      <vt:lpstr>Appreciating Differences  in People</vt:lpstr>
      <vt:lpstr>The Favorite Meal </vt:lpstr>
      <vt:lpstr>PowerPoint Presentation</vt:lpstr>
      <vt:lpstr>PowerPoint Presentation</vt:lpstr>
      <vt:lpstr>Bias</vt:lpstr>
      <vt:lpstr>Sensitive </vt:lpstr>
      <vt:lpstr>Stereotypes </vt:lpstr>
      <vt:lpstr>Three Steps Towards Acceptance </vt:lpstr>
      <vt:lpstr>Three Steps Towards Acceptance </vt:lpstr>
      <vt:lpstr>Three Steps Towards Acceptance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15</cp:revision>
  <cp:lastPrinted>1601-01-01T00:00:00Z</cp:lastPrinted>
  <dcterms:created xsi:type="dcterms:W3CDTF">2003-11-25T06:13:37Z</dcterms:created>
  <dcterms:modified xsi:type="dcterms:W3CDTF">2018-07-09T18:59:18Z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