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3" r:id="rId5"/>
    <p:sldId id="256" r:id="rId6"/>
    <p:sldId id="257" r:id="rId7"/>
    <p:sldId id="261" r:id="rId8"/>
    <p:sldId id="259" r:id="rId9"/>
    <p:sldId id="262" r:id="rId10"/>
    <p:sldId id="264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312392ED-549D-4D8C-AEDA-C8CD702DECC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7FC7168-C398-440D-80CC-6E1F3FE8DAE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948F09-E9F1-453B-A533-53401DDFFB05}" type="slidenum">
              <a:rPr lang="en-US"/>
              <a:pPr/>
              <a:t>1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926CEA-1AC5-4EF7-96FA-0E9A2E2BFBA5}" type="slidenum">
              <a:rPr lang="en-US"/>
              <a:pPr/>
              <a:t>2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7B44C5-95D5-449F-B269-06583D3375A6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68C61C-AF23-4B4E-93B2-C1A76DDFBFDA}" type="slidenum">
              <a:rPr lang="en-US"/>
              <a:pPr/>
              <a:t>4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6008F2-6868-4D56-BA5B-8EED2D7C7D75}" type="slidenum">
              <a:rPr lang="en-US"/>
              <a:pPr/>
              <a:t>5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7D7D83-0C59-4735-8E5F-AC69352CDB65}" type="slidenum">
              <a:rPr lang="en-US"/>
              <a:pPr/>
              <a:t>6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A416D6-4513-46E4-B067-D22A78AE21ED}" type="slidenum">
              <a:rPr lang="en-US"/>
              <a:pPr/>
              <a:t>7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Line 19"/>
          <p:cNvSpPr>
            <a:spLocks noChangeShapeType="1"/>
          </p:cNvSpPr>
          <p:nvPr userDrawn="1"/>
        </p:nvSpPr>
        <p:spPr bwMode="auto">
          <a:xfrm flipV="1">
            <a:off x="533400" y="1981200"/>
            <a:ext cx="0" cy="182880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2" name="Line 20"/>
          <p:cNvSpPr>
            <a:spLocks noChangeShapeType="1"/>
          </p:cNvSpPr>
          <p:nvPr userDrawn="1"/>
        </p:nvSpPr>
        <p:spPr bwMode="auto">
          <a:xfrm>
            <a:off x="533400" y="1981200"/>
            <a:ext cx="7239000" cy="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>
            <a:off x="685800" y="2971800"/>
            <a:ext cx="7772400" cy="1600200"/>
          </a:xfrm>
          <a:prstGeom prst="flowChartAlternateProcess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7526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19200" y="31242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Line 19"/>
          <p:cNvSpPr>
            <a:spLocks noChangeShapeType="1"/>
          </p:cNvSpPr>
          <p:nvPr userDrawn="1"/>
        </p:nvSpPr>
        <p:spPr bwMode="auto">
          <a:xfrm flipV="1">
            <a:off x="914400" y="762000"/>
            <a:ext cx="0" cy="342900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4" name="Line 20"/>
          <p:cNvSpPr>
            <a:spLocks noChangeShapeType="1"/>
          </p:cNvSpPr>
          <p:nvPr userDrawn="1"/>
        </p:nvSpPr>
        <p:spPr bwMode="auto">
          <a:xfrm>
            <a:off x="914400" y="762000"/>
            <a:ext cx="5867400" cy="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1" name="Line 17"/>
          <p:cNvSpPr>
            <a:spLocks noChangeShapeType="1"/>
          </p:cNvSpPr>
          <p:nvPr userDrawn="1"/>
        </p:nvSpPr>
        <p:spPr bwMode="auto">
          <a:xfrm flipV="1">
            <a:off x="381000" y="304800"/>
            <a:ext cx="0" cy="426720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2" name="Line 18"/>
          <p:cNvSpPr>
            <a:spLocks noChangeShapeType="1"/>
          </p:cNvSpPr>
          <p:nvPr userDrawn="1"/>
        </p:nvSpPr>
        <p:spPr bwMode="auto">
          <a:xfrm>
            <a:off x="381000" y="304800"/>
            <a:ext cx="7467600" cy="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28600"/>
            <a:ext cx="7543800" cy="18288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</a:rPr>
              <a:t>Demonstrating Compassion </a:t>
            </a:r>
            <a:br>
              <a:rPr lang="en-US">
                <a:solidFill>
                  <a:srgbClr val="000000"/>
                </a:solidFill>
              </a:rPr>
            </a:br>
            <a:r>
              <a:rPr lang="en-US">
                <a:solidFill>
                  <a:srgbClr val="000000"/>
                </a:solidFill>
              </a:rPr>
              <a:t>for Others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124200"/>
            <a:ext cx="59436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FF0000"/>
                </a:solidFill>
              </a:rPr>
              <a:t>How do I build relationships with others?</a:t>
            </a:r>
          </a:p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58</a:t>
            </a:r>
          </a:p>
        </p:txBody>
      </p:sp>
      <p:pic>
        <p:nvPicPr>
          <p:cNvPr id="70662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5299075"/>
            <a:ext cx="1981200" cy="1558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695450" y="514350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28600"/>
            <a:ext cx="8077200" cy="5943600"/>
          </a:xfrm>
          <a:prstGeom prst="rect">
            <a:avLst/>
          </a:prstGeom>
          <a:noFill/>
        </p:spPr>
      </p:pic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0" y="6035675"/>
            <a:ext cx="1065213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58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6096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</a:rPr>
              <a:t>COMPASSION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76400"/>
            <a:ext cx="6629400" cy="50292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C</a:t>
            </a:r>
            <a:r>
              <a:rPr lang="en-US" sz="2800" b="0">
                <a:cs typeface="Times New Roman" pitchFamily="18" charset="0"/>
              </a:rPr>
              <a:t>aring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O</a:t>
            </a:r>
            <a:r>
              <a:rPr lang="en-US" sz="2800" b="0">
                <a:cs typeface="Times New Roman" pitchFamily="18" charset="0"/>
              </a:rPr>
              <a:t>rganize help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M</a:t>
            </a:r>
            <a:r>
              <a:rPr lang="en-US" sz="2800" b="0">
                <a:cs typeface="Times New Roman" pitchFamily="18" charset="0"/>
              </a:rPr>
              <a:t>entoring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P</a:t>
            </a:r>
            <a:r>
              <a:rPr lang="en-US" sz="2800" b="0">
                <a:cs typeface="Times New Roman" pitchFamily="18" charset="0"/>
              </a:rPr>
              <a:t>riest/Pastor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A</a:t>
            </a:r>
            <a:r>
              <a:rPr lang="en-US" sz="2800" b="0">
                <a:cs typeface="Times New Roman" pitchFamily="18" charset="0"/>
              </a:rPr>
              <a:t>lways thinking of others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S</a:t>
            </a:r>
            <a:r>
              <a:rPr lang="en-US" sz="2800" b="0">
                <a:cs typeface="Times New Roman" pitchFamily="18" charset="0"/>
              </a:rPr>
              <a:t>ensitive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S</a:t>
            </a:r>
            <a:r>
              <a:rPr lang="en-US" sz="2800" b="0">
                <a:cs typeface="Times New Roman" pitchFamily="18" charset="0"/>
              </a:rPr>
              <a:t>ympathize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I</a:t>
            </a:r>
            <a:r>
              <a:rPr lang="en-US" sz="2800" b="0">
                <a:cs typeface="Times New Roman" pitchFamily="18" charset="0"/>
              </a:rPr>
              <a:t>nterested in the well-being of others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O</a:t>
            </a:r>
            <a:r>
              <a:rPr lang="en-US" sz="2800" b="0">
                <a:cs typeface="Times New Roman" pitchFamily="18" charset="0"/>
              </a:rPr>
              <a:t>pen-minded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N</a:t>
            </a:r>
            <a:r>
              <a:rPr lang="en-US" sz="2800" b="0">
                <a:cs typeface="Times New Roman" pitchFamily="18" charset="0"/>
              </a:rPr>
              <a:t>urse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58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Scenario</a:t>
            </a:r>
            <a:r>
              <a:rPr lang="en-US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2209800"/>
            <a:ext cx="7467600" cy="3352800"/>
          </a:xfrm>
          <a:noFill/>
          <a:ln/>
        </p:spPr>
        <p:txBody>
          <a:bodyPr anchor="ctr"/>
          <a:lstStyle/>
          <a:p>
            <a:pPr marL="0" indent="0">
              <a:buFontTx/>
              <a:buNone/>
            </a:pPr>
            <a:r>
              <a:rPr lang="en-US">
                <a:solidFill>
                  <a:schemeClr val="bg1"/>
                </a:solidFill>
                <a:cs typeface="Times New Roman" pitchFamily="18" charset="0"/>
              </a:rPr>
              <a:t>Your best friends are late coming back from lunch. They tell you they were just in a minor car accident—someone ran into their new car.</a:t>
            </a:r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60960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58 TM C1</a:t>
            </a:r>
          </a:p>
        </p:txBody>
      </p:sp>
      <p:pic>
        <p:nvPicPr>
          <p:cNvPr id="68613" name="Picture 5" descr="MCBD07191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1524000"/>
            <a:ext cx="1820863" cy="1079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5334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Appropriate actions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76400"/>
            <a:ext cx="7620000" cy="4800600"/>
          </a:xfrm>
          <a:noFill/>
          <a:ln/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What do you think?</a:t>
            </a: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/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800" b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lphaUcPeriod"/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Don’t worry; this happens to everyone during their life.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lphaUcPeriod"/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You know, if you were obeying all the traffic laws, you really didn’t have any control over the situation.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lphaUcPeriod"/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Your parents will just be glad you are OK.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lphaUcPeriod"/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Let me give you a ride home from school and I can pick you up in the mornings until you get your car fixed.</a:t>
            </a:r>
            <a:r>
              <a:rPr lang="en-US" sz="2800">
                <a:solidFill>
                  <a:schemeClr val="bg1"/>
                </a:solidFill>
              </a:rPr>
              <a:t> </a:t>
            </a:r>
          </a:p>
          <a:p>
            <a:pPr marL="457200" indent="-457200">
              <a:lnSpc>
                <a:spcPct val="90000"/>
              </a:lnSpc>
            </a:pP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1524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58 TM C2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66563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Inappropriate actions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828800"/>
            <a:ext cx="7239000" cy="4800600"/>
          </a:xfrm>
          <a:noFill/>
          <a:ln/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What do you think?</a:t>
            </a:r>
            <a:br>
              <a:rPr lang="en-US" sz="2800">
                <a:solidFill>
                  <a:schemeClr val="bg1"/>
                </a:solidFill>
                <a:cs typeface="Times New Roman" pitchFamily="18" charset="0"/>
              </a:rPr>
            </a:br>
            <a:endParaRPr lang="en-US" b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lphaUcPeriod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OH! My Gosh, your parents are going to kill you! </a:t>
            </a:r>
            <a:br>
              <a:rPr lang="en-US" sz="28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800" b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lphaUcPeriod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Wow! It’s going to take a lot of paychecks to cover the damage. </a:t>
            </a:r>
            <a:br>
              <a:rPr lang="en-US" sz="28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800" b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lphaUcPeriod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I suppose you were talking on the cell phone instead of paying attention again.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 </a:t>
            </a:r>
            <a:br>
              <a:rPr lang="en-US" sz="2800">
                <a:solidFill>
                  <a:schemeClr val="bg1"/>
                </a:solidFill>
                <a:cs typeface="Times New Roman" pitchFamily="18" charset="0"/>
              </a:rPr>
            </a:br>
            <a:endParaRPr lang="en-US" sz="280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endParaRPr lang="en-US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</a:pP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58 TM C3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620000" cy="9906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List one act of compassion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Review </a:t>
            </a:r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600200"/>
            <a:ext cx="8153400" cy="4419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	1. Your best friend’s house burns down.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2. Your mother has surgery and is supposed to stay in bed for one week.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3. Your sister broke her leg and will be on crutches for one month.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4. Your four-year-old cousin’s hamster died.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5. Your best friend and neighbor wrecked the car.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BD4BE0CD-D5A7-41D6-9800-EA758B6999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08A03B-FD49-4EBA-AA0B-44F20284D5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3A53C4-BDE8-4A32-9B1A-939B52405583}">
  <ds:schemaRefs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7d75d6f9-8bd4-4602-97a0-53722360a9f2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135</Words>
  <Application>Microsoft Office PowerPoint</Application>
  <PresentationFormat>On-screen Show (4:3)</PresentationFormat>
  <Paragraphs>57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Lucida Calligraphy</vt:lpstr>
      <vt:lpstr>Times New Roman</vt:lpstr>
      <vt:lpstr>LK Template</vt:lpstr>
      <vt:lpstr>Demonstrating Compassion  for Others</vt:lpstr>
      <vt:lpstr>PowerPoint Presentation</vt:lpstr>
      <vt:lpstr>COMPASSION</vt:lpstr>
      <vt:lpstr>Scenario </vt:lpstr>
      <vt:lpstr>Appropriate actions </vt:lpstr>
      <vt:lpstr>Inappropriate actions </vt:lpstr>
      <vt:lpstr>List one act of compassion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13</cp:revision>
  <cp:lastPrinted>1601-01-01T00:00:00Z</cp:lastPrinted>
  <dcterms:created xsi:type="dcterms:W3CDTF">2003-11-25T06:13:37Z</dcterms:created>
  <dcterms:modified xsi:type="dcterms:W3CDTF">2018-07-09T19:00:02Z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