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2" r:id="rId5"/>
    <p:sldId id="257" r:id="rId6"/>
    <p:sldId id="256" r:id="rId7"/>
    <p:sldId id="261" r:id="rId8"/>
    <p:sldId id="259" r:id="rId9"/>
    <p:sldId id="263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26340330-110E-4846-9A64-4DEFA23BDC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C46E56D-FCFB-420C-8567-8C3E9A47D48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7CB2FD-01A3-4014-8747-1C5336568289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3B6FD-F3AB-41E5-AEC1-76D42D9DC87D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6519B0-7C84-4C33-BF8D-CC9087AA625E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44D447-42FC-4D43-9DCA-9B9F9392EDEB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EAF851-01B9-451A-A794-1D75C27065D4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66417D-99A9-454F-AA22-CBFCD5F1DF3B}" type="slidenum">
              <a:rPr lang="en-US"/>
              <a:pPr/>
              <a:t>6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AutoShape 20"/>
          <p:cNvSpPr>
            <a:spLocks noChangeArrowheads="1"/>
          </p:cNvSpPr>
          <p:nvPr userDrawn="1"/>
        </p:nvSpPr>
        <p:spPr bwMode="auto">
          <a:xfrm>
            <a:off x="1524000" y="2514600"/>
            <a:ext cx="6705600" cy="19812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Line 18"/>
          <p:cNvSpPr>
            <a:spLocks noChangeShapeType="1"/>
          </p:cNvSpPr>
          <p:nvPr userDrawn="1"/>
        </p:nvSpPr>
        <p:spPr bwMode="auto">
          <a:xfrm flipV="1">
            <a:off x="1066800" y="1752600"/>
            <a:ext cx="0" cy="17526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1" name="Line 19"/>
          <p:cNvSpPr>
            <a:spLocks noChangeShapeType="1"/>
          </p:cNvSpPr>
          <p:nvPr userDrawn="1"/>
        </p:nvSpPr>
        <p:spPr bwMode="auto">
          <a:xfrm>
            <a:off x="1066800" y="1752600"/>
            <a:ext cx="71628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Line 19"/>
          <p:cNvSpPr>
            <a:spLocks noChangeShapeType="1"/>
          </p:cNvSpPr>
          <p:nvPr userDrawn="1"/>
        </p:nvSpPr>
        <p:spPr bwMode="auto">
          <a:xfrm flipV="1">
            <a:off x="609600" y="762000"/>
            <a:ext cx="0" cy="28956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>
            <a:off x="609600" y="762000"/>
            <a:ext cx="64770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1" name="Line 17"/>
          <p:cNvSpPr>
            <a:spLocks noChangeShapeType="1"/>
          </p:cNvSpPr>
          <p:nvPr userDrawn="1"/>
        </p:nvSpPr>
        <p:spPr bwMode="auto">
          <a:xfrm flipV="1">
            <a:off x="228600" y="304800"/>
            <a:ext cx="0" cy="39624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 userDrawn="1"/>
        </p:nvSpPr>
        <p:spPr bwMode="auto">
          <a:xfrm>
            <a:off x="228600" y="304800"/>
            <a:ext cx="76200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533400"/>
            <a:ext cx="7543800" cy="11430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Demonstrating Empathy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8194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59</a:t>
            </a:r>
          </a:p>
        </p:txBody>
      </p:sp>
      <p:pic>
        <p:nvPicPr>
          <p:cNvPr id="69638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19688"/>
            <a:ext cx="2209800" cy="173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59 TM A </a:t>
            </a:r>
          </a:p>
        </p:txBody>
      </p:sp>
      <p:graphicFrame>
        <p:nvGraphicFramePr>
          <p:cNvPr id="5233" name="Group 113"/>
          <p:cNvGraphicFramePr>
            <a:graphicFrameLocks noGrp="1"/>
          </p:cNvGraphicFramePr>
          <p:nvPr/>
        </p:nvGraphicFramePr>
        <p:xfrm>
          <a:off x="1676400" y="990600"/>
          <a:ext cx="6096000" cy="5181600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EMPATHY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SYMPATHY	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609600"/>
            <a:ext cx="7543800" cy="11430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rgbClr val="000000"/>
                </a:solidFill>
                <a:cs typeface="Times New Roman" pitchFamily="18" charset="0"/>
              </a:rPr>
              <a:t>Empathy</a:t>
            </a:r>
            <a:r>
              <a:rPr lang="en-US" sz="48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667000"/>
            <a:ext cx="6781800" cy="1752600"/>
          </a:xfrm>
          <a:noFill/>
          <a:ln/>
        </p:spPr>
        <p:txBody>
          <a:bodyPr/>
          <a:lstStyle/>
          <a:p>
            <a:pPr algn="ctr"/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being able to understand people’s feelings and situations without involving emotion.</a:t>
            </a:r>
            <a:r>
              <a:rPr lang="en-US">
                <a:solidFill>
                  <a:srgbClr val="000000"/>
                </a:solidFill>
              </a:rPr>
              <a:t> 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59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609600"/>
            <a:ext cx="7543800" cy="11430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rgbClr val="000000"/>
                </a:solidFill>
                <a:cs typeface="Times New Roman" pitchFamily="18" charset="0"/>
              </a:rPr>
              <a:t>Sympathy </a:t>
            </a:r>
            <a:r>
              <a:rPr lang="en-US" sz="5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057400"/>
            <a:ext cx="6858000" cy="2895600"/>
          </a:xfrm>
          <a:noFill/>
          <a:ln/>
        </p:spPr>
        <p:txBody>
          <a:bodyPr/>
          <a:lstStyle/>
          <a:p>
            <a:pPr algn="ctr"/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sharing emotional feelings with someone in a certain situation. Sympathetic people put themselves in the other person’s shoes emotionally.</a:t>
            </a:r>
            <a:r>
              <a:rPr lang="en-US" sz="28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59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20000" cy="16573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Terms used to show empathy</a:t>
            </a:r>
            <a:br>
              <a:rPr lang="en-US" b="1">
                <a:solidFill>
                  <a:srgbClr val="000000"/>
                </a:solidFill>
                <a:cs typeface="Times New Roman" pitchFamily="18" charset="0"/>
              </a:rPr>
            </a:br>
            <a:endParaRPr lang="en-US" b="1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600200"/>
            <a:ext cx="69342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see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realize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It looks like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appreciate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It seems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understand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I’m aware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know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imagine …</a:t>
            </a:r>
          </a:p>
          <a:p>
            <a:pPr>
              <a:lnSpc>
                <a:spcPct val="90000"/>
              </a:lnSpc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It appears …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b="0"/>
          </a:p>
          <a:p>
            <a:pPr>
              <a:lnSpc>
                <a:spcPct val="90000"/>
              </a:lnSpc>
            </a:pPr>
            <a:endParaRPr lang="en-US" sz="2400" b="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59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20000" cy="10668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Showing Empathy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286000"/>
            <a:ext cx="7772400" cy="38100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4000" b="0">
              <a:solidFill>
                <a:schemeClr val="bg1"/>
              </a:solidFill>
            </a:endParaRPr>
          </a:p>
          <a:p>
            <a:r>
              <a:rPr lang="en-US" b="0">
                <a:solidFill>
                  <a:schemeClr val="bg1"/>
                </a:solidFill>
              </a:rPr>
              <a:t>One Friend has stubbed their toe.</a:t>
            </a:r>
          </a:p>
          <a:p>
            <a:endParaRPr lang="en-US" b="0">
              <a:solidFill>
                <a:schemeClr val="bg1"/>
              </a:solidFill>
            </a:endParaRPr>
          </a:p>
          <a:p>
            <a:r>
              <a:rPr lang="en-US" b="0">
                <a:solidFill>
                  <a:schemeClr val="bg1"/>
                </a:solidFill>
              </a:rPr>
              <a:t>Another Friend did not make the team.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C8E9FC-6622-4DEF-AC89-ADC8ED4519EF}">
  <ds:schemaRefs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7d75d6f9-8bd4-4602-97a0-53722360a9f2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A6B5354-1A6B-4501-AB21-DD709CC756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86601C-57E2-488B-8B8B-0559015C1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151</Words>
  <Application>Microsoft Office PowerPoint</Application>
  <PresentationFormat>On-screen Show (4:3)</PresentationFormat>
  <Paragraphs>47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Demonstrating Empathy</vt:lpstr>
      <vt:lpstr>PowerPoint Presentation</vt:lpstr>
      <vt:lpstr>Empathy </vt:lpstr>
      <vt:lpstr>Sympathy  </vt:lpstr>
      <vt:lpstr>Terms used to show empathy </vt:lpstr>
      <vt:lpstr>Showing Empathy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2003-11-25T06:13:37Z</dcterms:created>
  <dcterms:modified xsi:type="dcterms:W3CDTF">2018-07-09T19:00:29Z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