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5" r:id="rId5"/>
    <p:sldId id="257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8C02AA1C-8CAD-499D-8980-77FEE00193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2BCD873-F496-493F-B062-53A7A7C2C6B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3A5F62-4340-4A6E-A99B-1549DE8E30D3}" type="slidenum">
              <a:rPr lang="en-US"/>
              <a:pPr/>
              <a:t>1</a:t>
            </a:fld>
            <a:endParaRPr lang="en-US"/>
          </a:p>
        </p:txBody>
      </p:sp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0AAB70AB-DB86-4B8C-9594-C062BFF3BF5D}" type="slidenum">
              <a:rPr lang="en-US" sz="1200"/>
              <a:pPr algn="r" eaLnBrk="0" hangingPunct="0"/>
              <a:t>1</a:t>
            </a:fld>
            <a:endParaRPr 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0869FF-98B6-4E0E-B3AE-843297A55B8B}" type="slidenum">
              <a:rPr lang="en-US"/>
              <a:pPr/>
              <a:t>2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DC41D3-5246-4D87-A92A-71FCEE78522D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A508A5-7289-469E-B365-DF98AB5E4EA2}" type="slidenum">
              <a:rPr lang="en-US"/>
              <a:pPr/>
              <a:t>4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826F6F-693E-4158-B9DB-A3D8B84D3F6B}" type="slidenum">
              <a:rPr lang="en-US"/>
              <a:pPr/>
              <a:t>5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161CA6-FB30-4B06-A0CC-B89162FE5A22}" type="slidenum">
              <a:rPr lang="en-US"/>
              <a:pPr/>
              <a:t>6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1B07F9-AFF5-4E2A-ABE1-A3A9664D5E9B}" type="slidenum">
              <a:rPr lang="en-US"/>
              <a:pPr/>
              <a:t>7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E99C23-9ADD-4ED1-9867-B7689BBA46E2}" type="slidenum">
              <a:rPr lang="en-US"/>
              <a:pPr/>
              <a:t>8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667000" y="3276600"/>
            <a:ext cx="5867400" cy="1752600"/>
          </a:xfrm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n-US">
                <a:solidFill>
                  <a:srgbClr val="000000"/>
                </a:solidFill>
              </a:rPr>
              <a:t>Which philosophy of leadership do I support?</a:t>
            </a:r>
          </a:p>
          <a:p>
            <a:pPr marL="0" indent="0" algn="ctr">
              <a:buFontTx/>
              <a:buNone/>
            </a:pPr>
            <a:endParaRPr lang="en-US"/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152400" y="60960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Introduction to Personal Growth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HS 2</a:t>
            </a:r>
          </a:p>
        </p:txBody>
      </p:sp>
      <p:sp>
        <p:nvSpPr>
          <p:cNvPr id="8192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81926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81927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Introduction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to Leadership</a:t>
            </a:r>
          </a:p>
        </p:txBody>
      </p:sp>
      <p:sp>
        <p:nvSpPr>
          <p:cNvPr id="81928" name="Text Box 6"/>
          <p:cNvSpPr txBox="1">
            <a:spLocks noChangeArrowheads="1"/>
          </p:cNvSpPr>
          <p:nvPr/>
        </p:nvSpPr>
        <p:spPr bwMode="auto">
          <a:xfrm>
            <a:off x="228600" y="57912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</a:t>
            </a:r>
          </a:p>
        </p:txBody>
      </p:sp>
      <p:sp>
        <p:nvSpPr>
          <p:cNvPr id="81929" name="WordArt 10"/>
          <p:cNvSpPr>
            <a:spLocks noChangeArrowheads="1" noChangeShapeType="1" noTextEdit="1"/>
          </p:cNvSpPr>
          <p:nvPr/>
        </p:nvSpPr>
        <p:spPr bwMode="auto">
          <a:xfrm>
            <a:off x="1828800" y="1752600"/>
            <a:ext cx="67818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Philosophies of Leadership</a:t>
            </a:r>
          </a:p>
        </p:txBody>
      </p:sp>
      <p:pic>
        <p:nvPicPr>
          <p:cNvPr id="81930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0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What to include…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05000"/>
            <a:ext cx="6781800" cy="44958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Clr>
                <a:srgbClr val="000000"/>
              </a:buClr>
              <a:buFontTx/>
              <a:buAutoNum type="arabicPeriod"/>
            </a:pPr>
            <a:r>
              <a:rPr lang="en-US" sz="2400">
                <a:solidFill>
                  <a:srgbClr val="FF0000"/>
                </a:solidFill>
              </a:rPr>
              <a:t>A great leader</a:t>
            </a:r>
            <a:r>
              <a:rPr lang="en-US" sz="2400" b="0">
                <a:solidFill>
                  <a:srgbClr val="000000"/>
                </a:solidFill>
              </a:rPr>
              <a:t> - whose background on how they became a great leader is explained</a:t>
            </a:r>
          </a:p>
          <a:p>
            <a:pPr marL="533400" indent="-533400">
              <a:spcBef>
                <a:spcPct val="50000"/>
              </a:spcBef>
              <a:buClr>
                <a:srgbClr val="000000"/>
              </a:buClr>
              <a:buFontTx/>
              <a:buAutoNum type="arabicPeriod"/>
            </a:pPr>
            <a:r>
              <a:rPr lang="en-US" sz="2400">
                <a:solidFill>
                  <a:srgbClr val="FF0000"/>
                </a:solidFill>
              </a:rPr>
              <a:t>A group of followers</a:t>
            </a:r>
            <a:r>
              <a:rPr lang="en-US" sz="2400" b="0">
                <a:solidFill>
                  <a:srgbClr val="000000"/>
                </a:solidFill>
              </a:rPr>
              <a:t> - whose reason why they follow the leader is explained</a:t>
            </a:r>
          </a:p>
          <a:p>
            <a:pPr marL="533400" indent="-533400">
              <a:spcBef>
                <a:spcPct val="50000"/>
              </a:spcBef>
              <a:buClr>
                <a:srgbClr val="000000"/>
              </a:buClr>
              <a:buFontTx/>
              <a:buAutoNum type="arabicPeriod"/>
            </a:pPr>
            <a:r>
              <a:rPr lang="en-US" sz="2400" b="0">
                <a:solidFill>
                  <a:srgbClr val="000000"/>
                </a:solidFill>
              </a:rPr>
              <a:t>A </a:t>
            </a:r>
            <a:r>
              <a:rPr lang="en-US" sz="2400">
                <a:solidFill>
                  <a:srgbClr val="FF0000"/>
                </a:solidFill>
              </a:rPr>
              <a:t>happy</a:t>
            </a:r>
            <a:r>
              <a:rPr lang="en-US" sz="2400" b="0">
                <a:solidFill>
                  <a:srgbClr val="000000"/>
                </a:solidFill>
              </a:rPr>
              <a:t> ending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2400" b="0">
                <a:solidFill>
                  <a:srgbClr val="000000"/>
                </a:solidFill>
              </a:rPr>
              <a:t>You have </a:t>
            </a:r>
            <a:r>
              <a:rPr lang="en-US" sz="2400">
                <a:solidFill>
                  <a:srgbClr val="FF0000"/>
                </a:solidFill>
              </a:rPr>
              <a:t>5 minutes</a:t>
            </a:r>
            <a:r>
              <a:rPr lang="en-US" sz="2400" b="0">
                <a:solidFill>
                  <a:srgbClr val="000000"/>
                </a:solidFill>
              </a:rPr>
              <a:t> to design your play and be ready to present it.</a:t>
            </a:r>
            <a:r>
              <a:rPr lang="en-US" sz="2400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98107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 TM A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211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5212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8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Philosophy &amp; Leadership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2209800"/>
            <a:ext cx="6705600" cy="4191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Philosophy</a:t>
            </a:r>
            <a:r>
              <a:rPr lang="en-US" sz="2800"/>
              <a:t> 	</a:t>
            </a:r>
          </a:p>
          <a:p>
            <a:pPr lvl="1">
              <a:buFont typeface="Wingdings" pitchFamily="2" charset="2"/>
              <a:buChar char="§"/>
            </a:pPr>
            <a:r>
              <a:rPr lang="en-US" b="0">
                <a:solidFill>
                  <a:srgbClr val="000000"/>
                </a:solidFill>
              </a:rPr>
              <a:t>An analysis of the grounds and concepts of</a:t>
            </a:r>
            <a:r>
              <a:rPr lang="en-US" b="0"/>
              <a:t> </a:t>
            </a:r>
            <a:r>
              <a:rPr lang="en-US">
                <a:solidFill>
                  <a:srgbClr val="FF0000"/>
                </a:solidFill>
              </a:rPr>
              <a:t>expressing fundamental beliefs</a:t>
            </a:r>
            <a:r>
              <a:rPr lang="en-US" b="0"/>
              <a:t>.</a:t>
            </a:r>
            <a:br>
              <a:rPr lang="en-US" b="0"/>
            </a:br>
            <a:endParaRPr lang="en-US" sz="2400"/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Leadership</a:t>
            </a:r>
          </a:p>
          <a:p>
            <a:pPr lvl="1">
              <a:buFont typeface="Wingdings" pitchFamily="2" charset="2"/>
              <a:buChar char="§"/>
            </a:pPr>
            <a:r>
              <a:rPr lang="en-US" b="0">
                <a:solidFill>
                  <a:srgbClr val="000000"/>
                </a:solidFill>
              </a:rPr>
              <a:t>Leadership is</a:t>
            </a:r>
            <a:r>
              <a:rPr lang="en-US" b="0"/>
              <a:t> </a:t>
            </a:r>
            <a:r>
              <a:rPr lang="en-US">
                <a:solidFill>
                  <a:srgbClr val="FF0000"/>
                </a:solidFill>
              </a:rPr>
              <a:t>influence</a:t>
            </a:r>
            <a:r>
              <a:rPr lang="en-US" b="0">
                <a:solidFill>
                  <a:srgbClr val="FF0000"/>
                </a:solidFill>
              </a:rPr>
              <a:t>.</a:t>
            </a:r>
            <a:r>
              <a:rPr lang="en-US" sz="2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 TM B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6569" name="Rectangle 21"/>
          <p:cNvSpPr>
            <a:spLocks noChangeArrowheads="1"/>
          </p:cNvSpPr>
          <p:nvPr/>
        </p:nvSpPr>
        <p:spPr bwMode="auto">
          <a:xfrm>
            <a:off x="1524000" y="1371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6570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uiExpand="1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Trait Approach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2057400"/>
            <a:ext cx="7162800" cy="4343400"/>
          </a:xfrm>
          <a:noFill/>
          <a:ln/>
        </p:spPr>
        <p:txBody>
          <a:bodyPr/>
          <a:lstStyle/>
          <a:p>
            <a:pPr>
              <a:spcBef>
                <a:spcPct val="60000"/>
              </a:spcBef>
              <a:buFontTx/>
              <a:buNone/>
            </a:pPr>
            <a:r>
              <a:rPr lang="en-US" sz="2800" b="0"/>
              <a:t>	</a:t>
            </a:r>
            <a:r>
              <a:rPr lang="en-US" sz="2800" b="0">
                <a:solidFill>
                  <a:srgbClr val="000000"/>
                </a:solidFill>
              </a:rPr>
              <a:t>Identifies the </a:t>
            </a:r>
            <a:r>
              <a:rPr lang="en-US" sz="2800">
                <a:solidFill>
                  <a:srgbClr val="FF0000"/>
                </a:solidFill>
              </a:rPr>
              <a:t>innate characteristics</a:t>
            </a:r>
            <a:r>
              <a:rPr lang="en-US" sz="2800" b="0">
                <a:solidFill>
                  <a:srgbClr val="000000"/>
                </a:solidFill>
              </a:rPr>
              <a:t>; qualities and characteristics possessed by great social, political, and military leaders.</a:t>
            </a:r>
          </a:p>
          <a:p>
            <a:pPr lvl="1">
              <a:spcBef>
                <a:spcPct val="60000"/>
              </a:spcBef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If you are born with the traits of intelligence, self-confidence, determination, integrity, and sociability, you will be a great leader.	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 TM C1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7592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759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Style Approach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752600"/>
            <a:ext cx="7391400" cy="4648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	Focuses on </a:t>
            </a:r>
            <a:r>
              <a:rPr lang="en-US" sz="2800">
                <a:solidFill>
                  <a:srgbClr val="FF0000"/>
                </a:solidFill>
              </a:rPr>
              <a:t>what leaders do and how they act</a:t>
            </a:r>
            <a:r>
              <a:rPr lang="en-US" sz="2800" b="0">
                <a:solidFill>
                  <a:srgbClr val="000000"/>
                </a:solidFill>
              </a:rPr>
              <a:t> using two behaviors: </a:t>
            </a:r>
            <a:r>
              <a:rPr lang="en-US" sz="2800">
                <a:solidFill>
                  <a:srgbClr val="FF0000"/>
                </a:solidFill>
              </a:rPr>
              <a:t>task</a:t>
            </a:r>
            <a:r>
              <a:rPr lang="en-US" sz="2800" b="0">
                <a:solidFill>
                  <a:srgbClr val="000000"/>
                </a:solidFill>
              </a:rPr>
              <a:t> and </a:t>
            </a:r>
            <a:r>
              <a:rPr lang="en-US" sz="2800">
                <a:solidFill>
                  <a:srgbClr val="FF0000"/>
                </a:solidFill>
              </a:rPr>
              <a:t>relationship</a:t>
            </a:r>
            <a:r>
              <a:rPr lang="en-US" sz="2800" b="0">
                <a:solidFill>
                  <a:srgbClr val="FF0000"/>
                </a:solidFill>
              </a:rPr>
              <a:t> </a:t>
            </a:r>
            <a:r>
              <a:rPr lang="en-US" sz="2800" b="0">
                <a:solidFill>
                  <a:srgbClr val="000000"/>
                </a:solidFill>
              </a:rPr>
              <a:t>	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 b="0">
              <a:solidFill>
                <a:srgbClr val="000000"/>
              </a:solidFill>
            </a:endParaRP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If you are building relationships or getting a task done, you are a leader.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 TM C2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8614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8615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Situational Approach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057400"/>
            <a:ext cx="7391400" cy="43434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2800" b="0"/>
              <a:t>   </a:t>
            </a:r>
            <a:r>
              <a:rPr lang="en-US" sz="2800" b="0">
                <a:solidFill>
                  <a:srgbClr val="000000"/>
                </a:solidFill>
              </a:rPr>
              <a:t>Suggests how leaders should behave based on the </a:t>
            </a:r>
            <a:r>
              <a:rPr lang="en-US" sz="2800">
                <a:solidFill>
                  <a:srgbClr val="FF0000"/>
                </a:solidFill>
              </a:rPr>
              <a:t>demands of a particular situation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Dependent on the situation, a leader will delegate to others, be supportive of others, coach others, or direct others on what to do.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 TM C3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9638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9639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Transformational Approach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981200"/>
            <a:ext cx="7162800" cy="4419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2800" b="0"/>
              <a:t>   </a:t>
            </a:r>
            <a:r>
              <a:rPr lang="en-US" sz="2800" b="0">
                <a:solidFill>
                  <a:srgbClr val="000000"/>
                </a:solidFill>
              </a:rPr>
              <a:t>Refers to the process whereby an individual engages with others and creates a connection that </a:t>
            </a:r>
            <a:r>
              <a:rPr lang="en-US" sz="2800">
                <a:solidFill>
                  <a:srgbClr val="FF0000"/>
                </a:solidFill>
              </a:rPr>
              <a:t>raises the level of motivation and morality in both the leader and the follower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Transformational leadership focuses on exchanges between the leader and follower.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 TM C4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0662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Which style do you support?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2286000"/>
            <a:ext cx="6858000" cy="4114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800" b="0">
                <a:solidFill>
                  <a:srgbClr val="000000"/>
                </a:solidFill>
              </a:rPr>
              <a:t>Which is more </a:t>
            </a:r>
            <a:r>
              <a:rPr lang="en-US" sz="2800">
                <a:solidFill>
                  <a:srgbClr val="FF0000"/>
                </a:solidFill>
              </a:rPr>
              <a:t>inclusive</a:t>
            </a:r>
            <a:r>
              <a:rPr lang="en-US" sz="2800" b="0">
                <a:solidFill>
                  <a:srgbClr val="000000"/>
                </a:solidFill>
              </a:rPr>
              <a:t> - includes everybody?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800" b="0">
                <a:solidFill>
                  <a:srgbClr val="000000"/>
                </a:solidFill>
              </a:rPr>
              <a:t>Which allows for </a:t>
            </a:r>
            <a:r>
              <a:rPr lang="en-US" sz="2800">
                <a:solidFill>
                  <a:srgbClr val="FF0000"/>
                </a:solidFill>
              </a:rPr>
              <a:t>change</a:t>
            </a:r>
            <a:r>
              <a:rPr lang="en-US" sz="2800" b="0">
                <a:solidFill>
                  <a:srgbClr val="000000"/>
                </a:solidFill>
              </a:rPr>
              <a:t> and/or growth?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800" b="0">
                <a:solidFill>
                  <a:srgbClr val="000000"/>
                </a:solidFill>
              </a:rPr>
              <a:t>Which works in all </a:t>
            </a:r>
            <a:r>
              <a:rPr lang="en-US" sz="2800">
                <a:solidFill>
                  <a:srgbClr val="FF0000"/>
                </a:solidFill>
              </a:rPr>
              <a:t>situations</a:t>
            </a:r>
            <a:r>
              <a:rPr lang="en-US" sz="2800" b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 TM D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1686" name="Rectangle 21"/>
          <p:cNvSpPr>
            <a:spLocks noChangeArrowheads="1"/>
          </p:cNvSpPr>
          <p:nvPr/>
        </p:nvSpPr>
        <p:spPr bwMode="auto">
          <a:xfrm>
            <a:off x="1524000" y="14478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1687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80079A56-F28D-432D-B6E9-9231FAF0D6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3E825E-0563-49FC-A080-72F75DFE09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7910F4-EC89-499E-8083-9041421184FB}">
  <ds:schemaRefs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7d75d6f9-8bd4-4602-97a0-53722360a9f2"/>
    <ds:schemaRef ds:uri="http://purl.org/dc/dcmitype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244</Words>
  <Application>Microsoft Office PowerPoint</Application>
  <PresentationFormat>On-screen Show (4:3)</PresentationFormat>
  <Paragraphs>59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Lucida Calligraphy</vt:lpstr>
      <vt:lpstr>Tahoma</vt:lpstr>
      <vt:lpstr>Times New Roman</vt:lpstr>
      <vt:lpstr>Wingdings</vt:lpstr>
      <vt:lpstr>LK Template</vt:lpstr>
      <vt:lpstr>PowerPoint Presentation</vt:lpstr>
      <vt:lpstr>What to include…</vt:lpstr>
      <vt:lpstr>Philosophy &amp; Leadership</vt:lpstr>
      <vt:lpstr>Trait Approach</vt:lpstr>
      <vt:lpstr>Style Approach</vt:lpstr>
      <vt:lpstr>Situational Approach</vt:lpstr>
      <vt:lpstr>Transformational Approach</vt:lpstr>
      <vt:lpstr>Which style do you support?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2003-11-25T06:13:37Z</dcterms:created>
  <dcterms:modified xsi:type="dcterms:W3CDTF">2018-07-09T17:55:59Z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