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63" r:id="rId5"/>
    <p:sldId id="257" r:id="rId6"/>
    <p:sldId id="259" r:id="rId7"/>
    <p:sldId id="261" r:id="rId8"/>
    <p:sldId id="265" r:id="rId9"/>
    <p:sldId id="262" r:id="rId10"/>
    <p:sldId id="264" r:id="rId11"/>
  </p:sldIdLst>
  <p:sldSz cx="9144000" cy="6858000" type="screen4x3"/>
  <p:notesSz cx="6858000" cy="9144000"/>
  <p:custDataLst>
    <p:tags r:id="rId1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2B2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5E4B91AD-4F1B-4E46-9C0C-C7CAE24177D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40D9CE7D-CD72-44CD-8D8A-A0DD6702F39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ABE2C6-A83C-46D1-AF6D-10DCBDE6AC80}" type="slidenum">
              <a:rPr lang="en-US"/>
              <a:pPr/>
              <a:t>1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43D8B0-98A7-41CC-9EA2-7A1D3BAC0714}" type="slidenum">
              <a:rPr lang="en-US"/>
              <a:pPr/>
              <a:t>2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EA38CC-3223-464D-AED1-88F86FD5EDFF}" type="slidenum">
              <a:rPr lang="en-US"/>
              <a:pPr/>
              <a:t>3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C11C3C-BD1C-422A-B0DE-D489E09F271A}" type="slidenum">
              <a:rPr lang="en-US"/>
              <a:pPr/>
              <a:t>4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E1F941-C255-4837-A7B4-6E94B25FD285}" type="slidenum">
              <a:rPr lang="en-US"/>
              <a:pPr/>
              <a:t>5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F109CD-BDE7-4EC0-B37B-600D552494D9}" type="slidenum">
              <a:rPr lang="en-US"/>
              <a:pPr/>
              <a:t>6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633C72-6674-4D59-8704-C99BB7E3F625}" type="slidenum">
              <a:rPr lang="en-US"/>
              <a:pPr/>
              <a:t>7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" name="AutoShape 20"/>
          <p:cNvSpPr>
            <a:spLocks noChangeArrowheads="1"/>
          </p:cNvSpPr>
          <p:nvPr userDrawn="1"/>
        </p:nvSpPr>
        <p:spPr bwMode="auto">
          <a:xfrm>
            <a:off x="1447800" y="2209800"/>
            <a:ext cx="6858000" cy="1752600"/>
          </a:xfrm>
          <a:prstGeom prst="flowChartAlternateProcess">
            <a:avLst/>
          </a:prstGeom>
          <a:solidFill>
            <a:srgbClr val="FFFF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90" name="Line 18"/>
          <p:cNvSpPr>
            <a:spLocks noChangeShapeType="1"/>
          </p:cNvSpPr>
          <p:nvPr userDrawn="1"/>
        </p:nvSpPr>
        <p:spPr bwMode="auto">
          <a:xfrm flipV="1">
            <a:off x="914400" y="1524000"/>
            <a:ext cx="0" cy="1676400"/>
          </a:xfrm>
          <a:prstGeom prst="line">
            <a:avLst/>
          </a:prstGeom>
          <a:noFill/>
          <a:ln w="254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91" name="Line 19"/>
          <p:cNvSpPr>
            <a:spLocks noChangeShapeType="1"/>
          </p:cNvSpPr>
          <p:nvPr userDrawn="1"/>
        </p:nvSpPr>
        <p:spPr bwMode="auto">
          <a:xfrm>
            <a:off x="914400" y="1524000"/>
            <a:ext cx="6324600" cy="0"/>
          </a:xfrm>
          <a:prstGeom prst="line">
            <a:avLst/>
          </a:prstGeom>
          <a:noFill/>
          <a:ln w="254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Line 19"/>
          <p:cNvSpPr>
            <a:spLocks noChangeShapeType="1"/>
          </p:cNvSpPr>
          <p:nvPr userDrawn="1"/>
        </p:nvSpPr>
        <p:spPr bwMode="auto">
          <a:xfrm flipV="1">
            <a:off x="609600" y="838200"/>
            <a:ext cx="0" cy="3429000"/>
          </a:xfrm>
          <a:prstGeom prst="line">
            <a:avLst/>
          </a:prstGeom>
          <a:noFill/>
          <a:ln w="25400" cap="sq">
            <a:solidFill>
              <a:srgbClr val="FFFF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44" name="Line 20"/>
          <p:cNvSpPr>
            <a:spLocks noChangeShapeType="1"/>
          </p:cNvSpPr>
          <p:nvPr userDrawn="1"/>
        </p:nvSpPr>
        <p:spPr bwMode="auto">
          <a:xfrm>
            <a:off x="609600" y="838200"/>
            <a:ext cx="6705600" cy="0"/>
          </a:xfrm>
          <a:prstGeom prst="line">
            <a:avLst/>
          </a:prstGeom>
          <a:noFill/>
          <a:ln w="25400" cap="sq">
            <a:solidFill>
              <a:srgbClr val="FFFF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41" name="Line 17"/>
          <p:cNvSpPr>
            <a:spLocks noChangeShapeType="1"/>
          </p:cNvSpPr>
          <p:nvPr userDrawn="1"/>
        </p:nvSpPr>
        <p:spPr bwMode="auto">
          <a:xfrm flipV="1">
            <a:off x="228600" y="381000"/>
            <a:ext cx="0" cy="4267200"/>
          </a:xfrm>
          <a:prstGeom prst="line">
            <a:avLst/>
          </a:prstGeom>
          <a:noFill/>
          <a:ln w="254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42" name="Line 18"/>
          <p:cNvSpPr>
            <a:spLocks noChangeShapeType="1"/>
          </p:cNvSpPr>
          <p:nvPr userDrawn="1"/>
        </p:nvSpPr>
        <p:spPr bwMode="auto">
          <a:xfrm>
            <a:off x="228600" y="381000"/>
            <a:ext cx="7848600" cy="0"/>
          </a:xfrm>
          <a:prstGeom prst="line">
            <a:avLst/>
          </a:prstGeom>
          <a:noFill/>
          <a:ln w="254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381000"/>
            <a:ext cx="7543800" cy="1143000"/>
          </a:xfrm>
          <a:noFill/>
          <a:ln/>
        </p:spPr>
        <p:txBody>
          <a:bodyPr/>
          <a:lstStyle/>
          <a:p>
            <a:r>
              <a:rPr lang="en-US">
                <a:solidFill>
                  <a:srgbClr val="000000"/>
                </a:solidFill>
              </a:rPr>
              <a:t>Seeking Positive Relationships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2438400"/>
            <a:ext cx="5410200" cy="1752600"/>
          </a:xfrm>
          <a:noFill/>
          <a:ln/>
        </p:spPr>
        <p:txBody>
          <a:bodyPr/>
          <a:lstStyle/>
          <a:p>
            <a:pPr algn="ctr"/>
            <a:r>
              <a:rPr lang="en-US">
                <a:solidFill>
                  <a:srgbClr val="FF0000"/>
                </a:solidFill>
              </a:rPr>
              <a:t>How do I build relationships with others?</a:t>
            </a:r>
          </a:p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Two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WE </a:t>
            </a:r>
          </a:p>
        </p:txBody>
      </p:sp>
      <p:sp>
        <p:nvSpPr>
          <p:cNvPr id="70661" name="Text Box 5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60</a:t>
            </a:r>
          </a:p>
        </p:txBody>
      </p:sp>
      <p:pic>
        <p:nvPicPr>
          <p:cNvPr id="70662" name="Picture 6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34200" y="5119688"/>
            <a:ext cx="2209800" cy="173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133600" y="1600200"/>
            <a:ext cx="2362200" cy="4572000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000">
                <a:solidFill>
                  <a:srgbClr val="FF0000"/>
                </a:solidFill>
                <a:cs typeface="Times New Roman" pitchFamily="18" charset="0"/>
              </a:rPr>
              <a:t>Ace	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>
                <a:solidFill>
                  <a:srgbClr val="FF0000"/>
                </a:solidFill>
                <a:cs typeface="Times New Roman" pitchFamily="18" charset="0"/>
              </a:rPr>
              <a:t>King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>
                <a:solidFill>
                  <a:srgbClr val="FF0000"/>
                </a:solidFill>
                <a:cs typeface="Times New Roman" pitchFamily="18" charset="0"/>
              </a:rPr>
              <a:t>Queen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>
                <a:solidFill>
                  <a:srgbClr val="FF0000"/>
                </a:solidFill>
                <a:cs typeface="Times New Roman" pitchFamily="18" charset="0"/>
              </a:rPr>
              <a:t>Jack	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>
                <a:solidFill>
                  <a:srgbClr val="FF0000"/>
                </a:solidFill>
                <a:cs typeface="Times New Roman" pitchFamily="18" charset="0"/>
              </a:rPr>
              <a:t>Joker	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>
                <a:solidFill>
                  <a:srgbClr val="FF0000"/>
                </a:solidFill>
                <a:cs typeface="Times New Roman" pitchFamily="18" charset="0"/>
              </a:rPr>
              <a:t>10		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>
                <a:solidFill>
                  <a:srgbClr val="FF0000"/>
                </a:solidFill>
                <a:cs typeface="Times New Roman" pitchFamily="18" charset="0"/>
              </a:rPr>
              <a:t>9		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>
                <a:solidFill>
                  <a:srgbClr val="FF0000"/>
                </a:solidFill>
                <a:cs typeface="Times New Roman" pitchFamily="18" charset="0"/>
              </a:rPr>
              <a:t>8		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>
                <a:solidFill>
                  <a:srgbClr val="FF0000"/>
                </a:solidFill>
                <a:cs typeface="Times New Roman" pitchFamily="18" charset="0"/>
              </a:rPr>
              <a:t>7		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>
                <a:solidFill>
                  <a:srgbClr val="FF0000"/>
                </a:solidFill>
                <a:cs typeface="Times New Roman" pitchFamily="18" charset="0"/>
              </a:rPr>
              <a:t>6		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>
                <a:solidFill>
                  <a:srgbClr val="FF0000"/>
                </a:solidFill>
                <a:cs typeface="Times New Roman" pitchFamily="18" charset="0"/>
              </a:rPr>
              <a:t>5	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>
                <a:solidFill>
                  <a:srgbClr val="FF0000"/>
                </a:solidFill>
                <a:cs typeface="Times New Roman" pitchFamily="18" charset="0"/>
              </a:rPr>
              <a:t>4	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>
                <a:solidFill>
                  <a:srgbClr val="FF0000"/>
                </a:solidFill>
                <a:cs typeface="Times New Roman" pitchFamily="18" charset="0"/>
              </a:rPr>
              <a:t>3		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>
                <a:solidFill>
                  <a:srgbClr val="FF0000"/>
                </a:solidFill>
                <a:cs typeface="Times New Roman" pitchFamily="18" charset="0"/>
              </a:rPr>
              <a:t>2			</a:t>
            </a:r>
            <a:endParaRPr lang="en-US" sz="2000">
              <a:solidFill>
                <a:srgbClr val="FF0000"/>
              </a:solidFill>
            </a:endParaRPr>
          </a:p>
        </p:txBody>
      </p:sp>
      <p:sp>
        <p:nvSpPr>
          <p:cNvPr id="5212" name="Rectangle 92"/>
          <p:cNvSpPr>
            <a:spLocks noGrp="1" noChangeArrowheads="1"/>
          </p:cNvSpPr>
          <p:nvPr>
            <p:ph type="body" sz="half" idx="2"/>
          </p:nvPr>
        </p:nvSpPr>
        <p:spPr>
          <a:xfrm>
            <a:off x="3962400" y="1600200"/>
            <a:ext cx="3733800" cy="45720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000">
                <a:solidFill>
                  <a:schemeClr val="bg1"/>
                </a:solidFill>
              </a:rPr>
              <a:t>Goal Oriented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>
                <a:solidFill>
                  <a:schemeClr val="bg1"/>
                </a:solidFill>
              </a:rPr>
              <a:t>Morally Corrupt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>
                <a:solidFill>
                  <a:schemeClr val="bg1"/>
                </a:solidFill>
              </a:rPr>
              <a:t>Authoratative/ Bossy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>
                <a:solidFill>
                  <a:schemeClr val="bg1"/>
                </a:solidFill>
              </a:rPr>
              <a:t>Achiever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>
                <a:solidFill>
                  <a:schemeClr val="bg1"/>
                </a:solidFill>
              </a:rPr>
              <a:t>Jokester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>
                <a:solidFill>
                  <a:schemeClr val="bg1"/>
                </a:solidFill>
              </a:rPr>
              <a:t>Fearful of others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>
                <a:solidFill>
                  <a:schemeClr val="bg1"/>
                </a:solidFill>
              </a:rPr>
              <a:t>Arrogant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>
                <a:solidFill>
                  <a:schemeClr val="bg1"/>
                </a:solidFill>
              </a:rPr>
              <a:t>Happy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>
                <a:solidFill>
                  <a:schemeClr val="bg1"/>
                </a:solidFill>
              </a:rPr>
              <a:t>Disrespectful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>
                <a:solidFill>
                  <a:schemeClr val="bg1"/>
                </a:solidFill>
              </a:rPr>
              <a:t>Good Listener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>
                <a:solidFill>
                  <a:schemeClr val="bg1"/>
                </a:solidFill>
              </a:rPr>
              <a:t>Selfish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>
                <a:solidFill>
                  <a:schemeClr val="bg1"/>
                </a:solidFill>
              </a:rPr>
              <a:t>Sincere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>
                <a:solidFill>
                  <a:schemeClr val="bg1"/>
                </a:solidFill>
              </a:rPr>
              <a:t>Unmotivated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>
                <a:solidFill>
                  <a:schemeClr val="bg1"/>
                </a:solidFill>
              </a:rPr>
              <a:t>Kind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5943600"/>
            <a:ext cx="1065213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Interest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Approach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60 TM A </a:t>
            </a:r>
          </a:p>
        </p:txBody>
      </p:sp>
      <p:pic>
        <p:nvPicPr>
          <p:cNvPr id="5213" name="Picture 93" descr="MCj0431537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29400" y="2895600"/>
            <a:ext cx="2286000" cy="1943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14400"/>
            <a:ext cx="8458200" cy="135255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Characteristics of positive relationships</a:t>
            </a:r>
            <a:r>
              <a:rPr lang="en-US"/>
              <a:t>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2819400"/>
            <a:ext cx="6248400" cy="2209800"/>
          </a:xfrm>
          <a:noFill/>
          <a:ln/>
        </p:spPr>
        <p:txBody>
          <a:bodyPr/>
          <a:lstStyle/>
          <a:p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Mutual Respect</a:t>
            </a:r>
          </a:p>
          <a:p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Trust</a:t>
            </a:r>
          </a:p>
          <a:p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Understanding each other’s goals</a:t>
            </a:r>
          </a:p>
          <a:p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Self respect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60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85800"/>
            <a:ext cx="8458200" cy="10477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Benefits of positive relationships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90600" y="2209800"/>
            <a:ext cx="7772400" cy="4419600"/>
          </a:xfrm>
          <a:noFill/>
          <a:ln/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b="0">
                <a:solidFill>
                  <a:schemeClr val="bg1"/>
                </a:solidFill>
                <a:cs typeface="Times New Roman" pitchFamily="18" charset="0"/>
              </a:rPr>
              <a:t>Increase chances of success </a:t>
            </a:r>
          </a:p>
          <a:p>
            <a:pPr>
              <a:lnSpc>
                <a:spcPct val="150000"/>
              </a:lnSpc>
              <a:buFontTx/>
              <a:buNone/>
            </a:pPr>
            <a:endParaRPr lang="en-US" b="0">
              <a:solidFill>
                <a:schemeClr val="bg1"/>
              </a:solidFill>
              <a:cs typeface="Times New Roman" pitchFamily="18" charset="0"/>
            </a:endParaRPr>
          </a:p>
          <a:p>
            <a:r>
              <a:rPr lang="en-US" b="0">
                <a:solidFill>
                  <a:schemeClr val="bg1"/>
                </a:solidFill>
                <a:cs typeface="Times New Roman" pitchFamily="18" charset="0"/>
              </a:rPr>
              <a:t>Develop a network of people to help you achieve your goals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1524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60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85800"/>
            <a:ext cx="8458200" cy="10477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Benefits of positive relationships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90600" y="2057400"/>
            <a:ext cx="7772400" cy="4572000"/>
          </a:xfrm>
          <a:noFill/>
          <a:ln/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b="0">
                <a:solidFill>
                  <a:schemeClr val="bg1"/>
                </a:solidFill>
                <a:cs typeface="Times New Roman" pitchFamily="18" charset="0"/>
              </a:rPr>
              <a:t>Generally happier w/ life</a:t>
            </a:r>
          </a:p>
          <a:p>
            <a:pPr>
              <a:lnSpc>
                <a:spcPct val="150000"/>
              </a:lnSpc>
              <a:buFontTx/>
              <a:buNone/>
            </a:pPr>
            <a:endParaRPr lang="en-US" b="0">
              <a:solidFill>
                <a:schemeClr val="bg1"/>
              </a:solidFill>
              <a:cs typeface="Times New Roman" pitchFamily="18" charset="0"/>
            </a:endParaRPr>
          </a:p>
          <a:p>
            <a:r>
              <a:rPr lang="en-US" b="0">
                <a:solidFill>
                  <a:schemeClr val="bg1"/>
                </a:solidFill>
                <a:cs typeface="Times New Roman" pitchFamily="18" charset="0"/>
              </a:rPr>
              <a:t>Opportunity to help and serve others</a:t>
            </a:r>
          </a:p>
          <a:p>
            <a:pPr>
              <a:buFontTx/>
              <a:buNone/>
            </a:pPr>
            <a:endParaRPr lang="en-US" b="0">
              <a:solidFill>
                <a:schemeClr val="bg1"/>
              </a:solidFill>
              <a:cs typeface="Times New Roman" pitchFamily="18" charset="0"/>
            </a:endParaRPr>
          </a:p>
          <a:p>
            <a:r>
              <a:rPr lang="en-US" b="0">
                <a:solidFill>
                  <a:schemeClr val="bg1"/>
                </a:solidFill>
                <a:cs typeface="Times New Roman" pitchFamily="18" charset="0"/>
              </a:rPr>
              <a:t>Develop meaningful, lasting friendships</a:t>
            </a: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1524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60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838200"/>
            <a:ext cx="7620000" cy="142875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Where can I find positive relationships?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09800" y="2667000"/>
            <a:ext cx="6248400" cy="2971800"/>
          </a:xfrm>
          <a:noFill/>
          <a:ln/>
        </p:spPr>
        <p:txBody>
          <a:bodyPr/>
          <a:lstStyle/>
          <a:p>
            <a:pPr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School</a:t>
            </a:r>
          </a:p>
          <a:p>
            <a:pPr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Work</a:t>
            </a:r>
          </a:p>
          <a:p>
            <a:pPr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Sporting Events</a:t>
            </a:r>
          </a:p>
          <a:p>
            <a:pPr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Church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endParaRPr lang="en-US" sz="2400" b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228600" y="60960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60 TM 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152400" y="6477000"/>
            <a:ext cx="106521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Review</a:t>
            </a:r>
          </a:p>
        </p:txBody>
      </p:sp>
      <p:sp>
        <p:nvSpPr>
          <p:cNvPr id="7885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676400"/>
            <a:ext cx="7620000" cy="47244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000">
                <a:solidFill>
                  <a:schemeClr val="bg1"/>
                </a:solidFill>
              </a:rPr>
              <a:t>	1. List two characteristics of a positive relationship.</a:t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/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/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/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>2. Explain how understanding each other’s goals can help create a positive relationship.</a:t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/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/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/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>3. Explain two benefits of having positive relationships.</a:t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/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/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/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>4. Name two locations that are good for establishing positive relationships with others.</a:t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/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/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>5. Is networking a characteristic or a benefit of positive relationships. </a:t>
            </a:r>
          </a:p>
        </p:txBody>
      </p:sp>
      <p:sp>
        <p:nvSpPr>
          <p:cNvPr id="78855" name="Text Box 7"/>
          <p:cNvSpPr txBox="1">
            <a:spLocks noChangeArrowheads="1"/>
          </p:cNvSpPr>
          <p:nvPr/>
        </p:nvSpPr>
        <p:spPr bwMode="auto">
          <a:xfrm>
            <a:off x="838200" y="838200"/>
            <a:ext cx="7010400" cy="7016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>
                <a:solidFill>
                  <a:srgbClr val="000000"/>
                </a:solidFill>
              </a:rPr>
              <a:t>Seeking Positive Relationships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FBADFA9-9AF8-41C0-9191-044962A049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4D9C541-0BE6-4877-A36F-AC9F8CE49BB1}">
  <ds:schemaRefs>
    <ds:schemaRef ds:uri="http://schemas.microsoft.com/office/2006/documentManagement/types"/>
    <ds:schemaRef ds:uri="http://purl.org/dc/dcmitype/"/>
    <ds:schemaRef ds:uri="http://www.w3.org/XML/1998/namespace"/>
    <ds:schemaRef ds:uri="7d75d6f9-8bd4-4602-97a0-53722360a9f2"/>
    <ds:schemaRef ds:uri="http://purl.org/dc/terms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E9D4BF99-A8D4-4816-8121-211B4E891BC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</TotalTime>
  <Words>158</Words>
  <Application>Microsoft Office PowerPoint</Application>
  <PresentationFormat>On-screen Show (4:3)</PresentationFormat>
  <Paragraphs>80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Lucida Calligraphy</vt:lpstr>
      <vt:lpstr>Times New Roman</vt:lpstr>
      <vt:lpstr>Wingdings</vt:lpstr>
      <vt:lpstr>LK Template</vt:lpstr>
      <vt:lpstr>Seeking Positive Relationships</vt:lpstr>
      <vt:lpstr>PowerPoint Presentation</vt:lpstr>
      <vt:lpstr>Characteristics of positive relationships </vt:lpstr>
      <vt:lpstr>Benefits of positive relationships </vt:lpstr>
      <vt:lpstr>Benefits of positive relationships </vt:lpstr>
      <vt:lpstr>Where can I find positive relationships? </vt:lpstr>
      <vt:lpstr>PowerPoint Presentation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11</cp:revision>
  <cp:lastPrinted>1601-01-01T00:00:00Z</cp:lastPrinted>
  <dcterms:created xsi:type="dcterms:W3CDTF">2003-11-25T06:13:37Z</dcterms:created>
  <dcterms:modified xsi:type="dcterms:W3CDTF">2018-07-09T19:00:52Z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