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63" r:id="rId5"/>
    <p:sldId id="257" r:id="rId6"/>
    <p:sldId id="261" r:id="rId7"/>
    <p:sldId id="262" r:id="rId8"/>
    <p:sldId id="259" r:id="rId9"/>
    <p:sldId id="26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0B40326-6188-4F90-8BAA-86C4C6F4F3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90EA543-D2B6-414D-A14C-67AA1ACAA27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A6CDF0-A7F7-44B8-9B0F-B32DCCE7ED06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09A9D1-1435-490C-89D4-3CB3374CE339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3D98C8-E30E-44DF-8B24-E216E2A2DEC2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4F5C80-B8DF-4DB4-8F8D-EDEA668B304D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E5CBA3-9FB8-43C5-938E-687A1EF6C5D6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47868A-EFE4-4D9E-9295-A2589AE49839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21"/>
          <p:cNvSpPr>
            <a:spLocks noChangeShapeType="1"/>
          </p:cNvSpPr>
          <p:nvPr userDrawn="1"/>
        </p:nvSpPr>
        <p:spPr bwMode="auto">
          <a:xfrm flipV="1">
            <a:off x="1295400" y="4724400"/>
            <a:ext cx="1371600" cy="12192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4" name="Line 22"/>
          <p:cNvSpPr>
            <a:spLocks noChangeShapeType="1"/>
          </p:cNvSpPr>
          <p:nvPr userDrawn="1"/>
        </p:nvSpPr>
        <p:spPr bwMode="auto">
          <a:xfrm>
            <a:off x="2667000" y="4724400"/>
            <a:ext cx="609600" cy="5334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5" name="Line 23"/>
          <p:cNvSpPr>
            <a:spLocks noChangeShapeType="1"/>
          </p:cNvSpPr>
          <p:nvPr userDrawn="1"/>
        </p:nvSpPr>
        <p:spPr bwMode="auto">
          <a:xfrm flipV="1">
            <a:off x="3276600" y="4419600"/>
            <a:ext cx="609600" cy="8382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6" name="Line 24"/>
          <p:cNvSpPr>
            <a:spLocks noChangeShapeType="1"/>
          </p:cNvSpPr>
          <p:nvPr userDrawn="1"/>
        </p:nvSpPr>
        <p:spPr bwMode="auto">
          <a:xfrm>
            <a:off x="3886200" y="4419600"/>
            <a:ext cx="990600" cy="5334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7" name="Line 25"/>
          <p:cNvSpPr>
            <a:spLocks noChangeShapeType="1"/>
          </p:cNvSpPr>
          <p:nvPr userDrawn="1"/>
        </p:nvSpPr>
        <p:spPr bwMode="auto">
          <a:xfrm flipV="1">
            <a:off x="4876800" y="3962400"/>
            <a:ext cx="304800" cy="9906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8" name="Line 26"/>
          <p:cNvSpPr>
            <a:spLocks noChangeShapeType="1"/>
          </p:cNvSpPr>
          <p:nvPr userDrawn="1"/>
        </p:nvSpPr>
        <p:spPr bwMode="auto">
          <a:xfrm>
            <a:off x="5181600" y="3962400"/>
            <a:ext cx="1371600" cy="4572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9" name="Line 27"/>
          <p:cNvSpPr>
            <a:spLocks noChangeShapeType="1"/>
          </p:cNvSpPr>
          <p:nvPr userDrawn="1"/>
        </p:nvSpPr>
        <p:spPr bwMode="auto">
          <a:xfrm flipH="1" flipV="1">
            <a:off x="6400800" y="3429000"/>
            <a:ext cx="152400" cy="9906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100" name="Line 28"/>
          <p:cNvSpPr>
            <a:spLocks noChangeShapeType="1"/>
          </p:cNvSpPr>
          <p:nvPr userDrawn="1"/>
        </p:nvSpPr>
        <p:spPr bwMode="auto">
          <a:xfrm>
            <a:off x="6400800" y="3429000"/>
            <a:ext cx="2743200" cy="5334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0" y="4724400"/>
            <a:ext cx="1066800" cy="8382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1066800" y="4724400"/>
            <a:ext cx="228600" cy="1219200"/>
          </a:xfrm>
          <a:prstGeom prst="line">
            <a:avLst/>
          </a:prstGeom>
          <a:noFill/>
          <a:ln w="127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-762000" y="-1143000"/>
            <a:ext cx="10134600" cy="6553200"/>
          </a:xfrm>
          <a:prstGeom prst="irregularSeal2">
            <a:avLst/>
          </a:prstGeom>
          <a:gradFill rotWithShape="1">
            <a:gsLst>
              <a:gs pos="0">
                <a:srgbClr val="FFFF66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5400" y="20574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>
            <a:off x="0" y="0"/>
            <a:ext cx="9144000" cy="1676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540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1066800" y="6705600"/>
            <a:ext cx="70866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5" name="Line 21"/>
          <p:cNvSpPr>
            <a:spLocks noChangeShapeType="1"/>
          </p:cNvSpPr>
          <p:nvPr userDrawn="1"/>
        </p:nvSpPr>
        <p:spPr bwMode="auto">
          <a:xfrm>
            <a:off x="1295400" y="6324600"/>
            <a:ext cx="63246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6" name="Line 22"/>
          <p:cNvSpPr>
            <a:spLocks noChangeShapeType="1"/>
          </p:cNvSpPr>
          <p:nvPr userDrawn="1"/>
        </p:nvSpPr>
        <p:spPr bwMode="auto">
          <a:xfrm>
            <a:off x="1676400" y="6096000"/>
            <a:ext cx="57150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7543800" cy="1143000"/>
          </a:xfrm>
          <a:noFill/>
          <a:ln/>
        </p:spPr>
        <p:txBody>
          <a:bodyPr/>
          <a:lstStyle/>
          <a:p>
            <a:r>
              <a:rPr lang="en-US" sz="6000">
                <a:solidFill>
                  <a:srgbClr val="000000"/>
                </a:solidFill>
              </a:rPr>
              <a:t>Earning Trust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5257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52400" y="5334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28600" y="2286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61</a:t>
            </a:r>
          </a:p>
        </p:txBody>
      </p:sp>
      <p:pic>
        <p:nvPicPr>
          <p:cNvPr id="7168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5486400"/>
            <a:ext cx="17526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828800"/>
            <a:ext cx="8077200" cy="4267200"/>
          </a:xfrm>
          <a:noFill/>
          <a:ln/>
        </p:spPr>
        <p:txBody>
          <a:bodyPr/>
          <a:lstStyle/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CLAP</a:t>
            </a:r>
            <a:r>
              <a:rPr lang="en-US" sz="2400">
                <a:cs typeface="Times New Roman" pitchFamily="18" charset="0"/>
              </a:rPr>
              <a:t> 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means they are going in the correct direction.</a:t>
            </a:r>
            <a:br>
              <a:rPr lang="en-US" sz="240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SNAPPING FINGERS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 means they are approaching an obstacle.</a:t>
            </a:r>
            <a:br>
              <a:rPr lang="en-US" sz="2400">
                <a:solidFill>
                  <a:srgbClr val="000000"/>
                </a:solidFill>
                <a:cs typeface="Times New Roman" pitchFamily="18" charset="0"/>
              </a:rPr>
            </a:b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	</a:t>
            </a:r>
          </a:p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“SHHHH!”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 means they are going the wrong way.</a:t>
            </a:r>
            <a:br>
              <a:rPr lang="en-US" sz="240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STOMPING FEET</a:t>
            </a:r>
            <a:r>
              <a:rPr lang="en-US" sz="2400">
                <a:solidFill>
                  <a:srgbClr val="000000"/>
                </a:solidFill>
                <a:cs typeface="Times New Roman" pitchFamily="18" charset="0"/>
              </a:rPr>
              <a:t> means they need to step over something.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  <a:p>
            <a:endParaRPr lang="en-US" sz="2800">
              <a:solidFill>
                <a:srgbClr val="000000"/>
              </a:solidFill>
            </a:endParaRPr>
          </a:p>
          <a:p>
            <a:endParaRPr lang="en-US" sz="24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61 TM A </a:t>
            </a:r>
          </a:p>
        </p:txBody>
      </p:sp>
      <p:sp>
        <p:nvSpPr>
          <p:cNvPr id="5211" name="Text Box 91"/>
          <p:cNvSpPr txBox="1">
            <a:spLocks noChangeArrowheads="1"/>
          </p:cNvSpPr>
          <p:nvPr/>
        </p:nvSpPr>
        <p:spPr bwMode="auto">
          <a:xfrm>
            <a:off x="1600200" y="304800"/>
            <a:ext cx="55626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solidFill>
                  <a:srgbClr val="000000"/>
                </a:solidFill>
              </a:rPr>
              <a:t>Directions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52400"/>
            <a:ext cx="7315200" cy="12192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	</a:t>
            </a: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What characteristics does this person have that allow me to trust them?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61 TM B 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447800" y="2209800"/>
            <a:ext cx="7315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Arial" charset="0"/>
                <a:cs typeface="Times New Roman" pitchFamily="18" charset="0"/>
              </a:rPr>
              <a:t>	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What do I expect that person to do when I trust them with something?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36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	Trust is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1447800"/>
            <a:ext cx="7543800" cy="1143000"/>
          </a:xfrm>
          <a:noFill/>
          <a:ln/>
        </p:spPr>
        <p:txBody>
          <a:bodyPr/>
          <a:lstStyle/>
          <a:p>
            <a:r>
              <a:rPr lang="en-US" sz="7200">
                <a:solidFill>
                  <a:srgbClr val="000000"/>
                </a:solidFill>
                <a:cs typeface="Times New Roman" pitchFamily="18" charset="0"/>
              </a:rPr>
              <a:t>TRUST</a:t>
            </a:r>
            <a:endParaRPr lang="en-US" sz="7200">
              <a:solidFill>
                <a:srgbClr val="000000"/>
              </a:solidFill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4876800"/>
            <a:ext cx="7010400" cy="1752600"/>
          </a:xfrm>
          <a:noFill/>
          <a:ln/>
        </p:spPr>
        <p:txBody>
          <a:bodyPr/>
          <a:lstStyle/>
          <a:p>
            <a:pPr algn="ctr" eaLnBrk="0" hangingPunct="0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confidence in the strengths and/or abilities of another person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61 TM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620000" cy="12192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Consequences of being untrustworthy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81200"/>
            <a:ext cx="6934200" cy="4191000"/>
          </a:xfrm>
          <a:noFill/>
          <a:ln/>
        </p:spPr>
        <p:txBody>
          <a:bodyPr/>
          <a:lstStyle/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Losing friendships</a:t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Losing credibility</a:t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Affect future plans</a:t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Cause injury to yourself or others</a:t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Have a negative impact on the lives of others</a:t>
            </a:r>
            <a:r>
              <a:rPr lang="en-US" sz="2400">
                <a:solidFill>
                  <a:srgbClr val="000000"/>
                </a:solidFill>
              </a:rPr>
              <a:t> </a:t>
            </a:r>
            <a:endParaRPr lang="en-US" sz="2800">
              <a:solidFill>
                <a:srgbClr val="000000"/>
              </a:solidFill>
            </a:endParaRPr>
          </a:p>
          <a:p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1524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61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How to earn trust</a:t>
            </a:r>
            <a:r>
              <a:rPr lang="en-US" sz="4800" b="1">
                <a:solidFill>
                  <a:srgbClr val="000000"/>
                </a:solidFill>
              </a:rPr>
              <a:t> 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828800"/>
            <a:ext cx="7391400" cy="457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Actions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related to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earning trust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Fulfill your duties or obligations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Listen to others 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Show that you care about people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Seek clarification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Be reliable</a:t>
            </a:r>
          </a:p>
          <a:p>
            <a:pPr marL="914400" lvl="1" indent="-45720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Be honest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marL="533400" indent="-533400"/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960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61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4A46D0-E4D3-4F2A-A03D-D261D90E70AB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d75d6f9-8bd4-4602-97a0-53722360a9f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653A2FB-965A-4806-A838-CBECAD5831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EB3A52-7699-4789-9379-25839D3B7C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121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Lucida Calligraphy</vt:lpstr>
      <vt:lpstr>Times New Roman</vt:lpstr>
      <vt:lpstr>Wingdings</vt:lpstr>
      <vt:lpstr>LK Template</vt:lpstr>
      <vt:lpstr>Earning Trust</vt:lpstr>
      <vt:lpstr>PowerPoint Presentation</vt:lpstr>
      <vt:lpstr>PowerPoint Presentation</vt:lpstr>
      <vt:lpstr>TRUST</vt:lpstr>
      <vt:lpstr>Consequences of being untrustworthy </vt:lpstr>
      <vt:lpstr>How to earn trust 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