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6" r:id="rId5"/>
    <p:sldId id="257" r:id="rId6"/>
    <p:sldId id="261" r:id="rId7"/>
    <p:sldId id="264" r:id="rId8"/>
    <p:sldId id="262" r:id="rId9"/>
    <p:sldId id="263" r:id="rId10"/>
    <p:sldId id="259" r:id="rId11"/>
    <p:sldId id="26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945B0C20-CFE0-42FD-8AAA-C2509ED9A0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A073F97-E94C-485D-AE1C-83B58281D0F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3DBF97-AAEB-44CF-99CF-029673818CC8}" type="slidenum">
              <a:rPr lang="en-US"/>
              <a:pPr/>
              <a:t>1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12C441-F61E-4749-B845-F7228EE75308}" type="slidenum">
              <a:rPr lang="en-US"/>
              <a:pPr/>
              <a:t>2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351524-0A3E-4426-818F-4673F9EA3D24}" type="slidenum">
              <a:rPr lang="en-US"/>
              <a:pPr/>
              <a:t>3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07F9B4-F37E-404A-A6EA-11C1DCE8ABCD}" type="slidenum">
              <a:rPr lang="en-US"/>
              <a:pPr/>
              <a:t>4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B624A0-F74F-46A2-95FD-02451200C116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B868D0-6EE7-4008-918A-9AD426BD3C14}" type="slidenum">
              <a:rPr lang="en-US"/>
              <a:pPr/>
              <a:t>6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6E21C7-F759-4656-995D-717BA542712C}" type="slidenum">
              <a:rPr lang="en-US"/>
              <a:pPr/>
              <a:t>7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17328D-4DA3-4E19-B306-2C4DC468A563}" type="slidenum">
              <a:rPr lang="en-US"/>
              <a:pPr/>
              <a:t>8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pic>
        <p:nvPicPr>
          <p:cNvPr id="7373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4579938"/>
            <a:ext cx="2895600" cy="2278062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828800"/>
            <a:ext cx="7543800" cy="16002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Leader-Follower Relationships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657600"/>
            <a:ext cx="54102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How do I build relationships with others?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57200"/>
            <a:ext cx="7620000" cy="15049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  <a:cs typeface="Times New Roman" pitchFamily="18" charset="0"/>
              </a:rPr>
              <a:t>Strong Leader/Follower relationships are based on:</a:t>
            </a:r>
            <a:r>
              <a:rPr lang="en-US" sz="400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2209800"/>
            <a:ext cx="6400800" cy="4267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Common Purpose</a:t>
            </a:r>
            <a:r>
              <a:rPr lang="en-US" sz="220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en-US" sz="2200" b="0">
                <a:solidFill>
                  <a:srgbClr val="000000"/>
                </a:solidFill>
                <a:cs typeface="Times New Roman" pitchFamily="18" charset="0"/>
              </a:rPr>
              <a:t> A shared knowledge of the group’s goal.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2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Role Clarity</a:t>
            </a:r>
            <a:r>
              <a:rPr lang="en-US" sz="220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en-US" sz="2200" b="0">
                <a:solidFill>
                  <a:srgbClr val="000000"/>
                </a:solidFill>
                <a:cs typeface="Times New Roman" pitchFamily="18" charset="0"/>
              </a:rPr>
              <a:t> Clear expectations of who will do what.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2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Acceptance &amp; Inclusion</a:t>
            </a:r>
            <a:r>
              <a:rPr lang="en-US" sz="220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en-US" sz="2200" b="0">
                <a:solidFill>
                  <a:srgbClr val="000000"/>
                </a:solidFill>
                <a:cs typeface="Times New Roman" pitchFamily="18" charset="0"/>
              </a:rPr>
              <a:t> Shared value of the unique talents and skills each individual can contribute to the relationship.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2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Communication</a:t>
            </a:r>
            <a:r>
              <a:rPr lang="en-US" sz="220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en-US" sz="2200" b="0">
                <a:solidFill>
                  <a:srgbClr val="000000"/>
                </a:solidFill>
                <a:cs typeface="Times New Roman" pitchFamily="18" charset="0"/>
              </a:rPr>
              <a:t> The open sharing of ideas, concerns and successes.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64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14478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Leaders and followers can build the relationship by: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64 TM A2 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2057400" y="2819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1. Common Purpose</a:t>
            </a:r>
            <a:r>
              <a:rPr lang="en-US" sz="32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00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2286000" y="2895600"/>
            <a:ext cx="6096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Leader:</a:t>
            </a:r>
            <a:r>
              <a:rPr lang="en-US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Work with the group to create clear team mission and goals. </a:t>
            </a:r>
          </a:p>
          <a:p>
            <a:pPr marL="742950" lvl="1" indent="-285750">
              <a:spcBef>
                <a:spcPct val="50000"/>
              </a:spcBef>
            </a:pPr>
            <a:endParaRPr lang="en-US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Follower:</a:t>
            </a:r>
            <a:r>
              <a:rPr lang="en-US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Contribute ideas to team mission and goals, then support them. </a:t>
            </a:r>
            <a:endParaRPr lang="en-US" sz="3200" b="1">
              <a:solidFill>
                <a:srgbClr val="00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14478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Leaders and followers can build the relationship by: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64 TM A3 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0574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2. Role Clarity  </a:t>
            </a:r>
            <a:endParaRPr lang="en-US" sz="2800" b="1">
              <a:solidFill>
                <a:srgbClr val="FF00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2209800" y="3048000"/>
            <a:ext cx="6477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Leader:</a:t>
            </a:r>
            <a:r>
              <a:rPr lang="en-US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Create a plan of action for the group that lists who will do what. </a:t>
            </a:r>
          </a:p>
          <a:p>
            <a:pPr marL="742950" lvl="1" indent="-285750">
              <a:spcBef>
                <a:spcPct val="50000"/>
              </a:spcBef>
            </a:pPr>
            <a:endParaRPr lang="en-US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Follower:</a:t>
            </a:r>
            <a:r>
              <a:rPr lang="en-US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Volunteer for roles that fit with strengths.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14478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Leaders and followers can build the relationship by: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9635" name="Text Box 1027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64 TM A4 </a:t>
            </a:r>
          </a:p>
        </p:txBody>
      </p:sp>
      <p:sp>
        <p:nvSpPr>
          <p:cNvPr id="69636" name="Rectangle 1028"/>
          <p:cNvSpPr>
            <a:spLocks noChangeArrowheads="1"/>
          </p:cNvSpPr>
          <p:nvPr/>
        </p:nvSpPr>
        <p:spPr bwMode="auto">
          <a:xfrm>
            <a:off x="20574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3. Acceptance &amp; Inclusion  </a:t>
            </a:r>
            <a:endParaRPr lang="en-US" sz="2800" b="1">
              <a:solidFill>
                <a:srgbClr val="FF00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69637" name="Rectangle 1029"/>
          <p:cNvSpPr>
            <a:spLocks noChangeArrowheads="1"/>
          </p:cNvSpPr>
          <p:nvPr/>
        </p:nvSpPr>
        <p:spPr bwMode="auto">
          <a:xfrm>
            <a:off x="2209800" y="2743200"/>
            <a:ext cx="6477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Leader:</a:t>
            </a:r>
            <a:r>
              <a:rPr lang="en-US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Identify talents of followers, find uses for and build them. </a:t>
            </a: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Follower:</a:t>
            </a:r>
            <a:r>
              <a:rPr lang="en-US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Speak highly of the leader to others outside the team.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14478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Leaders and followers can build the relationship by: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4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64 TM A5 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20574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4. Communication </a:t>
            </a:r>
            <a:endParaRPr lang="en-US" sz="2800" b="1">
              <a:solidFill>
                <a:srgbClr val="FF00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2209800" y="2895600"/>
            <a:ext cx="6477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Leader:</a:t>
            </a:r>
            <a:r>
              <a:rPr lang="en-US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Use “We” not ”I” communication. </a:t>
            </a:r>
          </a:p>
          <a:p>
            <a:pPr marL="742950" lvl="1" indent="-285750">
              <a:spcBef>
                <a:spcPct val="50000"/>
              </a:spcBef>
            </a:pPr>
            <a:endParaRPr lang="en-US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Follower:</a:t>
            </a:r>
            <a:r>
              <a:rPr lang="en-US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Share ideas and encourages others to share their ideas.</a:t>
            </a:r>
            <a:r>
              <a:rPr lang="en-US" sz="28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57200"/>
            <a:ext cx="7620000" cy="7620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r>
              <a:rPr lang="en-US" sz="3600" b="1">
                <a:solidFill>
                  <a:srgbClr val="000000"/>
                </a:solidFill>
                <a:cs typeface="Times New Roman" pitchFamily="18" charset="0"/>
              </a:rPr>
              <a:t>Leader/Follower Relationship Evaluator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295400"/>
            <a:ext cx="7391400" cy="5410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Leader Situation:</a:t>
            </a:r>
            <a:r>
              <a:rPr lang="en-US" sz="2000" b="0">
                <a:solidFill>
                  <a:srgbClr val="FF0000"/>
                </a:solidFill>
              </a:rPr>
              <a:t> </a:t>
            </a:r>
          </a:p>
          <a:p>
            <a:pPr>
              <a:buFontTx/>
              <a:buNone/>
            </a:pPr>
            <a:r>
              <a:rPr lang="en-US" sz="2000" b="0">
                <a:cs typeface="Times New Roman" pitchFamily="18" charset="0"/>
              </a:rPr>
              <a:t>	</a:t>
            </a:r>
            <a:r>
              <a:rPr lang="en-US" sz="2000" b="0">
                <a:solidFill>
                  <a:srgbClr val="000000"/>
                </a:solidFill>
                <a:cs typeface="Times New Roman" pitchFamily="18" charset="0"/>
              </a:rPr>
              <a:t>On a scale of 1–5, with 5= </a:t>
            </a:r>
            <a:r>
              <a:rPr lang="en-US" sz="2000" b="0">
                <a:solidFill>
                  <a:srgbClr val="FF0000"/>
                </a:solidFill>
                <a:cs typeface="Times New Roman" pitchFamily="18" charset="0"/>
              </a:rPr>
              <a:t>“Couldn’t be better”</a:t>
            </a:r>
            <a:r>
              <a:rPr lang="en-US" sz="2000" b="0">
                <a:solidFill>
                  <a:srgbClr val="000000"/>
                </a:solidFill>
                <a:cs typeface="Times New Roman" pitchFamily="18" charset="0"/>
              </a:rPr>
              <a:t> and </a:t>
            </a:r>
            <a:br>
              <a:rPr lang="en-US" sz="2000" b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000" b="0">
                <a:solidFill>
                  <a:srgbClr val="000000"/>
                </a:solidFill>
                <a:cs typeface="Times New Roman" pitchFamily="18" charset="0"/>
              </a:rPr>
              <a:t>1= “</a:t>
            </a:r>
            <a:r>
              <a:rPr lang="en-US" sz="2000" b="0">
                <a:solidFill>
                  <a:srgbClr val="FF0000"/>
                </a:solidFill>
                <a:cs typeface="Times New Roman" pitchFamily="18" charset="0"/>
              </a:rPr>
              <a:t>We’re drowning</a:t>
            </a:r>
            <a:r>
              <a:rPr lang="en-US" sz="2000" b="0">
                <a:solidFill>
                  <a:srgbClr val="000000"/>
                </a:solidFill>
                <a:cs typeface="Times New Roman" pitchFamily="18" charset="0"/>
              </a:rPr>
              <a:t>,” rate the status of your relationship in each area. Then write in relationship builders for each area from the list generated in class.</a:t>
            </a:r>
            <a:r>
              <a:rPr lang="en-US" sz="2400" b="0">
                <a:solidFill>
                  <a:srgbClr val="000000"/>
                </a:solidFill>
              </a:rPr>
              <a:t> 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>
                <a:solidFill>
                  <a:srgbClr val="FF0000"/>
                </a:solidFill>
                <a:cs typeface="Times New Roman" pitchFamily="18" charset="0"/>
              </a:rPr>
              <a:t>A.  Common Purpose—_____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 b="0">
                <a:solidFill>
                  <a:srgbClr val="000000"/>
                </a:solidFill>
                <a:cs typeface="Times New Roman" pitchFamily="18" charset="0"/>
              </a:rPr>
              <a:t>Strategies for Improvement:</a:t>
            </a:r>
            <a:br>
              <a:rPr lang="en-US" sz="16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1600" b="0">
              <a:solidFill>
                <a:srgbClr val="000000"/>
              </a:solidFill>
              <a:cs typeface="Times New Roman" pitchFamily="18" charset="0"/>
            </a:endParaRP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>
                <a:solidFill>
                  <a:srgbClr val="FF0000"/>
                </a:solidFill>
                <a:cs typeface="Times New Roman" pitchFamily="18" charset="0"/>
              </a:rPr>
              <a:t>B.  Role Clarity—_____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 b="0">
                <a:solidFill>
                  <a:srgbClr val="000000"/>
                </a:solidFill>
                <a:cs typeface="Times New Roman" pitchFamily="18" charset="0"/>
              </a:rPr>
              <a:t>Strategies for Improvement:</a:t>
            </a:r>
            <a:r>
              <a:rPr lang="en-US" sz="1600" b="0">
                <a:cs typeface="Times New Roman" pitchFamily="18" charset="0"/>
              </a:rPr>
              <a:t/>
            </a:r>
            <a:br>
              <a:rPr lang="en-US" sz="1600" b="0">
                <a:cs typeface="Times New Roman" pitchFamily="18" charset="0"/>
              </a:rPr>
            </a:br>
            <a:r>
              <a:rPr lang="en-US" sz="1600" b="0">
                <a:cs typeface="Times New Roman" pitchFamily="18" charset="0"/>
              </a:rPr>
              <a:t> 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>
                <a:solidFill>
                  <a:srgbClr val="FF0000"/>
                </a:solidFill>
                <a:cs typeface="Times New Roman" pitchFamily="18" charset="0"/>
              </a:rPr>
              <a:t>C.  Acceptance &amp; Inclusion—_____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 b="0">
                <a:solidFill>
                  <a:srgbClr val="000000"/>
                </a:solidFill>
                <a:cs typeface="Times New Roman" pitchFamily="18" charset="0"/>
              </a:rPr>
              <a:t>Strategies for Improvement:</a:t>
            </a:r>
            <a:r>
              <a:rPr lang="en-US" sz="1600" b="0">
                <a:cs typeface="Times New Roman" pitchFamily="18" charset="0"/>
              </a:rPr>
              <a:t/>
            </a:r>
            <a:br>
              <a:rPr lang="en-US" sz="1600" b="0">
                <a:cs typeface="Times New Roman" pitchFamily="18" charset="0"/>
              </a:rPr>
            </a:br>
            <a:r>
              <a:rPr lang="en-US" sz="1600" b="0">
                <a:cs typeface="Times New Roman" pitchFamily="18" charset="0"/>
              </a:rPr>
              <a:t> 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>
                <a:solidFill>
                  <a:srgbClr val="FF0000"/>
                </a:solidFill>
                <a:cs typeface="Times New Roman" pitchFamily="18" charset="0"/>
              </a:rPr>
              <a:t>D.  Communication—_____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 b="0">
                <a:solidFill>
                  <a:srgbClr val="000000"/>
                </a:solidFill>
                <a:cs typeface="Times New Roman" pitchFamily="18" charset="0"/>
              </a:rPr>
              <a:t>Strategies for Improvement: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64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57200"/>
            <a:ext cx="7620000" cy="7620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r>
              <a:rPr lang="en-US" sz="3600" b="1">
                <a:solidFill>
                  <a:srgbClr val="000000"/>
                </a:solidFill>
                <a:cs typeface="Times New Roman" pitchFamily="18" charset="0"/>
              </a:rPr>
              <a:t>Leader/Follower Relationship Evaluator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295400"/>
            <a:ext cx="7391400" cy="5410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Follower Situation:</a:t>
            </a:r>
            <a:r>
              <a:rPr lang="en-US" sz="2000">
                <a:cs typeface="Times New Roman" pitchFamily="18" charset="0"/>
              </a:rPr>
              <a:t> </a:t>
            </a:r>
            <a:endParaRPr lang="en-US" sz="2000" b="0"/>
          </a:p>
          <a:p>
            <a:pPr>
              <a:buFontTx/>
              <a:buNone/>
            </a:pPr>
            <a:r>
              <a:rPr lang="en-US" sz="2000" b="0">
                <a:solidFill>
                  <a:srgbClr val="000000"/>
                </a:solidFill>
                <a:cs typeface="Times New Roman" pitchFamily="18" charset="0"/>
              </a:rPr>
              <a:t>	On a scale of 1–5, with 5= </a:t>
            </a:r>
            <a:r>
              <a:rPr lang="en-US" sz="2000" b="0">
                <a:solidFill>
                  <a:srgbClr val="FF0000"/>
                </a:solidFill>
                <a:cs typeface="Times New Roman" pitchFamily="18" charset="0"/>
              </a:rPr>
              <a:t>“Couldn’t be better”</a:t>
            </a:r>
            <a:r>
              <a:rPr lang="en-US" sz="2000" b="0">
                <a:solidFill>
                  <a:srgbClr val="000000"/>
                </a:solidFill>
                <a:cs typeface="Times New Roman" pitchFamily="18" charset="0"/>
              </a:rPr>
              <a:t> and 1= </a:t>
            </a:r>
            <a:r>
              <a:rPr lang="en-US" sz="2000" b="0">
                <a:solidFill>
                  <a:srgbClr val="FF0000"/>
                </a:solidFill>
                <a:cs typeface="Times New Roman" pitchFamily="18" charset="0"/>
              </a:rPr>
              <a:t>“We’re drowning</a:t>
            </a:r>
            <a:r>
              <a:rPr lang="en-US" sz="2000" b="0">
                <a:solidFill>
                  <a:srgbClr val="000000"/>
                </a:solidFill>
                <a:cs typeface="Times New Roman" pitchFamily="18" charset="0"/>
              </a:rPr>
              <a:t>,” rate the status of your relationship in each area.  Then write in relationship builders for each area from the list generated in class. </a:t>
            </a:r>
            <a:endParaRPr lang="en-US" sz="2400" b="0">
              <a:solidFill>
                <a:srgbClr val="000000"/>
              </a:solidFill>
            </a:endParaRP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>
                <a:solidFill>
                  <a:srgbClr val="FF0000"/>
                </a:solidFill>
                <a:cs typeface="Times New Roman" pitchFamily="18" charset="0"/>
              </a:rPr>
              <a:t>A.	Common Purpose—_____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 b="0">
                <a:solidFill>
                  <a:srgbClr val="000000"/>
                </a:solidFill>
                <a:cs typeface="Times New Roman" pitchFamily="18" charset="0"/>
              </a:rPr>
              <a:t>Strategies for Improvement:</a:t>
            </a:r>
            <a:br>
              <a:rPr lang="en-US" sz="1600" b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1600">
                <a:cs typeface="Times New Roman" pitchFamily="18" charset="0"/>
              </a:rPr>
              <a:t> 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>
                <a:solidFill>
                  <a:srgbClr val="FF0000"/>
                </a:solidFill>
                <a:cs typeface="Times New Roman" pitchFamily="18" charset="0"/>
              </a:rPr>
              <a:t>B.	Role Clarity—_____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 b="0">
                <a:solidFill>
                  <a:srgbClr val="000000"/>
                </a:solidFill>
                <a:cs typeface="Times New Roman" pitchFamily="18" charset="0"/>
              </a:rPr>
              <a:t>Strategies for Improvement:</a:t>
            </a:r>
            <a:br>
              <a:rPr lang="en-US" sz="1600" b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1600">
                <a:cs typeface="Times New Roman" pitchFamily="18" charset="0"/>
              </a:rPr>
              <a:t> 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>
                <a:solidFill>
                  <a:srgbClr val="FF0000"/>
                </a:solidFill>
                <a:cs typeface="Times New Roman" pitchFamily="18" charset="0"/>
              </a:rPr>
              <a:t>C.	Acceptance &amp; Inclusion—_____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 b="0">
                <a:solidFill>
                  <a:srgbClr val="000000"/>
                </a:solidFill>
                <a:cs typeface="Times New Roman" pitchFamily="18" charset="0"/>
              </a:rPr>
              <a:t>Strategies for Improvement:</a:t>
            </a:r>
            <a:br>
              <a:rPr lang="en-US" sz="1600" b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1600">
                <a:cs typeface="Times New Roman" pitchFamily="18" charset="0"/>
              </a:rPr>
              <a:t> 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>
                <a:solidFill>
                  <a:srgbClr val="FF0000"/>
                </a:solidFill>
                <a:cs typeface="Times New Roman" pitchFamily="18" charset="0"/>
              </a:rPr>
              <a:t>D.	Communication—_____</a:t>
            </a:r>
          </a:p>
          <a:p>
            <a:pPr lvl="2">
              <a:spcBef>
                <a:spcPct val="50000"/>
              </a:spcBef>
              <a:buFontTx/>
              <a:buNone/>
            </a:pPr>
            <a:r>
              <a:rPr lang="en-US" sz="1600" b="0">
                <a:solidFill>
                  <a:srgbClr val="000000"/>
                </a:solidFill>
                <a:cs typeface="Times New Roman" pitchFamily="18" charset="0"/>
              </a:rPr>
              <a:t>Strategies for Improvement: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64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527867-7069-4B8B-B32E-11FA97BAF335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d75d6f9-8bd4-4602-97a0-53722360a9f2"/>
  </ds:schemaRefs>
</ds:datastoreItem>
</file>

<file path=customXml/itemProps2.xml><?xml version="1.0" encoding="utf-8"?>
<ds:datastoreItem xmlns:ds="http://schemas.openxmlformats.org/officeDocument/2006/customXml" ds:itemID="{75FDABEE-A4BA-49DB-9C68-F7B97E7F3A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ABA5C0-05DB-47C7-B5B5-C4C572A1C5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</TotalTime>
  <Words>312</Words>
  <Application>Microsoft Office PowerPoint</Application>
  <PresentationFormat>On-screen Show (4:3)</PresentationFormat>
  <Paragraphs>96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Lucida Calligraphy</vt:lpstr>
      <vt:lpstr>Times New Roman</vt:lpstr>
      <vt:lpstr>LK Template</vt:lpstr>
      <vt:lpstr>Leader-Follower Relationships</vt:lpstr>
      <vt:lpstr>Strong Leader/Follower relationships are based on: </vt:lpstr>
      <vt:lpstr>Leaders and followers can build the relationship by: </vt:lpstr>
      <vt:lpstr>Leaders and followers can build the relationship by: </vt:lpstr>
      <vt:lpstr>Leaders and followers can build the relationship by: </vt:lpstr>
      <vt:lpstr>Leaders and followers can build the relationship by: </vt:lpstr>
      <vt:lpstr> Leader/Follower Relationship Evaluator</vt:lpstr>
      <vt:lpstr> Leader/Follower Relationship Evaluator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