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62" r:id="rId5"/>
    <p:sldId id="257" r:id="rId6"/>
    <p:sldId id="259" r:id="rId7"/>
    <p:sldId id="261" r:id="rId8"/>
    <p:sldId id="260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521FEA12-DACE-4696-A9AD-3D754B02C3B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14165D8-F7B8-4F66-8966-AE850F07338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6B1AB3-C54C-4AD8-BFF3-DD1B23CED1AD}" type="slidenum">
              <a:rPr lang="en-US"/>
              <a:pPr/>
              <a:t>1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64EA61-2E97-407B-AEDE-6732A1038E1F}" type="slidenum">
              <a:rPr lang="en-US"/>
              <a:pPr/>
              <a:t>10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1E19E5-9760-4EEC-8DC9-45345215AD40}" type="slidenum">
              <a:rPr lang="en-US"/>
              <a:pPr/>
              <a:t>2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B9F593-C6C9-49AC-9BCC-829ABA594E52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6D51E3-33D9-47FE-A5D9-2774F8027618}" type="slidenum">
              <a:rPr lang="en-US"/>
              <a:pPr/>
              <a:t>4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FE6F63-99A6-4503-8855-1D8A67DB8865}" type="slidenum">
              <a:rPr lang="en-US"/>
              <a:pPr/>
              <a:t>5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DDCA91-AEDB-4C9A-AB76-A38D5BFA0D81}" type="slidenum">
              <a:rPr lang="en-US"/>
              <a:pPr/>
              <a:t>6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E0D99A-5B61-4C6E-B89F-95BA2E629C3D}" type="slidenum">
              <a:rPr lang="en-US"/>
              <a:pPr/>
              <a:t>7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5245BD-9E2D-4E60-A883-6A32E936F2BF}" type="slidenum">
              <a:rPr lang="en-US"/>
              <a:pPr/>
              <a:t>8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4C4085-41E5-413C-BECF-B2D2838F5DDC}" type="slidenum">
              <a:rPr lang="en-US"/>
              <a:pPr/>
              <a:t>9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828800"/>
            <a:ext cx="7543800" cy="10668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Defining Teamwork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124200"/>
            <a:ext cx="54102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How do we play as teams?</a:t>
            </a: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65</a:t>
            </a:r>
          </a:p>
        </p:txBody>
      </p:sp>
      <p:pic>
        <p:nvPicPr>
          <p:cNvPr id="69638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4579938"/>
            <a:ext cx="2895600" cy="22780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4994" name="Text Box 2"/>
          <p:cNvSpPr txBox="1">
            <a:spLocks noChangeArrowheads="1"/>
          </p:cNvSpPr>
          <p:nvPr/>
        </p:nvSpPr>
        <p:spPr bwMode="auto">
          <a:xfrm>
            <a:off x="152400" y="6248400"/>
            <a:ext cx="1295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65 Assess 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7620000" cy="46482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000000"/>
                </a:solidFill>
              </a:rPr>
              <a:t>	______15. Leadership roles are shared.</a:t>
            </a:r>
            <a:br>
              <a:rPr lang="en-US" sz="2800">
                <a:solidFill>
                  <a:srgbClr val="000000"/>
                </a:solidFill>
              </a:rPr>
            </a:br>
            <a:endParaRPr lang="en-US" sz="280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en-US" sz="2800">
                <a:solidFill>
                  <a:srgbClr val="000000"/>
                </a:solidFill>
              </a:rPr>
              <a:t>	______16. Members take responsibility only for themselves and no one else in the group.</a:t>
            </a:r>
            <a:br>
              <a:rPr lang="en-US" sz="2800">
                <a:solidFill>
                  <a:srgbClr val="000000"/>
                </a:solidFill>
              </a:rPr>
            </a:br>
            <a:endParaRPr lang="en-US" sz="280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en-US" sz="2800">
                <a:solidFill>
                  <a:srgbClr val="000000"/>
                </a:solidFill>
              </a:rPr>
              <a:t>	______17. Purpose comes from out side the group, usually top—down. 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819150"/>
          </a:xfrm>
        </p:spPr>
        <p:txBody>
          <a:bodyPr/>
          <a:lstStyle/>
          <a:p>
            <a:r>
              <a:rPr lang="en-US" sz="4800" b="1">
                <a:solidFill>
                  <a:srgbClr val="000000"/>
                </a:solidFill>
              </a:rPr>
              <a:t>Is it a Group or Team?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0652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65 TM A </a:t>
            </a:r>
          </a:p>
        </p:txBody>
      </p:sp>
      <p:graphicFrame>
        <p:nvGraphicFramePr>
          <p:cNvPr id="5251" name="Group 131"/>
          <p:cNvGraphicFramePr>
            <a:graphicFrameLocks noGrp="1"/>
          </p:cNvGraphicFramePr>
          <p:nvPr/>
        </p:nvGraphicFramePr>
        <p:xfrm>
          <a:off x="2209800" y="609600"/>
          <a:ext cx="6096000" cy="5562600"/>
        </p:xfrm>
        <a:graphic>
          <a:graphicData uri="http://schemas.openxmlformats.org/drawingml/2006/table">
            <a:tbl>
              <a:tblPr/>
              <a:tblGrid>
                <a:gridCol w="312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Situation 1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Situation 2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8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457200"/>
            <a:ext cx="7620000" cy="12192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How to tell the difference between a group and a team:</a:t>
            </a:r>
            <a:r>
              <a:rPr lang="en-US"/>
              <a:t>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1722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65 TM B1</a:t>
            </a:r>
          </a:p>
        </p:txBody>
      </p:sp>
      <p:sp>
        <p:nvSpPr>
          <p:cNvPr id="66601" name="Rectangle 41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752600"/>
            <a:ext cx="6248400" cy="4419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Group:</a:t>
            </a:r>
            <a:r>
              <a:rPr lang="en-US" sz="2800">
                <a:solidFill>
                  <a:srgbClr val="000000"/>
                </a:solidFill>
              </a:rPr>
              <a:t> 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Tx/>
              <a:buChar char="•"/>
            </a:pPr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Strong leader</a:t>
            </a:r>
            <a:r>
              <a:rPr lang="en-US" b="0">
                <a:solidFill>
                  <a:srgbClr val="000000"/>
                </a:solidFill>
              </a:rPr>
              <a:t> 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Tx/>
              <a:buChar char="•"/>
            </a:pPr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Individual accountability</a:t>
            </a:r>
            <a:r>
              <a:rPr lang="en-US" b="0">
                <a:solidFill>
                  <a:srgbClr val="000000"/>
                </a:solidFill>
              </a:rPr>
              <a:t> 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Tx/>
              <a:buChar char="•"/>
            </a:pPr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Purpose is the same as the organization’s </a:t>
            </a:r>
            <a:endParaRPr lang="en-US" b="0">
              <a:solidFill>
                <a:srgbClr val="000000"/>
              </a:solidFill>
            </a:endParaRPr>
          </a:p>
          <a:p>
            <a:pPr lvl="1">
              <a:spcBef>
                <a:spcPct val="50000"/>
              </a:spcBef>
              <a:buClr>
                <a:srgbClr val="FF0000"/>
              </a:buClr>
              <a:buFontTx/>
              <a:buChar char="•"/>
            </a:pPr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Individual work</a:t>
            </a:r>
            <a:r>
              <a:rPr lang="en-US" b="0">
                <a:solidFill>
                  <a:srgbClr val="000000"/>
                </a:solidFill>
              </a:rPr>
              <a:t> 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Tx/>
              <a:buChar char="•"/>
            </a:pPr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Meetings are quick and efficient</a:t>
            </a:r>
            <a:r>
              <a:rPr lang="en-US">
                <a:solidFill>
                  <a:srgbClr val="000000"/>
                </a:solidFill>
              </a:rPr>
              <a:t> </a:t>
            </a:r>
          </a:p>
          <a:p>
            <a:endParaRPr lang="en-US" sz="2400">
              <a:solidFill>
                <a:srgbClr val="000000"/>
              </a:solidFill>
            </a:endParaRPr>
          </a:p>
        </p:txBody>
      </p:sp>
      <p:pic>
        <p:nvPicPr>
          <p:cNvPr id="66604" name="Picture 44" descr="MPj0422122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743200"/>
            <a:ext cx="243840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601" grpId="0" uiExpand="1" build="p" bldLvl="5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810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How to tell the difference between a group and a team:</a:t>
            </a:r>
            <a:r>
              <a:rPr lang="en-US"/>
              <a:t> </a:t>
            </a: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65 TM B2</a:t>
            </a:r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828800"/>
            <a:ext cx="6248400" cy="4419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Team :</a:t>
            </a:r>
            <a:r>
              <a:rPr lang="en-US" sz="2800">
                <a:solidFill>
                  <a:srgbClr val="000000"/>
                </a:solidFill>
              </a:rPr>
              <a:t> 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Tx/>
              <a:buChar char="•"/>
            </a:pPr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Shared leadership </a:t>
            </a:r>
            <a:endParaRPr lang="en-US" b="0">
              <a:solidFill>
                <a:srgbClr val="000000"/>
              </a:solidFill>
            </a:endParaRPr>
          </a:p>
          <a:p>
            <a:pPr lvl="1">
              <a:spcBef>
                <a:spcPct val="50000"/>
              </a:spcBef>
              <a:buClr>
                <a:srgbClr val="FF0000"/>
              </a:buClr>
              <a:buFontTx/>
              <a:buChar char="•"/>
            </a:pPr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Individual and shared accountability </a:t>
            </a:r>
            <a:endParaRPr lang="en-US" b="0">
              <a:solidFill>
                <a:srgbClr val="000000"/>
              </a:solidFill>
            </a:endParaRPr>
          </a:p>
          <a:p>
            <a:pPr lvl="1">
              <a:spcBef>
                <a:spcPct val="50000"/>
              </a:spcBef>
              <a:buClr>
                <a:srgbClr val="FF0000"/>
              </a:buClr>
              <a:buFontTx/>
              <a:buChar char="•"/>
            </a:pPr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Specific team purpose </a:t>
            </a:r>
            <a:endParaRPr lang="en-US" b="0">
              <a:solidFill>
                <a:srgbClr val="000000"/>
              </a:solidFill>
            </a:endParaRPr>
          </a:p>
          <a:p>
            <a:pPr lvl="1">
              <a:spcBef>
                <a:spcPct val="50000"/>
              </a:spcBef>
              <a:buClr>
                <a:srgbClr val="FF0000"/>
              </a:buClr>
              <a:buFontTx/>
              <a:buChar char="•"/>
            </a:pPr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Collective work </a:t>
            </a:r>
            <a:endParaRPr lang="en-US" b="0">
              <a:solidFill>
                <a:srgbClr val="000000"/>
              </a:solidFill>
            </a:endParaRPr>
          </a:p>
          <a:p>
            <a:pPr lvl="1">
              <a:spcBef>
                <a:spcPct val="50000"/>
              </a:spcBef>
              <a:buClr>
                <a:srgbClr val="FF0000"/>
              </a:buClr>
              <a:buFontTx/>
              <a:buChar char="•"/>
            </a:pPr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Meetings are often open-ended </a:t>
            </a:r>
            <a:endParaRPr lang="en-US">
              <a:solidFill>
                <a:srgbClr val="000000"/>
              </a:solidFill>
            </a:endParaRPr>
          </a:p>
          <a:p>
            <a:endParaRPr lang="en-US" sz="2400">
              <a:solidFill>
                <a:srgbClr val="000000"/>
              </a:solidFill>
            </a:endParaRPr>
          </a:p>
        </p:txBody>
      </p:sp>
      <p:pic>
        <p:nvPicPr>
          <p:cNvPr id="68614" name="Picture 6" descr="MPj0422166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1752600"/>
            <a:ext cx="243840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 uiExpand="1" build="p" bldLvl="5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Benefits of Teamwork</a:t>
            </a: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752600"/>
            <a:ext cx="7696200" cy="4419600"/>
          </a:xfrm>
          <a:noFill/>
          <a:ln/>
        </p:spPr>
        <p:txBody>
          <a:bodyPr/>
          <a:lstStyle/>
          <a:p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Fosters a sense of togetherness</a:t>
            </a:r>
          </a:p>
          <a:p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Heightens productivity </a:t>
            </a:r>
          </a:p>
          <a:p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Diversity of Talents </a:t>
            </a:r>
          </a:p>
          <a:p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Shares Workload </a:t>
            </a:r>
          </a:p>
          <a:p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Balances and Shares Roles </a:t>
            </a:r>
          </a:p>
          <a:p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Encourages risk-taking </a:t>
            </a:r>
            <a:r>
              <a:rPr lang="en-US" sz="2800" b="0">
                <a:solidFill>
                  <a:srgbClr val="000000"/>
                </a:solidFill>
              </a:rPr>
              <a:t> </a:t>
            </a:r>
            <a:endParaRPr lang="en-US" b="0">
              <a:solidFill>
                <a:srgbClr val="000000"/>
              </a:solidFill>
            </a:endParaRPr>
          </a:p>
          <a:p>
            <a:endParaRPr lang="en-US" sz="2400" b="0">
              <a:solidFill>
                <a:srgbClr val="000000"/>
              </a:solidFill>
            </a:endParaRP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65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295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65 Assess </a:t>
            </a:r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219200"/>
            <a:ext cx="7620000" cy="5181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000000"/>
                </a:solidFill>
              </a:rPr>
              <a:t/>
            </a:r>
            <a:br>
              <a:rPr lang="en-US" sz="2800">
                <a:solidFill>
                  <a:srgbClr val="000000"/>
                </a:solidFill>
              </a:rPr>
            </a:br>
            <a:r>
              <a:rPr lang="en-US" sz="2800">
                <a:solidFill>
                  <a:srgbClr val="000000"/>
                </a:solidFill>
              </a:rPr>
              <a:t>_______1. Small number of people whose skills complement each other, and who share parameters of how they will equally commit to work together.</a:t>
            </a:r>
            <a:br>
              <a:rPr lang="en-US" sz="2800">
                <a:solidFill>
                  <a:srgbClr val="000000"/>
                </a:solidFill>
              </a:rPr>
            </a:br>
            <a:endParaRPr lang="en-US" sz="280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000000"/>
                </a:solidFill>
              </a:rPr>
              <a:t>	_______2. Meetings run efficiently, quickly.</a:t>
            </a:r>
            <a:br>
              <a:rPr lang="en-US" sz="2800">
                <a:solidFill>
                  <a:srgbClr val="000000"/>
                </a:solidFill>
              </a:rPr>
            </a:br>
            <a:endParaRPr lang="en-US" sz="280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000000"/>
                </a:solidFill>
              </a:rPr>
              <a:t>	_______3. Performance comes from what members do individually.</a:t>
            </a:r>
            <a:br>
              <a:rPr lang="en-US" sz="2800">
                <a:solidFill>
                  <a:srgbClr val="000000"/>
                </a:solidFill>
              </a:rPr>
            </a:br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819150"/>
          </a:xfrm>
        </p:spPr>
        <p:txBody>
          <a:bodyPr/>
          <a:lstStyle/>
          <a:p>
            <a:r>
              <a:rPr lang="en-US" sz="4800" b="1">
                <a:solidFill>
                  <a:srgbClr val="000000"/>
                </a:solidFill>
              </a:rPr>
              <a:t>Is it a Group or Team?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8850" name="Text Box 2"/>
          <p:cNvSpPr txBox="1">
            <a:spLocks noChangeArrowheads="1"/>
          </p:cNvSpPr>
          <p:nvPr/>
        </p:nvSpPr>
        <p:spPr bwMode="auto">
          <a:xfrm>
            <a:off x="152400" y="6248400"/>
            <a:ext cx="1295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65 Assess 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371600"/>
            <a:ext cx="7620000" cy="4876800"/>
          </a:xfrm>
        </p:spPr>
        <p:txBody>
          <a:bodyPr/>
          <a:lstStyle/>
          <a:p>
            <a:pPr>
              <a:buFontTx/>
              <a:buNone/>
            </a:pPr>
            <a:r>
              <a:rPr lang="en-US" sz="2400">
                <a:solidFill>
                  <a:srgbClr val="000000"/>
                </a:solidFill>
              </a:rPr>
              <a:t/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>
                <a:solidFill>
                  <a:srgbClr val="000000"/>
                </a:solidFill>
              </a:rPr>
              <a:t>_______4. Performance includes results from both individuals and two or more individuals working together.</a:t>
            </a:r>
            <a:br>
              <a:rPr lang="en-US" sz="2400">
                <a:solidFill>
                  <a:srgbClr val="000000"/>
                </a:solidFill>
              </a:rPr>
            </a:br>
            <a:endParaRPr lang="en-US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en-US" sz="2400">
                <a:solidFill>
                  <a:srgbClr val="000000"/>
                </a:solidFill>
              </a:rPr>
              <a:t>	_______5. Small number of people working on the same thing.</a:t>
            </a:r>
            <a:br>
              <a:rPr lang="en-US" sz="2400">
                <a:solidFill>
                  <a:srgbClr val="000000"/>
                </a:solidFill>
              </a:rPr>
            </a:br>
            <a:endParaRPr lang="en-US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en-US" sz="2400">
                <a:solidFill>
                  <a:srgbClr val="000000"/>
                </a:solidFill>
              </a:rPr>
              <a:t>	_______6. Often have open-ended meetings.</a:t>
            </a:r>
          </a:p>
          <a:p>
            <a:pPr>
              <a:buFontTx/>
              <a:buNone/>
            </a:pPr>
            <a:r>
              <a:rPr lang="en-US" sz="2400">
                <a:solidFill>
                  <a:srgbClr val="000000"/>
                </a:solidFill>
              </a:rPr>
              <a:t/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>
                <a:solidFill>
                  <a:srgbClr val="000000"/>
                </a:solidFill>
              </a:rPr>
              <a:t>_______7. A __________ performance is better than the sum of all the individual bests.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819150"/>
          </a:xfrm>
        </p:spPr>
        <p:txBody>
          <a:bodyPr/>
          <a:lstStyle/>
          <a:p>
            <a:r>
              <a:rPr lang="en-US" sz="4800" b="1">
                <a:solidFill>
                  <a:srgbClr val="000000"/>
                </a:solidFill>
              </a:rPr>
              <a:t>Is it a Group or Team?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0898" name="Text Box 2"/>
          <p:cNvSpPr txBox="1">
            <a:spLocks noChangeArrowheads="1"/>
          </p:cNvSpPr>
          <p:nvPr/>
        </p:nvSpPr>
        <p:spPr bwMode="auto">
          <a:xfrm>
            <a:off x="152400" y="6248400"/>
            <a:ext cx="1295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65 Assess 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371600"/>
            <a:ext cx="7620000" cy="5257800"/>
          </a:xfrm>
        </p:spPr>
        <p:txBody>
          <a:bodyPr/>
          <a:lstStyle/>
          <a:p>
            <a:pPr>
              <a:buFontTx/>
              <a:buNone/>
            </a:pPr>
            <a:r>
              <a:rPr lang="en-US" sz="2400">
                <a:solidFill>
                  <a:srgbClr val="000000"/>
                </a:solidFill>
              </a:rPr>
              <a:t/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>
                <a:solidFill>
                  <a:srgbClr val="000000"/>
                </a:solidFill>
              </a:rPr>
              <a:t>_______8. Individual and team accountability.</a:t>
            </a:r>
            <a:br>
              <a:rPr lang="en-US" sz="2400">
                <a:solidFill>
                  <a:srgbClr val="000000"/>
                </a:solidFill>
              </a:rPr>
            </a:br>
            <a:endParaRPr lang="en-US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en-US" sz="2400">
                <a:solidFill>
                  <a:srgbClr val="000000"/>
                </a:solidFill>
              </a:rPr>
              <a:t>	_______9. Members know their performance will affect their teammates.</a:t>
            </a:r>
            <a:br>
              <a:rPr lang="en-US" sz="2400">
                <a:solidFill>
                  <a:srgbClr val="000000"/>
                </a:solidFill>
              </a:rPr>
            </a:br>
            <a:endParaRPr lang="en-US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en-US" sz="2400">
                <a:solidFill>
                  <a:srgbClr val="000000"/>
                </a:solidFill>
              </a:rPr>
              <a:t>	______10. Members hold each other accountable, don’t rely on external pres sure.</a:t>
            </a:r>
            <a:br>
              <a:rPr lang="en-US" sz="2400">
                <a:solidFill>
                  <a:srgbClr val="000000"/>
                </a:solidFill>
              </a:rPr>
            </a:br>
            <a:endParaRPr lang="en-US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en-US" sz="2400">
                <a:solidFill>
                  <a:srgbClr val="000000"/>
                </a:solidFill>
              </a:rPr>
              <a:t>	______11. Leader is strong, clearly focused.</a:t>
            </a:r>
            <a:br>
              <a:rPr lang="en-US" sz="2400">
                <a:solidFill>
                  <a:srgbClr val="000000"/>
                </a:solidFill>
              </a:rPr>
            </a:b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819150"/>
          </a:xfrm>
        </p:spPr>
        <p:txBody>
          <a:bodyPr/>
          <a:lstStyle/>
          <a:p>
            <a:r>
              <a:rPr lang="en-US" sz="4800" b="1">
                <a:solidFill>
                  <a:srgbClr val="000000"/>
                </a:solidFill>
              </a:rPr>
              <a:t>Is it a Group or Team?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152400" y="6248400"/>
            <a:ext cx="1295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65 Assess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447800"/>
            <a:ext cx="7620000" cy="4648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000000"/>
                </a:solidFill>
              </a:rPr>
              <a:t/>
            </a:r>
            <a:br>
              <a:rPr lang="en-US" sz="2800">
                <a:solidFill>
                  <a:srgbClr val="000000"/>
                </a:solidFill>
              </a:rPr>
            </a:br>
            <a:r>
              <a:rPr lang="en-US" sz="2800">
                <a:solidFill>
                  <a:srgbClr val="000000"/>
                </a:solidFill>
              </a:rPr>
              <a:t>______12. Members buy into common purpose; it isn’t forced on them.</a:t>
            </a:r>
            <a:br>
              <a:rPr lang="en-US" sz="2800">
                <a:solidFill>
                  <a:srgbClr val="000000"/>
                </a:solidFill>
              </a:rPr>
            </a:br>
            <a:endParaRPr lang="en-US" sz="280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000000"/>
                </a:solidFill>
              </a:rPr>
              <a:t>	______13. Common and effective in large organizations where individual accountability is important.</a:t>
            </a:r>
            <a:br>
              <a:rPr lang="en-US" sz="2800">
                <a:solidFill>
                  <a:srgbClr val="000000"/>
                </a:solidFill>
              </a:rPr>
            </a:br>
            <a:endParaRPr lang="en-US" sz="280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000000"/>
                </a:solidFill>
              </a:rPr>
              <a:t>	______14. Specific, measurable goals are derived from their purpose.</a:t>
            </a:r>
            <a:br>
              <a:rPr lang="en-US" sz="2800">
                <a:solidFill>
                  <a:srgbClr val="000000"/>
                </a:solidFill>
              </a:rPr>
            </a:br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82948" name="Rectangle 4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819150"/>
          </a:xfrm>
        </p:spPr>
        <p:txBody>
          <a:bodyPr/>
          <a:lstStyle/>
          <a:p>
            <a:r>
              <a:rPr lang="en-US" sz="4800" b="1">
                <a:solidFill>
                  <a:srgbClr val="000000"/>
                </a:solidFill>
              </a:rPr>
              <a:t>Is it a Group or Team?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C7D8CD-4928-44FE-823D-C792C317C0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0C62CA-A533-41B7-A8DE-B5361203F713}">
  <ds:schemaRefs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7d75d6f9-8bd4-4602-97a0-53722360a9f2"/>
    <ds:schemaRef ds:uri="http://schemas.microsoft.com/office/2006/documentManagement/typ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4447F35-5764-470C-841A-47B51D5414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205</Words>
  <Application>Microsoft Office PowerPoint</Application>
  <PresentationFormat>On-screen Show (4:3)</PresentationFormat>
  <Paragraphs>88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Lucida Calligraphy</vt:lpstr>
      <vt:lpstr>Times New Roman</vt:lpstr>
      <vt:lpstr>LK Template</vt:lpstr>
      <vt:lpstr>Defining Teamwork</vt:lpstr>
      <vt:lpstr>PowerPoint Presentation</vt:lpstr>
      <vt:lpstr>How to tell the difference between a group and a team: </vt:lpstr>
      <vt:lpstr>How to tell the difference between a group and a team: </vt:lpstr>
      <vt:lpstr>Benefits of Teamwork</vt:lpstr>
      <vt:lpstr>Is it a Group or Team?</vt:lpstr>
      <vt:lpstr>Is it a Group or Team?</vt:lpstr>
      <vt:lpstr>Is it a Group or Team?</vt:lpstr>
      <vt:lpstr>Is it a Group or Team?</vt:lpstr>
      <vt:lpstr>Is it a Group or Team?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9</cp:revision>
  <cp:lastPrinted>1601-01-01T00:00:00Z</cp:lastPrinted>
  <dcterms:created xsi:type="dcterms:W3CDTF">2003-11-25T06:13:37Z</dcterms:created>
  <dcterms:modified xsi:type="dcterms:W3CDTF">2018-07-09T19:03:13Z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