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69" r:id="rId5"/>
    <p:sldId id="261" r:id="rId6"/>
    <p:sldId id="262" r:id="rId7"/>
    <p:sldId id="270" r:id="rId8"/>
    <p:sldId id="268" r:id="rId9"/>
    <p:sldId id="271" r:id="rId10"/>
    <p:sldId id="263" r:id="rId11"/>
    <p:sldId id="257" r:id="rId12"/>
    <p:sldId id="264" r:id="rId13"/>
    <p:sldId id="265" r:id="rId14"/>
    <p:sldId id="272" r:id="rId15"/>
    <p:sldId id="266" r:id="rId16"/>
    <p:sldId id="267" r:id="rId17"/>
  </p:sldIdLst>
  <p:sldSz cx="9144000" cy="6858000" type="screen4x3"/>
  <p:notesSz cx="6858000" cy="9144000"/>
  <p:custDataLst>
    <p:tags r:id="rId2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B95E382C-965C-4E10-91F7-33CF5222EB1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827606DD-5A88-459A-A29B-A49525598E2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65A71A-94A4-4B8E-80DB-5660330E05AC}" type="slidenum">
              <a:rPr lang="en-US"/>
              <a:pPr/>
              <a:t>1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02EED1-5651-4984-8A6B-712E0AD5D628}" type="slidenum">
              <a:rPr lang="en-US"/>
              <a:pPr/>
              <a:t>10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83EDC4-78E8-4D52-80B8-88742B8FA69B}" type="slidenum">
              <a:rPr lang="en-US"/>
              <a:pPr/>
              <a:t>11</a:t>
            </a:fld>
            <a:endParaRPr lang="en-US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A6C144A-63EA-4ABE-ADD5-2515EF639B68}" type="slidenum">
              <a:rPr lang="en-US"/>
              <a:pPr/>
              <a:t>12</a:t>
            </a:fld>
            <a:endParaRPr lang="en-US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6701CE-8A04-482B-B3AC-072E569734B0}" type="slidenum">
              <a:rPr lang="en-US"/>
              <a:pPr/>
              <a:t>13</a:t>
            </a:fld>
            <a:endParaRPr lang="en-U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23EF02-8DAD-4EB4-BFF5-4DF3E0790C73}" type="slidenum">
              <a:rPr lang="en-US"/>
              <a:pPr/>
              <a:t>2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36E894-88B2-4C84-878F-D0C9DBD05C78}" type="slidenum">
              <a:rPr lang="en-US"/>
              <a:pPr/>
              <a:t>3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ED96BE-0F0B-4096-B506-5A44800823FF}" type="slidenum">
              <a:rPr lang="en-US"/>
              <a:pPr/>
              <a:t>4</a:t>
            </a:fld>
            <a:endParaRPr lang="en-US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AFC3E0-6C68-41C1-88A9-C8F51A06E6A8}" type="slidenum">
              <a:rPr lang="en-US"/>
              <a:pPr/>
              <a:t>5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0B443-FF80-4E08-8602-1F7279BF1286}" type="slidenum">
              <a:rPr lang="en-US"/>
              <a:pPr/>
              <a:t>6</a:t>
            </a:fld>
            <a:endParaRPr lang="en-US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FB8508-B163-4DEF-8938-D9F2C8DECCD5}" type="slidenum">
              <a:rPr lang="en-US"/>
              <a:pPr/>
              <a:t>7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800FC2-051A-42B7-9B3D-82BB01CC4F58}" type="slidenum">
              <a:rPr lang="en-US"/>
              <a:pPr/>
              <a:t>8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4CDE7F9-76BD-42E2-B5CB-77AA8E679971}" type="slidenum">
              <a:rPr lang="en-US"/>
              <a:pPr/>
              <a:t>9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76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828800"/>
            <a:ext cx="7543800" cy="1066800"/>
          </a:xfrm>
          <a:noFill/>
          <a:ln/>
        </p:spPr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Levels of Teamwork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3124200"/>
            <a:ext cx="5867400" cy="1752600"/>
          </a:xfrm>
          <a:noFill/>
          <a:ln/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How do we play as a team?</a:t>
            </a:r>
          </a:p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Two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WE </a:t>
            </a:r>
          </a:p>
        </p:txBody>
      </p:sp>
      <p:sp>
        <p:nvSpPr>
          <p:cNvPr id="76805" name="Text Box 5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66</a:t>
            </a:r>
          </a:p>
        </p:txBody>
      </p:sp>
      <p:pic>
        <p:nvPicPr>
          <p:cNvPr id="76806" name="Picture 6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4759325"/>
            <a:ext cx="2667000" cy="2098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2707" name="Text Box 3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66 TM C2 </a:t>
            </a:r>
          </a:p>
        </p:txBody>
      </p:sp>
      <p:sp>
        <p:nvSpPr>
          <p:cNvPr id="72708" name="Rectangle 4"/>
          <p:cNvSpPr>
            <a:spLocks noChangeArrowheads="1"/>
          </p:cNvSpPr>
          <p:nvPr/>
        </p:nvSpPr>
        <p:spPr bwMode="auto">
          <a:xfrm>
            <a:off x="1981200" y="1828800"/>
            <a:ext cx="6477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Storming: </a:t>
            </a:r>
            <a:endParaRPr lang="en-US" sz="2800" b="1">
              <a:solidFill>
                <a:srgbClr val="FFFF00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</a:pPr>
            <a:endParaRPr lang="en-US" sz="3200" b="1">
              <a:solidFill>
                <a:srgbClr val="FFFF00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72709" name="Rectangle 5"/>
          <p:cNvSpPr>
            <a:spLocks noChangeArrowheads="1"/>
          </p:cNvSpPr>
          <p:nvPr/>
        </p:nvSpPr>
        <p:spPr bwMode="auto">
          <a:xfrm>
            <a:off x="1905000" y="2057400"/>
            <a:ext cx="6934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endParaRPr lang="en-US" sz="3200" b="1">
              <a:solidFill>
                <a:schemeClr val="bg1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Set the example for the desired behavior of team members</a:t>
            </a:r>
          </a:p>
          <a:p>
            <a:pPr marL="742950" lvl="1" indent="-28575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None/>
            </a:pPr>
            <a:endParaRPr lang="en-US">
              <a:solidFill>
                <a:schemeClr val="bg1"/>
              </a:solidFill>
              <a:latin typeface="Arial" charset="0"/>
              <a:cs typeface="Times New Roman" pitchFamily="18" charset="0"/>
            </a:endParaRPr>
          </a:p>
          <a:p>
            <a:pPr marL="742950" lvl="1" indent="-28575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Set the standard and model acceptable levels of criticism and conflict</a:t>
            </a:r>
          </a:p>
        </p:txBody>
      </p:sp>
      <p:sp>
        <p:nvSpPr>
          <p:cNvPr id="72710" name="Rectangle 6"/>
          <p:cNvSpPr>
            <a:spLocks noChangeArrowheads="1"/>
          </p:cNvSpPr>
          <p:nvPr/>
        </p:nvSpPr>
        <p:spPr bwMode="auto">
          <a:xfrm>
            <a:off x="1524000" y="152400"/>
            <a:ext cx="7620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b"/>
          <a:lstStyle/>
          <a:p>
            <a:r>
              <a:rPr lang="en-US" sz="4000">
                <a:solidFill>
                  <a:srgbClr val="FF0000"/>
                </a:solidFill>
                <a:cs typeface="Times New Roman" pitchFamily="18" charset="0"/>
              </a:rPr>
              <a:t>What can </a:t>
            </a:r>
            <a:r>
              <a:rPr lang="en-US" sz="4000" b="1">
                <a:solidFill>
                  <a:srgbClr val="FFFF00"/>
                </a:solidFill>
                <a:cs typeface="Times New Roman" pitchFamily="18" charset="0"/>
              </a:rPr>
              <a:t>YOU</a:t>
            </a:r>
            <a:r>
              <a:rPr lang="en-US" sz="4000">
                <a:solidFill>
                  <a:srgbClr val="FF0000"/>
                </a:solidFill>
                <a:cs typeface="Times New Roman" pitchFamily="18" charset="0"/>
              </a:rPr>
              <a:t> do to </a:t>
            </a:r>
            <a:r>
              <a:rPr lang="en-US" sz="4000" b="1">
                <a:solidFill>
                  <a:srgbClr val="FFFF00"/>
                </a:solidFill>
                <a:cs typeface="Times New Roman" pitchFamily="18" charset="0"/>
              </a:rPr>
              <a:t>LEAD</a:t>
            </a:r>
            <a:r>
              <a:rPr lang="en-US" sz="4000">
                <a:solidFill>
                  <a:srgbClr val="FF0000"/>
                </a:solidFill>
                <a:cs typeface="Times New Roman" pitchFamily="18" charset="0"/>
              </a:rPr>
              <a:t> a team through </a:t>
            </a:r>
            <a:r>
              <a:rPr lang="en-US" sz="4000" b="1">
                <a:solidFill>
                  <a:srgbClr val="FF0000"/>
                </a:solidFill>
                <a:cs typeface="Times New Roman" pitchFamily="18" charset="0"/>
              </a:rPr>
              <a:t>levels of development</a:t>
            </a:r>
            <a:r>
              <a:rPr lang="en-US" sz="4000">
                <a:solidFill>
                  <a:srgbClr val="FF0000"/>
                </a:solidFill>
                <a:cs typeface="Times New Roman" pitchFamily="18" charset="0"/>
              </a:rPr>
              <a:t>?</a:t>
            </a:r>
            <a:endParaRPr lang="en-US" sz="4000" b="1">
              <a:solidFill>
                <a:srgbClr val="FF0000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93186" name="Text Box 2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66 TM C2 </a:t>
            </a:r>
          </a:p>
        </p:txBody>
      </p:sp>
      <p:sp>
        <p:nvSpPr>
          <p:cNvPr id="93187" name="Rectangle 3"/>
          <p:cNvSpPr>
            <a:spLocks noChangeArrowheads="1"/>
          </p:cNvSpPr>
          <p:nvPr/>
        </p:nvSpPr>
        <p:spPr bwMode="auto">
          <a:xfrm>
            <a:off x="1981200" y="1828800"/>
            <a:ext cx="6477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Storming: </a:t>
            </a:r>
            <a:endParaRPr lang="en-US" sz="2800" b="1">
              <a:solidFill>
                <a:srgbClr val="FFFF00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</a:pPr>
            <a:endParaRPr lang="en-US" sz="3200" b="1">
              <a:solidFill>
                <a:srgbClr val="FFFF00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93188" name="Rectangle 4"/>
          <p:cNvSpPr>
            <a:spLocks noChangeArrowheads="1"/>
          </p:cNvSpPr>
          <p:nvPr/>
        </p:nvSpPr>
        <p:spPr bwMode="auto">
          <a:xfrm>
            <a:off x="1905000" y="1905000"/>
            <a:ext cx="69342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chemeClr val="bg1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0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Demonstrate methods of handling disagreements</a:t>
            </a:r>
          </a:p>
          <a:p>
            <a:pPr marL="742950" lvl="1" indent="-28575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None/>
            </a:pPr>
            <a:endParaRPr lang="en-US" sz="2000">
              <a:solidFill>
                <a:schemeClr val="bg1"/>
              </a:solidFill>
              <a:latin typeface="Arial" charset="0"/>
              <a:cs typeface="Times New Roman" pitchFamily="18" charset="0"/>
            </a:endParaRPr>
          </a:p>
          <a:p>
            <a:pPr marL="742950" lvl="1" indent="-28575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0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Send a consistent message</a:t>
            </a:r>
          </a:p>
          <a:p>
            <a:pPr marL="742950" lvl="1" indent="-28575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None/>
            </a:pPr>
            <a:endParaRPr lang="en-US" sz="2000">
              <a:solidFill>
                <a:schemeClr val="bg1"/>
              </a:solidFill>
              <a:latin typeface="Arial" charset="0"/>
              <a:cs typeface="Times New Roman" pitchFamily="18" charset="0"/>
            </a:endParaRPr>
          </a:p>
          <a:p>
            <a:pPr marL="742950" lvl="1" indent="-28575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0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Body language is as important as verbal language</a:t>
            </a:r>
          </a:p>
          <a:p>
            <a:pPr marL="742950" lvl="1" indent="-28575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None/>
            </a:pPr>
            <a:endParaRPr lang="en-US" sz="2000">
              <a:solidFill>
                <a:schemeClr val="bg1"/>
              </a:solidFill>
              <a:latin typeface="Arial" charset="0"/>
              <a:cs typeface="Times New Roman" pitchFamily="18" charset="0"/>
            </a:endParaRPr>
          </a:p>
          <a:p>
            <a:pPr marL="742950" lvl="1" indent="-28575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0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Lead the team through strategies to get past storming; explain it’s universal and discuss what they CAN become </a:t>
            </a:r>
            <a:r>
              <a:rPr lang="en-US" sz="2000" b="1">
                <a:solidFill>
                  <a:schemeClr val="bg1"/>
                </a:solidFill>
                <a:latin typeface="Arial" charset="0"/>
              </a:rPr>
              <a:t> </a:t>
            </a:r>
          </a:p>
        </p:txBody>
      </p:sp>
      <p:sp>
        <p:nvSpPr>
          <p:cNvPr id="93189" name="Rectangle 5"/>
          <p:cNvSpPr>
            <a:spLocks noChangeArrowheads="1"/>
          </p:cNvSpPr>
          <p:nvPr/>
        </p:nvSpPr>
        <p:spPr bwMode="auto">
          <a:xfrm>
            <a:off x="1524000" y="152400"/>
            <a:ext cx="7620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b"/>
          <a:lstStyle/>
          <a:p>
            <a:r>
              <a:rPr lang="en-US" sz="4000">
                <a:solidFill>
                  <a:srgbClr val="FF0000"/>
                </a:solidFill>
                <a:cs typeface="Times New Roman" pitchFamily="18" charset="0"/>
              </a:rPr>
              <a:t>What can </a:t>
            </a:r>
            <a:r>
              <a:rPr lang="en-US" sz="4000" b="1">
                <a:solidFill>
                  <a:srgbClr val="FFFF00"/>
                </a:solidFill>
                <a:cs typeface="Times New Roman" pitchFamily="18" charset="0"/>
              </a:rPr>
              <a:t>YOU</a:t>
            </a:r>
            <a:r>
              <a:rPr lang="en-US" sz="4000">
                <a:solidFill>
                  <a:srgbClr val="FF0000"/>
                </a:solidFill>
                <a:cs typeface="Times New Roman" pitchFamily="18" charset="0"/>
              </a:rPr>
              <a:t> do to </a:t>
            </a:r>
            <a:r>
              <a:rPr lang="en-US" sz="4000" b="1">
                <a:solidFill>
                  <a:srgbClr val="FFFF00"/>
                </a:solidFill>
                <a:cs typeface="Times New Roman" pitchFamily="18" charset="0"/>
              </a:rPr>
              <a:t>LEAD</a:t>
            </a:r>
            <a:r>
              <a:rPr lang="en-US" sz="4000">
                <a:solidFill>
                  <a:srgbClr val="FF0000"/>
                </a:solidFill>
                <a:cs typeface="Times New Roman" pitchFamily="18" charset="0"/>
              </a:rPr>
              <a:t> a team through </a:t>
            </a:r>
            <a:r>
              <a:rPr lang="en-US" sz="4000" b="1">
                <a:solidFill>
                  <a:srgbClr val="FF0000"/>
                </a:solidFill>
                <a:cs typeface="Times New Roman" pitchFamily="18" charset="0"/>
              </a:rPr>
              <a:t>levels of development</a:t>
            </a:r>
            <a:r>
              <a:rPr lang="en-US" sz="4000">
                <a:solidFill>
                  <a:srgbClr val="FF0000"/>
                </a:solidFill>
                <a:cs typeface="Times New Roman" pitchFamily="18" charset="0"/>
              </a:rPr>
              <a:t>?</a:t>
            </a:r>
            <a:endParaRPr lang="en-US" sz="4000" b="1">
              <a:solidFill>
                <a:srgbClr val="FF0000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3731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66 TM C3 </a:t>
            </a:r>
          </a:p>
        </p:txBody>
      </p:sp>
      <p:sp>
        <p:nvSpPr>
          <p:cNvPr id="73732" name="Rectangle 4"/>
          <p:cNvSpPr>
            <a:spLocks noChangeArrowheads="1"/>
          </p:cNvSpPr>
          <p:nvPr/>
        </p:nvSpPr>
        <p:spPr bwMode="auto">
          <a:xfrm>
            <a:off x="2057400" y="1981200"/>
            <a:ext cx="6477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Norming: </a:t>
            </a:r>
            <a:endParaRPr lang="en-US" sz="2800" b="1">
              <a:solidFill>
                <a:srgbClr val="FFFF00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</a:pPr>
            <a:endParaRPr lang="en-US" sz="3200" b="1">
              <a:solidFill>
                <a:srgbClr val="FFFF00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73733" name="Rectangle 5"/>
          <p:cNvSpPr>
            <a:spLocks noChangeArrowheads="1"/>
          </p:cNvSpPr>
          <p:nvPr/>
        </p:nvSpPr>
        <p:spPr bwMode="auto">
          <a:xfrm>
            <a:off x="2057400" y="2057400"/>
            <a:ext cx="6934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endParaRPr lang="en-US" sz="3200" b="1">
              <a:solidFill>
                <a:schemeClr val="bg1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Encourage the team to continue to work smoothly</a:t>
            </a:r>
          </a:p>
          <a:p>
            <a:pPr marL="742950" lvl="1" indent="-28575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Encourage compromise and participation</a:t>
            </a:r>
          </a:p>
          <a:p>
            <a:pPr marL="742950" lvl="1" indent="-28575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Maintain a conducive environment</a:t>
            </a:r>
          </a:p>
          <a:p>
            <a:pPr marL="742950" lvl="1" indent="-28575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Encourage development and following of ground rules</a:t>
            </a: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</a:t>
            </a:r>
          </a:p>
        </p:txBody>
      </p:sp>
      <p:sp>
        <p:nvSpPr>
          <p:cNvPr id="73735" name="Rectangle 7"/>
          <p:cNvSpPr>
            <a:spLocks noChangeArrowheads="1"/>
          </p:cNvSpPr>
          <p:nvPr/>
        </p:nvSpPr>
        <p:spPr bwMode="auto">
          <a:xfrm>
            <a:off x="1524000" y="152400"/>
            <a:ext cx="7620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b"/>
          <a:lstStyle/>
          <a:p>
            <a:r>
              <a:rPr lang="en-US" sz="4000">
                <a:solidFill>
                  <a:srgbClr val="FF0000"/>
                </a:solidFill>
                <a:cs typeface="Times New Roman" pitchFamily="18" charset="0"/>
              </a:rPr>
              <a:t>What can </a:t>
            </a:r>
            <a:r>
              <a:rPr lang="en-US" sz="4000" b="1">
                <a:solidFill>
                  <a:srgbClr val="FFFF00"/>
                </a:solidFill>
                <a:cs typeface="Times New Roman" pitchFamily="18" charset="0"/>
              </a:rPr>
              <a:t>YOU</a:t>
            </a:r>
            <a:r>
              <a:rPr lang="en-US" sz="4000">
                <a:solidFill>
                  <a:srgbClr val="FF0000"/>
                </a:solidFill>
                <a:cs typeface="Times New Roman" pitchFamily="18" charset="0"/>
              </a:rPr>
              <a:t> do to </a:t>
            </a:r>
            <a:r>
              <a:rPr lang="en-US" sz="4000" b="1">
                <a:solidFill>
                  <a:srgbClr val="FFFF00"/>
                </a:solidFill>
                <a:cs typeface="Times New Roman" pitchFamily="18" charset="0"/>
              </a:rPr>
              <a:t>LEAD</a:t>
            </a:r>
            <a:r>
              <a:rPr lang="en-US" sz="4000">
                <a:solidFill>
                  <a:srgbClr val="FF0000"/>
                </a:solidFill>
                <a:cs typeface="Times New Roman" pitchFamily="18" charset="0"/>
              </a:rPr>
              <a:t> a team through </a:t>
            </a:r>
            <a:r>
              <a:rPr lang="en-US" sz="4000" b="1">
                <a:solidFill>
                  <a:srgbClr val="FF0000"/>
                </a:solidFill>
                <a:cs typeface="Times New Roman" pitchFamily="18" charset="0"/>
              </a:rPr>
              <a:t>levels of development</a:t>
            </a:r>
            <a:r>
              <a:rPr lang="en-US" sz="4000">
                <a:solidFill>
                  <a:srgbClr val="FF0000"/>
                </a:solidFill>
                <a:cs typeface="Times New Roman" pitchFamily="18" charset="0"/>
              </a:rPr>
              <a:t>?</a:t>
            </a:r>
            <a:endParaRPr lang="en-US" sz="4000" b="1">
              <a:solidFill>
                <a:srgbClr val="FF0000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4755" name="Text Box 3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66 TM C4 </a:t>
            </a:r>
          </a:p>
        </p:txBody>
      </p:sp>
      <p:sp>
        <p:nvSpPr>
          <p:cNvPr id="74756" name="Rectangle 4"/>
          <p:cNvSpPr>
            <a:spLocks noChangeArrowheads="1"/>
          </p:cNvSpPr>
          <p:nvPr/>
        </p:nvSpPr>
        <p:spPr bwMode="auto">
          <a:xfrm>
            <a:off x="2057400" y="1981200"/>
            <a:ext cx="6477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Performing: </a:t>
            </a:r>
            <a:endParaRPr lang="en-US" sz="2800" b="1">
              <a:solidFill>
                <a:srgbClr val="FFFF00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</a:pPr>
            <a:endParaRPr lang="en-US" sz="3200" b="1">
              <a:solidFill>
                <a:srgbClr val="FFFF00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74757" name="Rectangle 5"/>
          <p:cNvSpPr>
            <a:spLocks noChangeArrowheads="1"/>
          </p:cNvSpPr>
          <p:nvPr/>
        </p:nvSpPr>
        <p:spPr bwMode="auto">
          <a:xfrm>
            <a:off x="1524000" y="2133600"/>
            <a:ext cx="6858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chemeClr val="bg1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Leaders are now more facilitators</a:t>
            </a:r>
          </a:p>
          <a:p>
            <a:pPr marL="742950" lvl="1" indent="-28575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Helping members get what they need to succeed</a:t>
            </a:r>
          </a:p>
          <a:p>
            <a:pPr marL="742950" lvl="1" indent="-28575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Continue modeling behavior such as accepting differences, sharing responsibility, and cooperation</a:t>
            </a:r>
          </a:p>
          <a:p>
            <a:pPr marL="742950" lvl="1" indent="-28575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Celebrate team and individual team successes. </a:t>
            </a:r>
          </a:p>
        </p:txBody>
      </p:sp>
      <p:sp>
        <p:nvSpPr>
          <p:cNvPr id="74759" name="Rectangle 7"/>
          <p:cNvSpPr>
            <a:spLocks noChangeArrowheads="1"/>
          </p:cNvSpPr>
          <p:nvPr/>
        </p:nvSpPr>
        <p:spPr bwMode="auto">
          <a:xfrm>
            <a:off x="1524000" y="152400"/>
            <a:ext cx="7620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b"/>
          <a:lstStyle/>
          <a:p>
            <a:r>
              <a:rPr lang="en-US" sz="4000">
                <a:solidFill>
                  <a:srgbClr val="FF0000"/>
                </a:solidFill>
                <a:cs typeface="Times New Roman" pitchFamily="18" charset="0"/>
              </a:rPr>
              <a:t>What can </a:t>
            </a:r>
            <a:r>
              <a:rPr lang="en-US" sz="4000" b="1">
                <a:solidFill>
                  <a:srgbClr val="FFFF00"/>
                </a:solidFill>
                <a:cs typeface="Times New Roman" pitchFamily="18" charset="0"/>
              </a:rPr>
              <a:t>YOU</a:t>
            </a:r>
            <a:r>
              <a:rPr lang="en-US" sz="4000">
                <a:solidFill>
                  <a:srgbClr val="FF0000"/>
                </a:solidFill>
                <a:cs typeface="Times New Roman" pitchFamily="18" charset="0"/>
              </a:rPr>
              <a:t> do to </a:t>
            </a:r>
            <a:r>
              <a:rPr lang="en-US" sz="4000" b="1">
                <a:solidFill>
                  <a:srgbClr val="FFFF00"/>
                </a:solidFill>
                <a:cs typeface="Times New Roman" pitchFamily="18" charset="0"/>
              </a:rPr>
              <a:t>LEAD</a:t>
            </a:r>
            <a:r>
              <a:rPr lang="en-US" sz="4000">
                <a:solidFill>
                  <a:srgbClr val="FF0000"/>
                </a:solidFill>
                <a:cs typeface="Times New Roman" pitchFamily="18" charset="0"/>
              </a:rPr>
              <a:t> a team through </a:t>
            </a:r>
            <a:r>
              <a:rPr lang="en-US" sz="4000" b="1">
                <a:solidFill>
                  <a:srgbClr val="FF0000"/>
                </a:solidFill>
                <a:cs typeface="Times New Roman" pitchFamily="18" charset="0"/>
              </a:rPr>
              <a:t>levels of development</a:t>
            </a:r>
            <a:r>
              <a:rPr lang="en-US" sz="4000">
                <a:solidFill>
                  <a:srgbClr val="FF0000"/>
                </a:solidFill>
                <a:cs typeface="Times New Roman" pitchFamily="18" charset="0"/>
              </a:rPr>
              <a:t>?</a:t>
            </a:r>
            <a:endParaRPr lang="en-US" sz="4000" b="1">
              <a:solidFill>
                <a:srgbClr val="FF0000"/>
              </a:solidFill>
              <a:cs typeface="Times New Roman" pitchFamily="18" charset="0"/>
            </a:endParaRPr>
          </a:p>
        </p:txBody>
      </p:sp>
      <p:pic>
        <p:nvPicPr>
          <p:cNvPr id="74760" name="Picture 8" descr="MCj0424044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88225" y="4343400"/>
            <a:ext cx="1755775" cy="1806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533400"/>
            <a:ext cx="7620000" cy="83820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Levels of team development</a:t>
            </a:r>
          </a:p>
        </p:txBody>
      </p:sp>
      <p:sp>
        <p:nvSpPr>
          <p:cNvPr id="68611" name="Text Box 3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66 TM A1 </a:t>
            </a:r>
          </a:p>
        </p:txBody>
      </p:sp>
      <p:sp>
        <p:nvSpPr>
          <p:cNvPr id="68612" name="Rectangle 4"/>
          <p:cNvSpPr>
            <a:spLocks noChangeArrowheads="1"/>
          </p:cNvSpPr>
          <p:nvPr/>
        </p:nvSpPr>
        <p:spPr bwMode="auto">
          <a:xfrm>
            <a:off x="2057400" y="1524000"/>
            <a:ext cx="6477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Forming: </a:t>
            </a:r>
            <a:endParaRPr lang="en-US" sz="2800" b="1">
              <a:solidFill>
                <a:srgbClr val="FFFF00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</a:pPr>
            <a:endParaRPr lang="en-US" sz="3200" b="1">
              <a:solidFill>
                <a:srgbClr val="FFFF00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68613" name="Rectangle 5"/>
          <p:cNvSpPr>
            <a:spLocks noChangeArrowheads="1"/>
          </p:cNvSpPr>
          <p:nvPr/>
        </p:nvSpPr>
        <p:spPr bwMode="auto">
          <a:xfrm>
            <a:off x="2209800" y="1600200"/>
            <a:ext cx="6477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chemeClr val="bg1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  <a:buFontTx/>
              <a:buChar char="–"/>
            </a:pPr>
            <a:r>
              <a:rPr lang="en-US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Level One</a:t>
            </a: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, when team members first come together </a:t>
            </a:r>
            <a:endParaRPr lang="en-US" sz="3200" b="1">
              <a:solidFill>
                <a:schemeClr val="bg1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chemeClr val="bg1"/>
                </a:solidFill>
                <a:latin typeface="Arial" charset="0"/>
              </a:rPr>
              <a:t> </a:t>
            </a:r>
          </a:p>
        </p:txBody>
      </p:sp>
      <p:sp>
        <p:nvSpPr>
          <p:cNvPr id="68614" name="Rectangle 6"/>
          <p:cNvSpPr>
            <a:spLocks noChangeArrowheads="1"/>
          </p:cNvSpPr>
          <p:nvPr/>
        </p:nvSpPr>
        <p:spPr bwMode="auto">
          <a:xfrm>
            <a:off x="1905000" y="3505200"/>
            <a:ext cx="6477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Members: </a:t>
            </a:r>
            <a:endParaRPr lang="en-US" sz="2800" b="1">
              <a:solidFill>
                <a:srgbClr val="FFFF00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</a:pPr>
            <a:endParaRPr lang="en-US" sz="3200" b="1">
              <a:solidFill>
                <a:srgbClr val="FFFF00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68616" name="Rectangle 8"/>
          <p:cNvSpPr>
            <a:spLocks noChangeArrowheads="1"/>
          </p:cNvSpPr>
          <p:nvPr/>
        </p:nvSpPr>
        <p:spPr bwMode="auto">
          <a:xfrm>
            <a:off x="2133600" y="3429000"/>
            <a:ext cx="6477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chemeClr val="bg1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  <a:buFontTx/>
              <a:buChar char="–"/>
            </a:pP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may not know each other very well, feel like nothing can get in their way, think they are going to be best friends for life with their new teammates </a:t>
            </a:r>
            <a:endParaRPr lang="en-US" sz="3200" b="1">
              <a:solidFill>
                <a:schemeClr val="bg1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chemeClr val="bg1"/>
                </a:solidFill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533400"/>
            <a:ext cx="7620000" cy="83820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Levels of team development</a:t>
            </a:r>
          </a:p>
        </p:txBody>
      </p:sp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66 TM A2 </a:t>
            </a:r>
          </a:p>
        </p:txBody>
      </p:sp>
      <p:sp>
        <p:nvSpPr>
          <p:cNvPr id="69636" name="Rectangle 4"/>
          <p:cNvSpPr>
            <a:spLocks noChangeArrowheads="1"/>
          </p:cNvSpPr>
          <p:nvPr/>
        </p:nvSpPr>
        <p:spPr bwMode="auto">
          <a:xfrm>
            <a:off x="1981200" y="2438400"/>
            <a:ext cx="6477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Storming:</a:t>
            </a:r>
            <a:endParaRPr lang="en-US" sz="2800" b="1">
              <a:solidFill>
                <a:srgbClr val="FFFF00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</a:pPr>
            <a:endParaRPr lang="en-US" sz="3200" b="1">
              <a:solidFill>
                <a:srgbClr val="FFFF00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69637" name="Rectangle 5"/>
          <p:cNvSpPr>
            <a:spLocks noChangeArrowheads="1"/>
          </p:cNvSpPr>
          <p:nvPr/>
        </p:nvSpPr>
        <p:spPr bwMode="auto">
          <a:xfrm>
            <a:off x="2209800" y="2514600"/>
            <a:ext cx="6477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chemeClr val="bg1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  <a:buFontTx/>
              <a:buChar char="–"/>
            </a:pPr>
            <a:r>
              <a:rPr lang="en-US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Level Two</a:t>
            </a: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, team members are now acquainted with each other, issues of power may arise.</a:t>
            </a:r>
            <a:r>
              <a:rPr lang="en-US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</a:t>
            </a:r>
            <a:endParaRPr lang="en-US" sz="3200" b="1">
              <a:solidFill>
                <a:schemeClr val="bg1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chemeClr val="bg1"/>
                </a:solidFill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533400"/>
            <a:ext cx="7620000" cy="83820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Levels of team development</a:t>
            </a:r>
          </a:p>
        </p:txBody>
      </p:sp>
      <p:sp>
        <p:nvSpPr>
          <p:cNvPr id="89091" name="Text Box 3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66 TM A2 </a:t>
            </a:r>
          </a:p>
        </p:txBody>
      </p:sp>
      <p:sp>
        <p:nvSpPr>
          <p:cNvPr id="89094" name="Rectangle 6"/>
          <p:cNvSpPr>
            <a:spLocks noChangeArrowheads="1"/>
          </p:cNvSpPr>
          <p:nvPr/>
        </p:nvSpPr>
        <p:spPr bwMode="auto">
          <a:xfrm>
            <a:off x="1905000" y="2209800"/>
            <a:ext cx="6477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Members: </a:t>
            </a:r>
            <a:endParaRPr lang="en-US" sz="2800" b="1">
              <a:solidFill>
                <a:srgbClr val="FFFF00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</a:pPr>
            <a:endParaRPr lang="en-US" sz="3200" b="1">
              <a:solidFill>
                <a:srgbClr val="FFFF00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89095" name="Rectangle 7"/>
          <p:cNvSpPr>
            <a:spLocks noChangeArrowheads="1"/>
          </p:cNvSpPr>
          <p:nvPr/>
        </p:nvSpPr>
        <p:spPr bwMode="auto">
          <a:xfrm>
            <a:off x="2209800" y="2209800"/>
            <a:ext cx="66294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chemeClr val="bg1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  <a:buFontTx/>
              <a:buChar char="–"/>
            </a:pP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Feel the reality of the situation starting to set in; may be uncertain of what is expected of them; confusion over roles, power, and expectations; begin comparing each other, and may compare to past teams or individuals. </a:t>
            </a:r>
            <a:endParaRPr lang="en-US" sz="3200" b="1">
              <a:solidFill>
                <a:schemeClr val="bg1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chemeClr val="bg1"/>
                </a:solidFill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533400"/>
            <a:ext cx="7620000" cy="83820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Levels of team development</a:t>
            </a:r>
          </a:p>
        </p:txBody>
      </p:sp>
      <p:sp>
        <p:nvSpPr>
          <p:cNvPr id="75779" name="Text Box 3"/>
          <p:cNvSpPr txBox="1">
            <a:spLocks noChangeArrowheads="1"/>
          </p:cNvSpPr>
          <p:nvPr/>
        </p:nvSpPr>
        <p:spPr bwMode="auto">
          <a:xfrm>
            <a:off x="22860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66 TM A3 </a:t>
            </a:r>
          </a:p>
        </p:txBody>
      </p:sp>
      <p:sp>
        <p:nvSpPr>
          <p:cNvPr id="75780" name="Rectangle 4"/>
          <p:cNvSpPr>
            <a:spLocks noChangeArrowheads="1"/>
          </p:cNvSpPr>
          <p:nvPr/>
        </p:nvSpPr>
        <p:spPr bwMode="auto">
          <a:xfrm>
            <a:off x="1905000" y="2057400"/>
            <a:ext cx="6477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Norming: </a:t>
            </a:r>
            <a:endParaRPr lang="en-US" sz="2800" b="1">
              <a:solidFill>
                <a:srgbClr val="FFFF00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</a:pPr>
            <a:endParaRPr lang="en-US" sz="3200" b="1">
              <a:solidFill>
                <a:srgbClr val="FFFF00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75781" name="Rectangle 5"/>
          <p:cNvSpPr>
            <a:spLocks noChangeArrowheads="1"/>
          </p:cNvSpPr>
          <p:nvPr/>
        </p:nvSpPr>
        <p:spPr bwMode="auto">
          <a:xfrm>
            <a:off x="2209800" y="2209800"/>
            <a:ext cx="6477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chemeClr val="bg1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  <a:buFontTx/>
              <a:buChar char="–"/>
            </a:pPr>
            <a:r>
              <a:rPr lang="en-US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Level Three</a:t>
            </a: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, team members have resolved any conflict; they are now working more as a team </a:t>
            </a:r>
            <a:endParaRPr lang="en-US" sz="3200">
              <a:solidFill>
                <a:schemeClr val="bg1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chemeClr val="bg1"/>
                </a:solidFill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533400"/>
            <a:ext cx="7620000" cy="83820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Levels of team development</a:t>
            </a:r>
          </a:p>
        </p:txBody>
      </p:sp>
      <p:sp>
        <p:nvSpPr>
          <p:cNvPr id="91139" name="Text Box 3"/>
          <p:cNvSpPr txBox="1">
            <a:spLocks noChangeArrowheads="1"/>
          </p:cNvSpPr>
          <p:nvPr/>
        </p:nvSpPr>
        <p:spPr bwMode="auto">
          <a:xfrm>
            <a:off x="22860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66 TM A3 </a:t>
            </a:r>
          </a:p>
        </p:txBody>
      </p:sp>
      <p:sp>
        <p:nvSpPr>
          <p:cNvPr id="91142" name="Rectangle 6"/>
          <p:cNvSpPr>
            <a:spLocks noChangeArrowheads="1"/>
          </p:cNvSpPr>
          <p:nvPr/>
        </p:nvSpPr>
        <p:spPr bwMode="auto">
          <a:xfrm>
            <a:off x="1981200" y="2667000"/>
            <a:ext cx="6477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Members: </a:t>
            </a:r>
            <a:endParaRPr lang="en-US" sz="2800" b="1">
              <a:solidFill>
                <a:srgbClr val="FFFF00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</a:pPr>
            <a:endParaRPr lang="en-US" sz="3200" b="1">
              <a:solidFill>
                <a:srgbClr val="FFFF00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91143" name="Rectangle 7"/>
          <p:cNvSpPr>
            <a:spLocks noChangeArrowheads="1"/>
          </p:cNvSpPr>
          <p:nvPr/>
        </p:nvSpPr>
        <p:spPr bwMode="auto">
          <a:xfrm>
            <a:off x="2133600" y="2971800"/>
            <a:ext cx="64770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chemeClr val="bg1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  <a:buFontTx/>
              <a:buChar char="–"/>
            </a:pP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feel comfortable to express themselves more freely, group goals become more important than individual goals. </a:t>
            </a:r>
            <a:endParaRPr lang="en-US" sz="3200" b="1">
              <a:solidFill>
                <a:schemeClr val="bg1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chemeClr val="bg1"/>
                </a:solidFill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533400"/>
            <a:ext cx="7620000" cy="83820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Levels of team development</a:t>
            </a:r>
          </a:p>
        </p:txBody>
      </p:sp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228600" y="5943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66 TM A4 </a:t>
            </a:r>
          </a:p>
        </p:txBody>
      </p:sp>
      <p:sp>
        <p:nvSpPr>
          <p:cNvPr id="70660" name="Rectangle 4"/>
          <p:cNvSpPr>
            <a:spLocks noChangeArrowheads="1"/>
          </p:cNvSpPr>
          <p:nvPr/>
        </p:nvSpPr>
        <p:spPr bwMode="auto">
          <a:xfrm>
            <a:off x="1905000" y="1828800"/>
            <a:ext cx="6477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Performing: </a:t>
            </a:r>
            <a:endParaRPr lang="en-US" sz="3200" b="1">
              <a:solidFill>
                <a:srgbClr val="FFFF00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70661" name="Rectangle 5"/>
          <p:cNvSpPr>
            <a:spLocks noChangeArrowheads="1"/>
          </p:cNvSpPr>
          <p:nvPr/>
        </p:nvSpPr>
        <p:spPr bwMode="auto">
          <a:xfrm>
            <a:off x="2209800" y="1828800"/>
            <a:ext cx="6477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chemeClr val="bg1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  <a:buFontTx/>
              <a:buChar char="–"/>
            </a:pPr>
            <a:r>
              <a:rPr lang="en-US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Level Four</a:t>
            </a: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, the team is working at maximum capacity.</a:t>
            </a:r>
            <a:endParaRPr lang="en-US" sz="3200">
              <a:solidFill>
                <a:schemeClr val="bg1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chemeClr val="bg1"/>
                </a:solidFill>
                <a:latin typeface="Arial" charset="0"/>
              </a:rPr>
              <a:t> </a:t>
            </a:r>
          </a:p>
        </p:txBody>
      </p:sp>
      <p:sp>
        <p:nvSpPr>
          <p:cNvPr id="70662" name="Rectangle 6"/>
          <p:cNvSpPr>
            <a:spLocks noChangeArrowheads="1"/>
          </p:cNvSpPr>
          <p:nvPr/>
        </p:nvSpPr>
        <p:spPr bwMode="auto">
          <a:xfrm>
            <a:off x="1752600" y="3733800"/>
            <a:ext cx="6477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Members: </a:t>
            </a:r>
            <a:endParaRPr lang="en-US" sz="2800" b="1">
              <a:solidFill>
                <a:srgbClr val="FFFF00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</a:pPr>
            <a:endParaRPr lang="en-US" sz="3200" b="1">
              <a:solidFill>
                <a:srgbClr val="FFFF00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70663" name="Rectangle 7"/>
          <p:cNvSpPr>
            <a:spLocks noChangeArrowheads="1"/>
          </p:cNvSpPr>
          <p:nvPr/>
        </p:nvSpPr>
        <p:spPr bwMode="auto">
          <a:xfrm>
            <a:off x="1981200" y="3733800"/>
            <a:ext cx="64770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chemeClr val="bg1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  <a:buFontTx/>
              <a:buChar char="–"/>
            </a:pP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feel the leadership is shared among all group members, feel the team is performing as a cohesive unit, value</a:t>
            </a:r>
            <a:b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</a:b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diversity of teammates. </a:t>
            </a:r>
            <a:r>
              <a:rPr lang="en-US" sz="2800" b="1">
                <a:solidFill>
                  <a:schemeClr val="bg1"/>
                </a:solidFill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28600"/>
            <a:ext cx="7620000" cy="198120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Importance of identifying the </a:t>
            </a:r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LEVELS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 of team development</a:t>
            </a:r>
            <a:r>
              <a:rPr lang="en-US" b="1">
                <a:cs typeface="Times New Roman" pitchFamily="18" charset="0"/>
              </a:rPr>
              <a:t/>
            </a:r>
            <a:br>
              <a:rPr lang="en-US" b="1">
                <a:cs typeface="Times New Roman" pitchFamily="18" charset="0"/>
              </a:rPr>
            </a:br>
            <a:endParaRPr lang="en-US" b="1">
              <a:cs typeface="Times New Roman" pitchFamily="18" charset="0"/>
            </a:endParaRP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0960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66 TM B </a:t>
            </a:r>
          </a:p>
        </p:txBody>
      </p:sp>
      <p:sp>
        <p:nvSpPr>
          <p:cNvPr id="5210" name="Rectangle 90"/>
          <p:cNvSpPr>
            <a:spLocks noGrp="1" noChangeArrowheads="1"/>
          </p:cNvSpPr>
          <p:nvPr>
            <p:ph type="body" sz="half" idx="1"/>
          </p:nvPr>
        </p:nvSpPr>
        <p:spPr>
          <a:xfrm>
            <a:off x="3505200" y="1981200"/>
            <a:ext cx="1905000" cy="533400"/>
          </a:xfrm>
        </p:spPr>
        <p:txBody>
          <a:bodyPr/>
          <a:lstStyle/>
          <a:p>
            <a:pPr>
              <a:buFontTx/>
              <a:buNone/>
            </a:pP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universa</a:t>
            </a:r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L</a:t>
            </a:r>
            <a:r>
              <a:rPr lang="en-US" sz="28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211" name="Rectangle 91"/>
          <p:cNvSpPr>
            <a:spLocks noChangeArrowheads="1"/>
          </p:cNvSpPr>
          <p:nvPr/>
        </p:nvSpPr>
        <p:spPr bwMode="auto">
          <a:xfrm>
            <a:off x="4876800" y="2667000"/>
            <a:ext cx="2819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E</a:t>
            </a: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xpectations</a:t>
            </a:r>
            <a:r>
              <a:rPr lang="en-US" sz="2800" b="1">
                <a:solidFill>
                  <a:schemeClr val="bg1"/>
                </a:solidFill>
                <a:latin typeface="Arial" charset="0"/>
              </a:rPr>
              <a:t> </a:t>
            </a:r>
          </a:p>
        </p:txBody>
      </p:sp>
      <p:sp>
        <p:nvSpPr>
          <p:cNvPr id="5212" name="Rectangle 92"/>
          <p:cNvSpPr>
            <a:spLocks noChangeArrowheads="1"/>
          </p:cNvSpPr>
          <p:nvPr/>
        </p:nvSpPr>
        <p:spPr bwMode="auto">
          <a:xfrm>
            <a:off x="4114800" y="3352800"/>
            <a:ext cx="2819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beha</a:t>
            </a:r>
            <a:r>
              <a:rPr lang="en-US" sz="28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V</a:t>
            </a: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ior</a:t>
            </a:r>
            <a:r>
              <a:rPr lang="en-US" sz="2800" b="1">
                <a:latin typeface="Arial" charset="0"/>
                <a:cs typeface="Times New Roman" pitchFamily="18" charset="0"/>
              </a:rPr>
              <a:t> </a:t>
            </a:r>
            <a:r>
              <a:rPr lang="en-US" sz="2800" b="1">
                <a:latin typeface="Arial" charset="0"/>
              </a:rPr>
              <a:t> </a:t>
            </a:r>
          </a:p>
        </p:txBody>
      </p:sp>
      <p:sp>
        <p:nvSpPr>
          <p:cNvPr id="5213" name="Rectangle 93"/>
          <p:cNvSpPr>
            <a:spLocks noChangeArrowheads="1"/>
          </p:cNvSpPr>
          <p:nvPr/>
        </p:nvSpPr>
        <p:spPr bwMode="auto">
          <a:xfrm>
            <a:off x="4419600" y="4038600"/>
            <a:ext cx="2819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tim</a:t>
            </a:r>
            <a:r>
              <a:rPr lang="en-US" sz="28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E</a:t>
            </a:r>
            <a:r>
              <a:rPr lang="en-US" sz="28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to sort</a:t>
            </a:r>
            <a:r>
              <a:rPr lang="en-US" sz="28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 </a:t>
            </a:r>
            <a:r>
              <a:rPr lang="en-US" sz="2800" b="1">
                <a:solidFill>
                  <a:schemeClr val="bg1"/>
                </a:solidFill>
                <a:latin typeface="Arial" charset="0"/>
              </a:rPr>
              <a:t> </a:t>
            </a:r>
          </a:p>
        </p:txBody>
      </p:sp>
      <p:sp>
        <p:nvSpPr>
          <p:cNvPr id="5214" name="Rectangle 94"/>
          <p:cNvSpPr>
            <a:spLocks noChangeArrowheads="1"/>
          </p:cNvSpPr>
          <p:nvPr/>
        </p:nvSpPr>
        <p:spPr bwMode="auto">
          <a:xfrm>
            <a:off x="4191000" y="4724400"/>
            <a:ext cx="4648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less </a:t>
            </a:r>
            <a:r>
              <a:rPr lang="en-US" sz="28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L</a:t>
            </a: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ikely</a:t>
            </a:r>
            <a:r>
              <a:rPr lang="en-US" sz="28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to overreact</a:t>
            </a:r>
            <a:r>
              <a:rPr lang="en-US" sz="28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</a:t>
            </a:r>
          </a:p>
        </p:txBody>
      </p:sp>
      <p:sp>
        <p:nvSpPr>
          <p:cNvPr id="5216" name="Rectangle 96"/>
          <p:cNvSpPr>
            <a:spLocks noChangeArrowheads="1"/>
          </p:cNvSpPr>
          <p:nvPr/>
        </p:nvSpPr>
        <p:spPr bwMode="auto">
          <a:xfrm>
            <a:off x="3429000" y="5410200"/>
            <a:ext cx="2819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don’t get</a:t>
            </a:r>
            <a:r>
              <a:rPr lang="en-US" sz="28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sz="28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S</a:t>
            </a: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tuck</a:t>
            </a:r>
            <a:r>
              <a:rPr lang="en-US" sz="28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</a:t>
            </a:r>
          </a:p>
        </p:txBody>
      </p:sp>
      <p:pic>
        <p:nvPicPr>
          <p:cNvPr id="5218" name="Picture 98" descr="MPj0401441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600" y="2971800"/>
            <a:ext cx="2185988" cy="17494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10" grpId="0" build="p"/>
      <p:bldP spid="5211" grpId="0"/>
      <p:bldP spid="5212" grpId="0"/>
      <p:bldP spid="5213" grpId="0"/>
      <p:bldP spid="5214" grpId="0"/>
      <p:bldP spid="52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28600"/>
            <a:ext cx="7620000" cy="1447800"/>
          </a:xfrm>
          <a:noFill/>
          <a:ln/>
        </p:spPr>
        <p:txBody>
          <a:bodyPr/>
          <a:lstStyle/>
          <a:p>
            <a:r>
              <a:rPr lang="en-US" sz="4000">
                <a:solidFill>
                  <a:srgbClr val="FF0000"/>
                </a:solidFill>
                <a:cs typeface="Times New Roman" pitchFamily="18" charset="0"/>
              </a:rPr>
              <a:t>What can </a:t>
            </a:r>
            <a:r>
              <a:rPr lang="en-US" sz="4000" b="1">
                <a:solidFill>
                  <a:srgbClr val="FFFF00"/>
                </a:solidFill>
                <a:cs typeface="Times New Roman" pitchFamily="18" charset="0"/>
              </a:rPr>
              <a:t>YOU</a:t>
            </a:r>
            <a:r>
              <a:rPr lang="en-US" sz="4000">
                <a:solidFill>
                  <a:srgbClr val="FF0000"/>
                </a:solidFill>
                <a:cs typeface="Times New Roman" pitchFamily="18" charset="0"/>
              </a:rPr>
              <a:t> do to </a:t>
            </a:r>
            <a:r>
              <a:rPr lang="en-US" sz="4000" b="1">
                <a:solidFill>
                  <a:srgbClr val="FFFF00"/>
                </a:solidFill>
                <a:cs typeface="Times New Roman" pitchFamily="18" charset="0"/>
              </a:rPr>
              <a:t>LEAD</a:t>
            </a:r>
            <a:r>
              <a:rPr lang="en-US" sz="4000">
                <a:solidFill>
                  <a:srgbClr val="FF0000"/>
                </a:solidFill>
                <a:cs typeface="Times New Roman" pitchFamily="18" charset="0"/>
              </a:rPr>
              <a:t> a team through </a:t>
            </a:r>
            <a:r>
              <a:rPr lang="en-US" sz="4000" b="1">
                <a:solidFill>
                  <a:srgbClr val="FF0000"/>
                </a:solidFill>
                <a:cs typeface="Times New Roman" pitchFamily="18" charset="0"/>
              </a:rPr>
              <a:t>levels of development</a:t>
            </a:r>
            <a:r>
              <a:rPr lang="en-US" sz="4000">
                <a:solidFill>
                  <a:srgbClr val="FF0000"/>
                </a:solidFill>
                <a:cs typeface="Times New Roman" pitchFamily="18" charset="0"/>
              </a:rPr>
              <a:t>?</a:t>
            </a:r>
            <a:endParaRPr lang="en-US" sz="4000" b="1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71683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66 TM C1 </a:t>
            </a:r>
          </a:p>
        </p:txBody>
      </p:sp>
      <p:sp>
        <p:nvSpPr>
          <p:cNvPr id="71684" name="Rectangle 4"/>
          <p:cNvSpPr>
            <a:spLocks noChangeArrowheads="1"/>
          </p:cNvSpPr>
          <p:nvPr/>
        </p:nvSpPr>
        <p:spPr bwMode="auto">
          <a:xfrm>
            <a:off x="2057400" y="1981200"/>
            <a:ext cx="6477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Forming: </a:t>
            </a:r>
            <a:endParaRPr lang="en-US" sz="2800" b="1">
              <a:solidFill>
                <a:srgbClr val="FFFF00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</a:pPr>
            <a:endParaRPr lang="en-US" sz="3200" b="1">
              <a:solidFill>
                <a:srgbClr val="FFFF00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endParaRPr lang="en-US" sz="2800" b="1">
              <a:latin typeface="Arial" charset="0"/>
            </a:endParaRPr>
          </a:p>
        </p:txBody>
      </p:sp>
      <p:sp>
        <p:nvSpPr>
          <p:cNvPr id="71685" name="Rectangle 5"/>
          <p:cNvSpPr>
            <a:spLocks noChangeArrowheads="1"/>
          </p:cNvSpPr>
          <p:nvPr/>
        </p:nvSpPr>
        <p:spPr bwMode="auto">
          <a:xfrm>
            <a:off x="2209800" y="2286000"/>
            <a:ext cx="65532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chemeClr val="bg1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Provide positive interaction</a:t>
            </a:r>
          </a:p>
          <a:p>
            <a:pPr marL="742950" lvl="1" indent="-28575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Encourage team members to get acquainted</a:t>
            </a:r>
          </a:p>
          <a:p>
            <a:pPr marL="742950" lvl="1" indent="-28575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Never assume people know each other</a:t>
            </a:r>
          </a:p>
          <a:p>
            <a:pPr marL="742950" lvl="1" indent="-28575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Introduce people by adding one or two facts about them that others may find interesting.</a:t>
            </a: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</a:t>
            </a:r>
            <a:endParaRPr lang="en-US" sz="3200">
              <a:solidFill>
                <a:schemeClr val="bg1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chemeClr val="bg1"/>
                </a:solidFill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A76C9AAA-CD79-4EDE-AF9A-FBC70B94E59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0E9F14E-AB79-42EF-A989-615E6D920A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0B762CA-00AC-4C89-97C6-77BE0A36DBAF}">
  <ds:schemaRefs>
    <ds:schemaRef ds:uri="http://schemas.microsoft.com/office/2006/metadata/properties"/>
    <ds:schemaRef ds:uri="http://purl.org/dc/terms/"/>
    <ds:schemaRef ds:uri="http://purl.org/dc/elements/1.1/"/>
    <ds:schemaRef ds:uri="http://schemas.microsoft.com/office/2006/documentManagement/types"/>
    <ds:schemaRef ds:uri="7d75d6f9-8bd4-4602-97a0-53722360a9f2"/>
    <ds:schemaRef ds:uri="http://www.w3.org/XML/1998/namespace"/>
    <ds:schemaRef ds:uri="http://purl.org/dc/dcmitype/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</TotalTime>
  <Words>585</Words>
  <Application>Microsoft Office PowerPoint</Application>
  <PresentationFormat>On-screen Show (4:3)</PresentationFormat>
  <Paragraphs>136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Lucida Calligraphy</vt:lpstr>
      <vt:lpstr>Times New Roman</vt:lpstr>
      <vt:lpstr>Wingdings</vt:lpstr>
      <vt:lpstr>LK Template</vt:lpstr>
      <vt:lpstr>Levels of Teamwork</vt:lpstr>
      <vt:lpstr>Levels of team development</vt:lpstr>
      <vt:lpstr>Levels of team development</vt:lpstr>
      <vt:lpstr>Levels of team development</vt:lpstr>
      <vt:lpstr>Levels of team development</vt:lpstr>
      <vt:lpstr>Levels of team development</vt:lpstr>
      <vt:lpstr>Levels of team development</vt:lpstr>
      <vt:lpstr>Importance of identifying the LEVELS of team development </vt:lpstr>
      <vt:lpstr>What can YOU do to LEAD a team through levels of development?</vt:lpstr>
      <vt:lpstr>PowerPoint Presentation</vt:lpstr>
      <vt:lpstr>PowerPoint Presentation</vt:lpstr>
      <vt:lpstr>PowerPoint Presentation</vt:lpstr>
      <vt:lpstr>PowerPoint Presentation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8</cp:revision>
  <cp:lastPrinted>1601-01-01T00:00:00Z</cp:lastPrinted>
  <dcterms:created xsi:type="dcterms:W3CDTF">2003-11-25T06:13:37Z</dcterms:created>
  <dcterms:modified xsi:type="dcterms:W3CDTF">2018-07-09T19:03:40Z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