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9"/>
  </p:notesMasterIdLst>
  <p:handoutMasterIdLst>
    <p:handoutMasterId r:id="rId20"/>
  </p:handoutMasterIdLst>
  <p:sldIdLst>
    <p:sldId id="281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82" r:id="rId14"/>
    <p:sldId id="277" r:id="rId15"/>
    <p:sldId id="278" r:id="rId16"/>
    <p:sldId id="279" r:id="rId17"/>
    <p:sldId id="280" r:id="rId18"/>
  </p:sldIdLst>
  <p:sldSz cx="9144000" cy="6858000" type="screen4x3"/>
  <p:notesSz cx="6858000" cy="9144000"/>
  <p:custDataLst>
    <p:tags r:id="rId21"/>
  </p:custDataLst>
  <p:defaultTextStyle>
    <a:defPPr>
      <a:defRPr lang="en-US"/>
    </a:defPPr>
    <a:lvl1pPr algn="l" rtl="0" fontAlgn="base">
      <a:lnSpc>
        <a:spcPct val="90000"/>
      </a:lnSpc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lnSpc>
        <a:spcPct val="90000"/>
      </a:lnSpc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lnSpc>
        <a:spcPct val="90000"/>
      </a:lnSpc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lnSpc>
        <a:spcPct val="90000"/>
      </a:lnSpc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lnSpc>
        <a:spcPct val="90000"/>
      </a:lnSpc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tags" Target="tags/tag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defRPr kumimoji="1" sz="1200" b="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kumimoji="1" sz="1200" b="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defRPr kumimoji="1" sz="1200" b="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kumimoji="1" sz="1200" b="0">
                <a:latin typeface="Times New Roman" pitchFamily="18" charset="0"/>
              </a:defRPr>
            </a:lvl1pPr>
          </a:lstStyle>
          <a:p>
            <a:fld id="{7451A66D-2373-4B37-AA36-40D65FD5EA4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lnSpc>
                <a:spcPct val="100000"/>
              </a:lnSpc>
              <a:defRPr sz="1200" b="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100000"/>
              </a:lnSpc>
              <a:defRPr sz="1200" b="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lnSpc>
                <a:spcPct val="100000"/>
              </a:lnSpc>
              <a:defRPr sz="1200" b="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100000"/>
              </a:lnSpc>
              <a:defRPr sz="1200" b="0">
                <a:latin typeface="Times New Roman" pitchFamily="18" charset="0"/>
              </a:defRPr>
            </a:lvl1pPr>
          </a:lstStyle>
          <a:p>
            <a:fld id="{6B55582D-DCEC-4F2E-8A55-DD0094543F4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523049A-549D-4995-B960-74DF31E1AD54}" type="slidenum">
              <a:rPr lang="en-US"/>
              <a:pPr/>
              <a:t>1</a:t>
            </a:fld>
            <a:endParaRPr lang="en-US"/>
          </a:p>
        </p:txBody>
      </p:sp>
      <p:sp>
        <p:nvSpPr>
          <p:cNvPr id="91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6D478D-CA8E-42B6-987C-1CCD4969628B}" type="slidenum">
              <a:rPr lang="en-US"/>
              <a:pPr/>
              <a:t>10</a:t>
            </a:fld>
            <a:endParaRPr lang="en-US"/>
          </a:p>
        </p:txBody>
      </p:sp>
      <p:sp>
        <p:nvSpPr>
          <p:cNvPr id="1054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9101EF6-FF23-4374-B724-7BAAEF51FE87}" type="slidenum">
              <a:rPr lang="en-US"/>
              <a:pPr/>
              <a:t>11</a:t>
            </a:fld>
            <a:endParaRPr lang="en-US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DF20C43-ABBC-46CD-B61D-6B3D5675477E}" type="slidenum">
              <a:rPr lang="en-US"/>
              <a:pPr/>
              <a:t>12</a:t>
            </a:fld>
            <a:endParaRPr lang="en-US"/>
          </a:p>
        </p:txBody>
      </p:sp>
      <p:sp>
        <p:nvSpPr>
          <p:cNvPr id="101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1BA8DBF-22EA-477A-AE80-402C9D0957D5}" type="slidenum">
              <a:rPr lang="en-US"/>
              <a:pPr/>
              <a:t>13</a:t>
            </a:fld>
            <a:endParaRPr lang="en-US"/>
          </a:p>
        </p:txBody>
      </p:sp>
      <p:sp>
        <p:nvSpPr>
          <p:cNvPr id="10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9B05BE2-213B-442D-BD3C-1AEBE1BB2AD0}" type="slidenum">
              <a:rPr lang="en-US"/>
              <a:pPr/>
              <a:t>14</a:t>
            </a:fld>
            <a:endParaRPr lang="en-US"/>
          </a:p>
        </p:txBody>
      </p:sp>
      <p:sp>
        <p:nvSpPr>
          <p:cNvPr id="103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C84E7FB-C547-45BE-9331-AD1DEE92687D}" type="slidenum">
              <a:rPr lang="en-US"/>
              <a:pPr/>
              <a:t>2</a:t>
            </a:fld>
            <a:endParaRPr lang="en-US"/>
          </a:p>
        </p:txBody>
      </p:sp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098B1F6-1FEC-4743-86E9-72EB1AC80C30}" type="slidenum">
              <a:rPr lang="en-US"/>
              <a:pPr/>
              <a:t>3</a:t>
            </a:fld>
            <a:endParaRPr lang="en-US"/>
          </a:p>
        </p:txBody>
      </p:sp>
      <p:sp>
        <p:nvSpPr>
          <p:cNvPr id="93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657DD43-7D8A-45C7-8B29-D67865020766}" type="slidenum">
              <a:rPr lang="en-US"/>
              <a:pPr/>
              <a:t>4</a:t>
            </a:fld>
            <a:endParaRPr lang="en-US"/>
          </a:p>
        </p:txBody>
      </p:sp>
      <p:sp>
        <p:nvSpPr>
          <p:cNvPr id="94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DCB1074-ACBA-415D-AD01-C3925BC159A3}" type="slidenum">
              <a:rPr lang="en-US"/>
              <a:pPr/>
              <a:t>5</a:t>
            </a:fld>
            <a:endParaRPr lang="en-US"/>
          </a:p>
        </p:txBody>
      </p:sp>
      <p:sp>
        <p:nvSpPr>
          <p:cNvPr id="95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DAC1229-73EC-4A62-8C6D-84E40F5BDD9B}" type="slidenum">
              <a:rPr lang="en-US"/>
              <a:pPr/>
              <a:t>6</a:t>
            </a:fld>
            <a:endParaRPr lang="en-US"/>
          </a:p>
        </p:txBody>
      </p:sp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85E0735-AE73-4D67-A851-A41491734C64}" type="slidenum">
              <a:rPr lang="en-US"/>
              <a:pPr/>
              <a:t>7</a:t>
            </a:fld>
            <a:endParaRPr lang="en-US"/>
          </a:p>
        </p:txBody>
      </p:sp>
      <p:sp>
        <p:nvSpPr>
          <p:cNvPr id="97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2F74C60-CADB-4693-8A83-B8964D048013}" type="slidenum">
              <a:rPr lang="en-US"/>
              <a:pPr/>
              <a:t>8</a:t>
            </a:fld>
            <a:endParaRPr lang="en-US"/>
          </a:p>
        </p:txBody>
      </p:sp>
      <p:sp>
        <p:nvSpPr>
          <p:cNvPr id="98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DDCFD4C-E4EB-4171-80FE-FE7AEEDECE1E}" type="slidenum">
              <a:rPr lang="en-US"/>
              <a:pPr/>
              <a:t>9</a:t>
            </a:fld>
            <a:endParaRPr lang="en-US"/>
          </a:p>
        </p:txBody>
      </p:sp>
      <p:sp>
        <p:nvSpPr>
          <p:cNvPr id="99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600200" y="1676400"/>
            <a:ext cx="75438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76400" y="2971800"/>
            <a:ext cx="74676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9988"/>
            <a:ext cx="8839200" cy="608012"/>
          </a:xfrm>
        </p:spPr>
        <p:txBody>
          <a:bodyPr/>
          <a:lstStyle>
            <a:lvl1pPr>
              <a:defRPr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3084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5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9" name="AutoShape 17"/>
          <p:cNvSpPr>
            <a:spLocks noChangeArrowheads="1"/>
          </p:cNvSpPr>
          <p:nvPr/>
        </p:nvSpPr>
        <p:spPr bwMode="auto">
          <a:xfrm rot="6000000">
            <a:off x="876300" y="20955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88" name="AutoShape 16"/>
          <p:cNvSpPr>
            <a:spLocks noChangeArrowheads="1"/>
          </p:cNvSpPr>
          <p:nvPr/>
        </p:nvSpPr>
        <p:spPr bwMode="auto">
          <a:xfrm rot="6000000">
            <a:off x="533400" y="20383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47650"/>
            <a:ext cx="1905000" cy="5924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247650"/>
            <a:ext cx="5562600" cy="5924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4765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6002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39624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89154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4765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400" b="0">
                <a:solidFill>
                  <a:srgbClr val="FF0000"/>
                </a:solidFill>
                <a:latin typeface="+mj-lt"/>
              </a:defRPr>
            </a:lvl1pPr>
          </a:lstStyle>
          <a:p>
            <a:r>
              <a:rPr lang="en-US">
                <a:latin typeface="Lucida Calligraphy" pitchFamily="66" charset="0"/>
              </a:rPr>
              <a:t>Life</a:t>
            </a:r>
            <a:r>
              <a:rPr lang="en-US"/>
              <a:t>Knowledge</a:t>
            </a:r>
            <a:r>
              <a:rPr lang="en-US"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1036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7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9" name="AutoShape 15"/>
          <p:cNvSpPr>
            <a:spLocks noChangeArrowheads="1"/>
          </p:cNvSpPr>
          <p:nvPr/>
        </p:nvSpPr>
        <p:spPr bwMode="auto">
          <a:xfrm rot="6000000">
            <a:off x="800100" y="5905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40" name="AutoShape 16"/>
          <p:cNvSpPr>
            <a:spLocks noChangeArrowheads="1"/>
          </p:cNvSpPr>
          <p:nvPr/>
        </p:nvSpPr>
        <p:spPr bwMode="auto">
          <a:xfrm rot="6000000">
            <a:off x="457200" y="5334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890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00200" y="1828800"/>
            <a:ext cx="7543800" cy="1219200"/>
          </a:xfrm>
          <a:noFill/>
          <a:ln/>
        </p:spPr>
        <p:txBody>
          <a:bodyPr/>
          <a:lstStyle/>
          <a:p>
            <a:r>
              <a:rPr lang="en-US">
                <a:solidFill>
                  <a:srgbClr val="FF0000"/>
                </a:solidFill>
              </a:rPr>
              <a:t>Defining Roles on Teams</a:t>
            </a: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76400" y="3581400"/>
            <a:ext cx="6019800" cy="1752600"/>
          </a:xfrm>
          <a:noFill/>
          <a:ln/>
        </p:spPr>
        <p:txBody>
          <a:bodyPr/>
          <a:lstStyle/>
          <a:p>
            <a:r>
              <a:rPr lang="en-US">
                <a:solidFill>
                  <a:schemeClr val="bg1"/>
                </a:solidFill>
              </a:rPr>
              <a:t>How do we play as a team?</a:t>
            </a:r>
          </a:p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89092" name="Text Box 4"/>
          <p:cNvSpPr txBox="1">
            <a:spLocks noChangeArrowheads="1"/>
          </p:cNvSpPr>
          <p:nvPr/>
        </p:nvSpPr>
        <p:spPr bwMode="auto">
          <a:xfrm>
            <a:off x="152400" y="6142038"/>
            <a:ext cx="12192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200">
                <a:solidFill>
                  <a:srgbClr val="000000"/>
                </a:solidFill>
              </a:rPr>
              <a:t>Stage Two of Development</a:t>
            </a:r>
            <a:br>
              <a:rPr lang="en-US" sz="1200">
                <a:solidFill>
                  <a:srgbClr val="000000"/>
                </a:solidFill>
              </a:rPr>
            </a:br>
            <a:r>
              <a:rPr lang="en-US" sz="1200">
                <a:solidFill>
                  <a:srgbClr val="000000"/>
                </a:solidFill>
              </a:rPr>
              <a:t>WE </a:t>
            </a:r>
          </a:p>
        </p:txBody>
      </p:sp>
      <p:sp>
        <p:nvSpPr>
          <p:cNvPr id="89093" name="Text Box 5"/>
          <p:cNvSpPr txBox="1">
            <a:spLocks noChangeArrowheads="1"/>
          </p:cNvSpPr>
          <p:nvPr/>
        </p:nvSpPr>
        <p:spPr bwMode="auto">
          <a:xfrm>
            <a:off x="228600" y="58674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200">
                <a:solidFill>
                  <a:srgbClr val="000000"/>
                </a:solidFill>
              </a:rPr>
              <a:t>HS 68</a:t>
            </a:r>
          </a:p>
        </p:txBody>
      </p:sp>
      <p:pic>
        <p:nvPicPr>
          <p:cNvPr id="89094" name="Picture 6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53200" y="4819650"/>
            <a:ext cx="2590800" cy="20383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</a:rPr>
              <a:t>®</a:t>
            </a:r>
          </a:p>
          <a:p>
            <a:endParaRPr lang="en-US">
              <a:latin typeface="Times New Roman" pitchFamily="18" charset="0"/>
            </a:endParaRPr>
          </a:p>
        </p:txBody>
      </p:sp>
      <p:sp>
        <p:nvSpPr>
          <p:cNvPr id="104451" name="Text Box 3"/>
          <p:cNvSpPr txBox="1">
            <a:spLocks noChangeArrowheads="1"/>
          </p:cNvSpPr>
          <p:nvPr/>
        </p:nvSpPr>
        <p:spPr bwMode="auto">
          <a:xfrm>
            <a:off x="228600" y="60198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200">
                <a:solidFill>
                  <a:srgbClr val="000000"/>
                </a:solidFill>
              </a:rPr>
              <a:t>Objective 2</a:t>
            </a:r>
          </a:p>
          <a:p>
            <a:pPr>
              <a:lnSpc>
                <a:spcPct val="100000"/>
              </a:lnSpc>
            </a:pPr>
            <a:r>
              <a:rPr lang="en-US" sz="1200">
                <a:solidFill>
                  <a:srgbClr val="000000"/>
                </a:solidFill>
              </a:rPr>
              <a:t>HS 68 TM B2 </a:t>
            </a:r>
          </a:p>
        </p:txBody>
      </p:sp>
      <p:sp>
        <p:nvSpPr>
          <p:cNvPr id="10445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>
                <a:solidFill>
                  <a:srgbClr val="FF0000"/>
                </a:solidFill>
              </a:rPr>
              <a:t>Human Relations Roles </a:t>
            </a:r>
          </a:p>
        </p:txBody>
      </p:sp>
      <p:sp>
        <p:nvSpPr>
          <p:cNvPr id="104454" name="Text Box 6"/>
          <p:cNvSpPr txBox="1">
            <a:spLocks noChangeArrowheads="1"/>
          </p:cNvSpPr>
          <p:nvPr/>
        </p:nvSpPr>
        <p:spPr bwMode="auto">
          <a:xfrm>
            <a:off x="1981200" y="2362200"/>
            <a:ext cx="6096000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marL="457200" indent="-457200">
              <a:lnSpc>
                <a:spcPct val="100000"/>
              </a:lnSpc>
              <a:spcBef>
                <a:spcPct val="20000"/>
              </a:spcBef>
              <a:buFontTx/>
              <a:buAutoNum type="arabicPeriod"/>
            </a:pPr>
            <a:r>
              <a:rPr lang="en-US">
                <a:solidFill>
                  <a:srgbClr val="FFFF00"/>
                </a:solidFill>
              </a:rPr>
              <a:t>Encourager</a:t>
            </a:r>
            <a:r>
              <a:rPr lang="en-US">
                <a:solidFill>
                  <a:schemeClr val="bg1"/>
                </a:solidFill>
              </a:rPr>
              <a:t>:</a:t>
            </a:r>
            <a:r>
              <a:rPr lang="en-US" b="0">
                <a:solidFill>
                  <a:schemeClr val="bg1"/>
                </a:solidFill>
              </a:rPr>
              <a:t> praises, agrees with, and accepts the contributions of others. </a:t>
            </a:r>
          </a:p>
          <a:p>
            <a:pPr marL="457200" indent="-457200">
              <a:spcBef>
                <a:spcPct val="50000"/>
              </a:spcBef>
            </a:pPr>
            <a:endParaRPr lang="en-US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</a:rPr>
              <a:t>®</a:t>
            </a:r>
          </a:p>
          <a:p>
            <a:endParaRPr lang="en-US">
              <a:latin typeface="Times New Roman" pitchFamily="18" charset="0"/>
            </a:endParaRPr>
          </a:p>
        </p:txBody>
      </p:sp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152400"/>
            <a:ext cx="7620000" cy="1066800"/>
          </a:xfrm>
          <a:noFill/>
          <a:ln/>
        </p:spPr>
        <p:txBody>
          <a:bodyPr/>
          <a:lstStyle/>
          <a:p>
            <a:pPr algn="ctr"/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Human Relations Roles</a:t>
            </a:r>
          </a:p>
        </p:txBody>
      </p:sp>
      <p:sp>
        <p:nvSpPr>
          <p:cNvPr id="84995" name="Text Box 3"/>
          <p:cNvSpPr txBox="1">
            <a:spLocks noChangeArrowheads="1"/>
          </p:cNvSpPr>
          <p:nvPr/>
        </p:nvSpPr>
        <p:spPr bwMode="auto">
          <a:xfrm>
            <a:off x="228600" y="6172200"/>
            <a:ext cx="11414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en-US" sz="1200">
                <a:solidFill>
                  <a:srgbClr val="000000"/>
                </a:solidFill>
              </a:rPr>
              <a:t>Objective 2</a:t>
            </a:r>
          </a:p>
          <a:p>
            <a:pPr>
              <a:lnSpc>
                <a:spcPct val="100000"/>
              </a:lnSpc>
            </a:pPr>
            <a:r>
              <a:rPr lang="en-US" sz="1200">
                <a:solidFill>
                  <a:srgbClr val="000000"/>
                </a:solidFill>
              </a:rPr>
              <a:t>HS 68 TM B3 </a:t>
            </a:r>
          </a:p>
        </p:txBody>
      </p:sp>
      <p:sp>
        <p:nvSpPr>
          <p:cNvPr id="84996" name="Rectangle 4"/>
          <p:cNvSpPr>
            <a:spLocks noChangeArrowheads="1"/>
          </p:cNvSpPr>
          <p:nvPr/>
        </p:nvSpPr>
        <p:spPr bwMode="auto">
          <a:xfrm>
            <a:off x="2057400" y="3124200"/>
            <a:ext cx="64770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>
              <a:lnSpc>
                <a:spcPct val="100000"/>
              </a:lnSpc>
              <a:spcBef>
                <a:spcPct val="20000"/>
              </a:spcBef>
              <a:buFontTx/>
              <a:buAutoNum type="arabicPeriod" startAt="2"/>
            </a:pPr>
            <a:r>
              <a:rPr lang="en-US" sz="2800">
                <a:solidFill>
                  <a:srgbClr val="FFFF00"/>
                </a:solidFill>
                <a:cs typeface="Times New Roman" pitchFamily="18" charset="0"/>
              </a:rPr>
              <a:t>Harmonizer</a:t>
            </a:r>
            <a:r>
              <a:rPr lang="en-US" sz="2800">
                <a:solidFill>
                  <a:schemeClr val="bg1"/>
                </a:solidFill>
                <a:cs typeface="Times New Roman" pitchFamily="18" charset="0"/>
              </a:rPr>
              <a:t>:</a:t>
            </a:r>
            <a:r>
              <a:rPr lang="en-US" sz="2800" b="0">
                <a:solidFill>
                  <a:schemeClr val="bg1"/>
                </a:solidFill>
                <a:cs typeface="Times New Roman" pitchFamily="18" charset="0"/>
              </a:rPr>
              <a:t> mediates the differences between other members, attempts to reconcile disagreements, and reduces tension.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</a:rPr>
              <a:t>®</a:t>
            </a:r>
          </a:p>
          <a:p>
            <a:endParaRPr lang="en-US">
              <a:latin typeface="Times New Roman" pitchFamily="18" charset="0"/>
            </a:endParaRPr>
          </a:p>
        </p:txBody>
      </p:sp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7620000" cy="1524000"/>
          </a:xfrm>
          <a:noFill/>
          <a:ln/>
        </p:spPr>
        <p:txBody>
          <a:bodyPr/>
          <a:lstStyle/>
          <a:p>
            <a:pPr algn="ctr"/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Human Relations Roles</a:t>
            </a:r>
          </a:p>
        </p:txBody>
      </p:sp>
      <p:sp>
        <p:nvSpPr>
          <p:cNvPr id="86019" name="Text Box 3"/>
          <p:cNvSpPr txBox="1">
            <a:spLocks noChangeArrowheads="1"/>
          </p:cNvSpPr>
          <p:nvPr/>
        </p:nvSpPr>
        <p:spPr bwMode="auto">
          <a:xfrm>
            <a:off x="228600" y="60960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en-US" sz="1200">
                <a:solidFill>
                  <a:srgbClr val="000000"/>
                </a:solidFill>
              </a:rPr>
              <a:t>Objective 2</a:t>
            </a:r>
          </a:p>
          <a:p>
            <a:pPr>
              <a:lnSpc>
                <a:spcPct val="100000"/>
              </a:lnSpc>
            </a:pPr>
            <a:r>
              <a:rPr lang="en-US" sz="1200">
                <a:solidFill>
                  <a:srgbClr val="000000"/>
                </a:solidFill>
              </a:rPr>
              <a:t>HS 68 TM B4 </a:t>
            </a:r>
          </a:p>
        </p:txBody>
      </p:sp>
      <p:sp>
        <p:nvSpPr>
          <p:cNvPr id="86020" name="Rectangle 4"/>
          <p:cNvSpPr>
            <a:spLocks noChangeArrowheads="1"/>
          </p:cNvSpPr>
          <p:nvPr/>
        </p:nvSpPr>
        <p:spPr bwMode="auto">
          <a:xfrm>
            <a:off x="2057400" y="2819400"/>
            <a:ext cx="64770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>
              <a:lnSpc>
                <a:spcPct val="100000"/>
              </a:lnSpc>
              <a:spcBef>
                <a:spcPct val="20000"/>
              </a:spcBef>
              <a:buFontTx/>
              <a:buAutoNum type="arabicPeriod" startAt="3"/>
            </a:pPr>
            <a:r>
              <a:rPr lang="en-US" sz="2800">
                <a:solidFill>
                  <a:srgbClr val="FFFF00"/>
                </a:solidFill>
                <a:cs typeface="Times New Roman" pitchFamily="18" charset="0"/>
              </a:rPr>
              <a:t>Compromiser</a:t>
            </a:r>
            <a:r>
              <a:rPr lang="en-US" sz="2800">
                <a:solidFill>
                  <a:schemeClr val="bg1"/>
                </a:solidFill>
                <a:cs typeface="Times New Roman" pitchFamily="18" charset="0"/>
              </a:rPr>
              <a:t>:</a:t>
            </a:r>
            <a:r>
              <a:rPr lang="en-US" sz="2800" b="0">
                <a:solidFill>
                  <a:schemeClr val="bg1"/>
                </a:solidFill>
                <a:cs typeface="Times New Roman" pitchFamily="18" charset="0"/>
              </a:rPr>
              <a:t> operates from within a conflict in which his or her idea or position is involved, and offers a common ground.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</a:rPr>
              <a:t>®</a:t>
            </a:r>
          </a:p>
          <a:p>
            <a:endParaRPr lang="en-US">
              <a:latin typeface="Times New Roman" pitchFamily="18" charset="0"/>
            </a:endParaRPr>
          </a:p>
        </p:txBody>
      </p:sp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52400"/>
            <a:ext cx="7620000" cy="1219200"/>
          </a:xfrm>
          <a:noFill/>
          <a:ln/>
        </p:spPr>
        <p:txBody>
          <a:bodyPr/>
          <a:lstStyle/>
          <a:p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Human Relations Roles</a:t>
            </a:r>
          </a:p>
        </p:txBody>
      </p:sp>
      <p:sp>
        <p:nvSpPr>
          <p:cNvPr id="87043" name="Text Box 3"/>
          <p:cNvSpPr txBox="1">
            <a:spLocks noChangeArrowheads="1"/>
          </p:cNvSpPr>
          <p:nvPr/>
        </p:nvSpPr>
        <p:spPr bwMode="auto">
          <a:xfrm>
            <a:off x="228600" y="60960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200">
                <a:solidFill>
                  <a:srgbClr val="000000"/>
                </a:solidFill>
              </a:rPr>
              <a:t>Objective 2</a:t>
            </a:r>
          </a:p>
          <a:p>
            <a:pPr>
              <a:lnSpc>
                <a:spcPct val="100000"/>
              </a:lnSpc>
            </a:pPr>
            <a:r>
              <a:rPr lang="en-US" sz="1200">
                <a:solidFill>
                  <a:srgbClr val="000000"/>
                </a:solidFill>
              </a:rPr>
              <a:t>HS 68 TM B5 </a:t>
            </a:r>
          </a:p>
        </p:txBody>
      </p:sp>
      <p:sp>
        <p:nvSpPr>
          <p:cNvPr id="87044" name="Rectangle 4"/>
          <p:cNvSpPr>
            <a:spLocks noChangeArrowheads="1"/>
          </p:cNvSpPr>
          <p:nvPr/>
        </p:nvSpPr>
        <p:spPr bwMode="auto">
          <a:xfrm>
            <a:off x="1981200" y="2438400"/>
            <a:ext cx="64770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>
              <a:lnSpc>
                <a:spcPct val="100000"/>
              </a:lnSpc>
              <a:spcBef>
                <a:spcPct val="20000"/>
              </a:spcBef>
              <a:buFontTx/>
              <a:buAutoNum type="arabicPeriod" startAt="4"/>
            </a:pPr>
            <a:r>
              <a:rPr lang="en-US" sz="2800">
                <a:solidFill>
                  <a:srgbClr val="FFFF00"/>
                </a:solidFill>
                <a:cs typeface="Times New Roman" pitchFamily="18" charset="0"/>
              </a:rPr>
              <a:t>Gatekeeper:</a:t>
            </a:r>
            <a:r>
              <a:rPr lang="en-US" sz="2800" b="0">
                <a:solidFill>
                  <a:schemeClr val="bg1"/>
                </a:solidFill>
                <a:cs typeface="Times New Roman" pitchFamily="18" charset="0"/>
              </a:rPr>
              <a:t> attempts to keep communication channels open by encouraging participation of others.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</a:rPr>
              <a:t>®</a:t>
            </a:r>
          </a:p>
          <a:p>
            <a:endParaRPr lang="en-US">
              <a:latin typeface="Times New Roman" pitchFamily="18" charset="0"/>
            </a:endParaRPr>
          </a:p>
        </p:txBody>
      </p:sp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7620000" cy="1295400"/>
          </a:xfrm>
          <a:noFill/>
          <a:ln/>
        </p:spPr>
        <p:txBody>
          <a:bodyPr/>
          <a:lstStyle/>
          <a:p>
            <a:pPr algn="ctr"/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Human Relations Roles</a:t>
            </a:r>
          </a:p>
        </p:txBody>
      </p:sp>
      <p:sp>
        <p:nvSpPr>
          <p:cNvPr id="88067" name="Text Box 3"/>
          <p:cNvSpPr txBox="1">
            <a:spLocks noChangeArrowheads="1"/>
          </p:cNvSpPr>
          <p:nvPr/>
        </p:nvSpPr>
        <p:spPr bwMode="auto">
          <a:xfrm>
            <a:off x="228600" y="59436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200">
                <a:solidFill>
                  <a:srgbClr val="000000"/>
                </a:solidFill>
              </a:rPr>
              <a:t>Objective 2</a:t>
            </a:r>
          </a:p>
          <a:p>
            <a:pPr>
              <a:lnSpc>
                <a:spcPct val="100000"/>
              </a:lnSpc>
            </a:pPr>
            <a:r>
              <a:rPr lang="en-US" sz="1200">
                <a:solidFill>
                  <a:srgbClr val="000000"/>
                </a:solidFill>
              </a:rPr>
              <a:t>HS 68 TM B6 </a:t>
            </a:r>
          </a:p>
        </p:txBody>
      </p:sp>
      <p:sp>
        <p:nvSpPr>
          <p:cNvPr id="88068" name="Rectangle 4"/>
          <p:cNvSpPr>
            <a:spLocks noChangeArrowheads="1"/>
          </p:cNvSpPr>
          <p:nvPr/>
        </p:nvSpPr>
        <p:spPr bwMode="auto">
          <a:xfrm>
            <a:off x="2057400" y="2362200"/>
            <a:ext cx="64770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>
              <a:lnSpc>
                <a:spcPct val="100000"/>
              </a:lnSpc>
              <a:spcBef>
                <a:spcPct val="20000"/>
              </a:spcBef>
              <a:buFontTx/>
              <a:buAutoNum type="arabicPeriod" startAt="5"/>
            </a:pPr>
            <a:r>
              <a:rPr lang="en-US" sz="2800">
                <a:solidFill>
                  <a:srgbClr val="FFFF00"/>
                </a:solidFill>
                <a:cs typeface="Times New Roman" pitchFamily="18" charset="0"/>
              </a:rPr>
              <a:t>Standard Setter</a:t>
            </a:r>
            <a:r>
              <a:rPr lang="en-US" sz="2800">
                <a:solidFill>
                  <a:schemeClr val="bg1"/>
                </a:solidFill>
                <a:cs typeface="Times New Roman" pitchFamily="18" charset="0"/>
              </a:rPr>
              <a:t>:</a:t>
            </a:r>
            <a:r>
              <a:rPr lang="en-US" sz="2800" b="0">
                <a:solidFill>
                  <a:schemeClr val="bg1"/>
                </a:solidFill>
                <a:cs typeface="Times New Roman" pitchFamily="18" charset="0"/>
              </a:rPr>
              <a:t> expresses ideals for the group to attempt to achieve, or applies standards in evaluating the quality of the group's process.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</a:rPr>
              <a:t>®</a:t>
            </a:r>
          </a:p>
          <a:p>
            <a:endParaRPr lang="en-US">
              <a:latin typeface="Times New Roman" pitchFamily="18" charset="0"/>
            </a:endParaRPr>
          </a:p>
        </p:txBody>
      </p:sp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381000"/>
            <a:ext cx="7620000" cy="1524000"/>
          </a:xfrm>
          <a:noFill/>
          <a:ln/>
        </p:spPr>
        <p:txBody>
          <a:bodyPr/>
          <a:lstStyle/>
          <a:p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Task-oriented roles: roles in a team that are related to action </a:t>
            </a:r>
          </a:p>
        </p:txBody>
      </p:sp>
      <p:sp>
        <p:nvSpPr>
          <p:cNvPr id="76803" name="Text Box 3"/>
          <p:cNvSpPr txBox="1">
            <a:spLocks noChangeArrowheads="1"/>
          </p:cNvSpPr>
          <p:nvPr/>
        </p:nvSpPr>
        <p:spPr bwMode="auto">
          <a:xfrm>
            <a:off x="22860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en-US" sz="1200">
                <a:solidFill>
                  <a:srgbClr val="000000"/>
                </a:solidFill>
              </a:rPr>
              <a:t>Objective 1</a:t>
            </a:r>
          </a:p>
          <a:p>
            <a:pPr>
              <a:lnSpc>
                <a:spcPct val="100000"/>
              </a:lnSpc>
            </a:pPr>
            <a:r>
              <a:rPr lang="en-US" sz="1200">
                <a:solidFill>
                  <a:srgbClr val="000000"/>
                </a:solidFill>
              </a:rPr>
              <a:t>HS 68 TM A1 </a:t>
            </a:r>
          </a:p>
        </p:txBody>
      </p:sp>
      <p:sp>
        <p:nvSpPr>
          <p:cNvPr id="76804" name="Rectangle 4"/>
          <p:cNvSpPr>
            <a:spLocks noChangeArrowheads="1"/>
          </p:cNvSpPr>
          <p:nvPr/>
        </p:nvSpPr>
        <p:spPr bwMode="auto">
          <a:xfrm>
            <a:off x="2057400" y="2514600"/>
            <a:ext cx="64770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>
              <a:lnSpc>
                <a:spcPct val="100000"/>
              </a:lnSpc>
              <a:spcBef>
                <a:spcPct val="20000"/>
              </a:spcBef>
              <a:buFontTx/>
              <a:buAutoNum type="arabicPeriod"/>
            </a:pPr>
            <a:r>
              <a:rPr lang="en-US" sz="2800">
                <a:solidFill>
                  <a:srgbClr val="FFFF00"/>
                </a:solidFill>
                <a:cs typeface="Times New Roman" pitchFamily="18" charset="0"/>
              </a:rPr>
              <a:t>Contributor</a:t>
            </a:r>
            <a:r>
              <a:rPr lang="en-US" sz="2800" b="0">
                <a:solidFill>
                  <a:srgbClr val="FFFF00"/>
                </a:solidFill>
                <a:cs typeface="Times New Roman" pitchFamily="18" charset="0"/>
              </a:rPr>
              <a:t>:</a:t>
            </a:r>
            <a:r>
              <a:rPr lang="en-US" sz="2800">
                <a:solidFill>
                  <a:schemeClr val="bg1"/>
                </a:solidFill>
                <a:cs typeface="Times New Roman" pitchFamily="18" charset="0"/>
              </a:rPr>
              <a:t> </a:t>
            </a:r>
            <a:r>
              <a:rPr lang="en-US" sz="2800" b="0">
                <a:solidFill>
                  <a:schemeClr val="bg1"/>
                </a:solidFill>
                <a:cs typeface="Times New Roman" pitchFamily="18" charset="0"/>
              </a:rPr>
              <a:t>suggests to the group new ideas or a changed way of doing things.</a:t>
            </a:r>
            <a:r>
              <a:rPr lang="en-US" sz="2800">
                <a:solidFill>
                  <a:schemeClr val="bg1"/>
                </a:solidFill>
                <a:cs typeface="Times New Roman" pitchFamily="18" charset="0"/>
              </a:rPr>
              <a:t> </a:t>
            </a:r>
            <a:endParaRPr lang="en-US" sz="2800">
              <a:solidFill>
                <a:schemeClr val="bg1"/>
              </a:solidFill>
            </a:endParaRPr>
          </a:p>
          <a:p>
            <a:pPr marL="914400" lvl="1" indent="-457200">
              <a:lnSpc>
                <a:spcPct val="100000"/>
              </a:lnSpc>
              <a:spcBef>
                <a:spcPct val="50000"/>
              </a:spcBef>
            </a:pPr>
            <a:endParaRPr lang="en-US" sz="2800">
              <a:solidFill>
                <a:schemeClr val="bg1"/>
              </a:solidFill>
            </a:endParaRPr>
          </a:p>
          <a:p>
            <a:pPr marL="457200" indent="-457200">
              <a:lnSpc>
                <a:spcPct val="100000"/>
              </a:lnSpc>
              <a:spcBef>
                <a:spcPct val="20000"/>
              </a:spcBef>
            </a:pPr>
            <a:endParaRPr lang="en-US" sz="280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4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</a:rPr>
              <a:t>®</a:t>
            </a:r>
          </a:p>
          <a:p>
            <a:endParaRPr lang="en-US">
              <a:latin typeface="Times New Roman" pitchFamily="18" charset="0"/>
            </a:endParaRPr>
          </a:p>
        </p:txBody>
      </p:sp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381000"/>
            <a:ext cx="7620000" cy="1524000"/>
          </a:xfrm>
          <a:noFill/>
          <a:ln/>
        </p:spPr>
        <p:txBody>
          <a:bodyPr/>
          <a:lstStyle/>
          <a:p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Task-oriented roles: roles in a team that are related to action </a:t>
            </a:r>
          </a:p>
        </p:txBody>
      </p:sp>
      <p:sp>
        <p:nvSpPr>
          <p:cNvPr id="77827" name="Text Box 3"/>
          <p:cNvSpPr txBox="1">
            <a:spLocks noChangeArrowheads="1"/>
          </p:cNvSpPr>
          <p:nvPr/>
        </p:nvSpPr>
        <p:spPr bwMode="auto">
          <a:xfrm>
            <a:off x="228600" y="61722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en-US" sz="1200">
                <a:solidFill>
                  <a:srgbClr val="000000"/>
                </a:solidFill>
              </a:rPr>
              <a:t>Objective 1</a:t>
            </a:r>
          </a:p>
          <a:p>
            <a:pPr>
              <a:lnSpc>
                <a:spcPct val="100000"/>
              </a:lnSpc>
            </a:pPr>
            <a:r>
              <a:rPr lang="en-US" sz="1200">
                <a:solidFill>
                  <a:srgbClr val="000000"/>
                </a:solidFill>
              </a:rPr>
              <a:t>HS 68 TM A2 </a:t>
            </a:r>
          </a:p>
        </p:txBody>
      </p:sp>
      <p:sp>
        <p:nvSpPr>
          <p:cNvPr id="77828" name="Rectangle 4"/>
          <p:cNvSpPr>
            <a:spLocks noChangeArrowheads="1"/>
          </p:cNvSpPr>
          <p:nvPr/>
        </p:nvSpPr>
        <p:spPr bwMode="auto">
          <a:xfrm>
            <a:off x="1981200" y="2819400"/>
            <a:ext cx="64770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>
              <a:lnSpc>
                <a:spcPct val="100000"/>
              </a:lnSpc>
              <a:spcBef>
                <a:spcPct val="20000"/>
              </a:spcBef>
              <a:buFontTx/>
              <a:buAutoNum type="arabicPeriod" startAt="2"/>
            </a:pPr>
            <a:r>
              <a:rPr lang="en-US" sz="2800">
                <a:solidFill>
                  <a:srgbClr val="FFFF00"/>
                </a:solidFill>
                <a:cs typeface="Times New Roman" pitchFamily="18" charset="0"/>
              </a:rPr>
              <a:t>Information Seeker:</a:t>
            </a:r>
            <a:r>
              <a:rPr lang="en-US" sz="2800" b="0">
                <a:solidFill>
                  <a:schemeClr val="bg1"/>
                </a:solidFill>
                <a:cs typeface="Times New Roman" pitchFamily="18" charset="0"/>
              </a:rPr>
              <a:t> asks for clarification of suggestions made about the problem being discussed.</a:t>
            </a:r>
            <a:r>
              <a:rPr lang="en-US" sz="3200" b="0">
                <a:solidFill>
                  <a:schemeClr val="bg1"/>
                </a:solidFill>
                <a:cs typeface="Times New Roman" pitchFamily="18" charset="0"/>
              </a:rPr>
              <a:t> </a:t>
            </a:r>
            <a:endParaRPr lang="en-US" sz="2800" b="0">
              <a:solidFill>
                <a:schemeClr val="bg1"/>
              </a:solidFill>
            </a:endParaRPr>
          </a:p>
          <a:p>
            <a:pPr marL="914400" lvl="1" indent="-457200">
              <a:lnSpc>
                <a:spcPct val="100000"/>
              </a:lnSpc>
              <a:spcBef>
                <a:spcPct val="50000"/>
              </a:spcBef>
            </a:pPr>
            <a:endParaRPr lang="en-US" sz="3200">
              <a:solidFill>
                <a:schemeClr val="bg1"/>
              </a:solidFill>
            </a:endParaRPr>
          </a:p>
          <a:p>
            <a:pPr marL="457200" indent="-457200">
              <a:lnSpc>
                <a:spcPct val="100000"/>
              </a:lnSpc>
              <a:spcBef>
                <a:spcPct val="20000"/>
              </a:spcBef>
            </a:pPr>
            <a:endParaRPr lang="en-US" sz="280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</a:rPr>
              <a:t>®</a:t>
            </a:r>
          </a:p>
          <a:p>
            <a:endParaRPr lang="en-US">
              <a:latin typeface="Times New Roman" pitchFamily="18" charset="0"/>
            </a:endParaRPr>
          </a:p>
        </p:txBody>
      </p:sp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381000"/>
            <a:ext cx="7620000" cy="1524000"/>
          </a:xfrm>
          <a:noFill/>
          <a:ln/>
        </p:spPr>
        <p:txBody>
          <a:bodyPr/>
          <a:lstStyle/>
          <a:p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Task-oriented roles: roles in a team that are related to action </a:t>
            </a:r>
          </a:p>
        </p:txBody>
      </p:sp>
      <p:sp>
        <p:nvSpPr>
          <p:cNvPr id="78851" name="Text Box 3"/>
          <p:cNvSpPr txBox="1">
            <a:spLocks noChangeArrowheads="1"/>
          </p:cNvSpPr>
          <p:nvPr/>
        </p:nvSpPr>
        <p:spPr bwMode="auto">
          <a:xfrm>
            <a:off x="228600" y="63246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en-US" sz="1200">
                <a:solidFill>
                  <a:srgbClr val="000000"/>
                </a:solidFill>
              </a:rPr>
              <a:t>Objective 1</a:t>
            </a:r>
          </a:p>
          <a:p>
            <a:pPr>
              <a:lnSpc>
                <a:spcPct val="100000"/>
              </a:lnSpc>
            </a:pPr>
            <a:r>
              <a:rPr lang="en-US" sz="1200">
                <a:solidFill>
                  <a:srgbClr val="000000"/>
                </a:solidFill>
              </a:rPr>
              <a:t>HS 68 TM A3 </a:t>
            </a:r>
          </a:p>
        </p:txBody>
      </p:sp>
      <p:sp>
        <p:nvSpPr>
          <p:cNvPr id="78852" name="Rectangle 4"/>
          <p:cNvSpPr>
            <a:spLocks noChangeArrowheads="1"/>
          </p:cNvSpPr>
          <p:nvPr/>
        </p:nvSpPr>
        <p:spPr bwMode="auto">
          <a:xfrm>
            <a:off x="2057400" y="2667000"/>
            <a:ext cx="64770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>
              <a:lnSpc>
                <a:spcPct val="100000"/>
              </a:lnSpc>
              <a:spcBef>
                <a:spcPct val="20000"/>
              </a:spcBef>
              <a:buFontTx/>
              <a:buAutoNum type="arabicPeriod" startAt="3"/>
            </a:pPr>
            <a:r>
              <a:rPr lang="en-US" sz="2800">
                <a:solidFill>
                  <a:srgbClr val="FFFF00"/>
                </a:solidFill>
                <a:cs typeface="Times New Roman" pitchFamily="18" charset="0"/>
              </a:rPr>
              <a:t>Opinion Seeker</a:t>
            </a:r>
            <a:r>
              <a:rPr lang="en-US" sz="2800">
                <a:solidFill>
                  <a:schemeClr val="bg1"/>
                </a:solidFill>
                <a:cs typeface="Times New Roman" pitchFamily="18" charset="0"/>
              </a:rPr>
              <a:t>:</a:t>
            </a:r>
            <a:r>
              <a:rPr lang="en-US" sz="2800" b="0">
                <a:solidFill>
                  <a:schemeClr val="bg1"/>
                </a:solidFill>
                <a:cs typeface="Times New Roman" pitchFamily="18" charset="0"/>
              </a:rPr>
              <a:t> asks not for the facts of the problem, but for a clarification of the values pertinent to what the group is undertaking.</a:t>
            </a:r>
            <a:r>
              <a:rPr lang="en-US" sz="3200" b="0">
                <a:solidFill>
                  <a:schemeClr val="bg1"/>
                </a:solidFill>
                <a:cs typeface="Times New Roman" pitchFamily="18" charset="0"/>
              </a:rPr>
              <a:t> </a:t>
            </a:r>
            <a:endParaRPr lang="en-US" sz="2800" b="0">
              <a:solidFill>
                <a:schemeClr val="bg1"/>
              </a:solidFill>
            </a:endParaRPr>
          </a:p>
          <a:p>
            <a:pPr marL="914400" lvl="1" indent="-457200">
              <a:lnSpc>
                <a:spcPct val="100000"/>
              </a:lnSpc>
              <a:spcBef>
                <a:spcPct val="50000"/>
              </a:spcBef>
              <a:buFontTx/>
              <a:buAutoNum type="arabicPeriod" startAt="3"/>
            </a:pPr>
            <a:endParaRPr lang="en-US" sz="3200">
              <a:solidFill>
                <a:schemeClr val="bg1"/>
              </a:solidFill>
            </a:endParaRPr>
          </a:p>
          <a:p>
            <a:pPr marL="457200" indent="-457200">
              <a:lnSpc>
                <a:spcPct val="100000"/>
              </a:lnSpc>
              <a:spcBef>
                <a:spcPct val="20000"/>
              </a:spcBef>
            </a:pPr>
            <a:endParaRPr lang="en-US" sz="280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</a:rPr>
              <a:t>®</a:t>
            </a:r>
          </a:p>
          <a:p>
            <a:endParaRPr lang="en-US">
              <a:latin typeface="Times New Roman" pitchFamily="18" charset="0"/>
            </a:endParaRPr>
          </a:p>
        </p:txBody>
      </p:sp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381000"/>
            <a:ext cx="7620000" cy="1524000"/>
          </a:xfrm>
          <a:noFill/>
          <a:ln/>
        </p:spPr>
        <p:txBody>
          <a:bodyPr/>
          <a:lstStyle/>
          <a:p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Task-oriented roles: roles in a team that are related to action </a:t>
            </a:r>
          </a:p>
        </p:txBody>
      </p:sp>
      <p:sp>
        <p:nvSpPr>
          <p:cNvPr id="79875" name="Text Box 3"/>
          <p:cNvSpPr txBox="1">
            <a:spLocks noChangeArrowheads="1"/>
          </p:cNvSpPr>
          <p:nvPr/>
        </p:nvSpPr>
        <p:spPr bwMode="auto">
          <a:xfrm>
            <a:off x="228600" y="61722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en-US" sz="1200">
                <a:solidFill>
                  <a:srgbClr val="000000"/>
                </a:solidFill>
              </a:rPr>
              <a:t>Objective 1</a:t>
            </a:r>
          </a:p>
          <a:p>
            <a:pPr>
              <a:lnSpc>
                <a:spcPct val="100000"/>
              </a:lnSpc>
            </a:pPr>
            <a:r>
              <a:rPr lang="en-US" sz="1200">
                <a:solidFill>
                  <a:srgbClr val="000000"/>
                </a:solidFill>
              </a:rPr>
              <a:t>HS 68 TM A4 </a:t>
            </a:r>
          </a:p>
        </p:txBody>
      </p:sp>
      <p:sp>
        <p:nvSpPr>
          <p:cNvPr id="79876" name="Rectangle 4"/>
          <p:cNvSpPr>
            <a:spLocks noChangeArrowheads="1"/>
          </p:cNvSpPr>
          <p:nvPr/>
        </p:nvSpPr>
        <p:spPr bwMode="auto">
          <a:xfrm>
            <a:off x="2057400" y="2971800"/>
            <a:ext cx="64770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>
              <a:lnSpc>
                <a:spcPct val="100000"/>
              </a:lnSpc>
              <a:spcBef>
                <a:spcPct val="20000"/>
              </a:spcBef>
              <a:buFontTx/>
              <a:buAutoNum type="arabicPeriod" startAt="4"/>
            </a:pPr>
            <a:r>
              <a:rPr lang="en-US" sz="2800">
                <a:solidFill>
                  <a:srgbClr val="FFFF00"/>
                </a:solidFill>
                <a:cs typeface="Times New Roman" pitchFamily="18" charset="0"/>
              </a:rPr>
              <a:t>Information Giver:</a:t>
            </a:r>
            <a:r>
              <a:rPr lang="en-US" sz="2800" b="0">
                <a:solidFill>
                  <a:schemeClr val="bg1"/>
                </a:solidFill>
                <a:cs typeface="Times New Roman" pitchFamily="18" charset="0"/>
              </a:rPr>
              <a:t> offers facts or generalizations that are authoritative.</a:t>
            </a:r>
            <a:r>
              <a:rPr lang="en-US" sz="2800" b="0">
                <a:solidFill>
                  <a:schemeClr val="bg1"/>
                </a:solidFill>
              </a:rPr>
              <a:t> </a:t>
            </a:r>
            <a:endParaRPr lang="en-US" sz="3200">
              <a:solidFill>
                <a:schemeClr val="bg1"/>
              </a:solidFill>
            </a:endParaRPr>
          </a:p>
          <a:p>
            <a:pPr marL="457200" indent="-457200">
              <a:lnSpc>
                <a:spcPct val="100000"/>
              </a:lnSpc>
              <a:spcBef>
                <a:spcPct val="20000"/>
              </a:spcBef>
            </a:pPr>
            <a:endParaRPr lang="en-US" sz="2800">
              <a:solidFill>
                <a:schemeClr val="bg1"/>
              </a:solidFill>
            </a:endParaRPr>
          </a:p>
        </p:txBody>
      </p:sp>
      <p:pic>
        <p:nvPicPr>
          <p:cNvPr id="79877" name="Picture 5" descr="MCj0299063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38600" y="4876800"/>
            <a:ext cx="1752600" cy="1676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</a:rPr>
              <a:t>®</a:t>
            </a:r>
          </a:p>
          <a:p>
            <a:endParaRPr lang="en-US">
              <a:latin typeface="Times New Roman" pitchFamily="18" charset="0"/>
            </a:endParaRPr>
          </a:p>
        </p:txBody>
      </p:sp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381000"/>
            <a:ext cx="7620000" cy="1524000"/>
          </a:xfrm>
          <a:noFill/>
          <a:ln/>
        </p:spPr>
        <p:txBody>
          <a:bodyPr/>
          <a:lstStyle/>
          <a:p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Task-oriented roles: roles in a team that are related to action </a:t>
            </a:r>
          </a:p>
        </p:txBody>
      </p:sp>
      <p:sp>
        <p:nvSpPr>
          <p:cNvPr id="80899" name="Text Box 3"/>
          <p:cNvSpPr txBox="1">
            <a:spLocks noChangeArrowheads="1"/>
          </p:cNvSpPr>
          <p:nvPr/>
        </p:nvSpPr>
        <p:spPr bwMode="auto">
          <a:xfrm>
            <a:off x="228600" y="61722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en-US" sz="1200">
                <a:solidFill>
                  <a:srgbClr val="000000"/>
                </a:solidFill>
              </a:rPr>
              <a:t>Objective 1</a:t>
            </a:r>
          </a:p>
          <a:p>
            <a:pPr>
              <a:lnSpc>
                <a:spcPct val="100000"/>
              </a:lnSpc>
            </a:pPr>
            <a:r>
              <a:rPr lang="en-US" sz="1200">
                <a:solidFill>
                  <a:srgbClr val="000000"/>
                </a:solidFill>
              </a:rPr>
              <a:t>HS 68 TM A5 </a:t>
            </a:r>
          </a:p>
        </p:txBody>
      </p:sp>
      <p:sp>
        <p:nvSpPr>
          <p:cNvPr id="80900" name="Rectangle 4"/>
          <p:cNvSpPr>
            <a:spLocks noChangeArrowheads="1"/>
          </p:cNvSpPr>
          <p:nvPr/>
        </p:nvSpPr>
        <p:spPr bwMode="auto">
          <a:xfrm>
            <a:off x="1981200" y="2971800"/>
            <a:ext cx="64770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>
              <a:lnSpc>
                <a:spcPct val="100000"/>
              </a:lnSpc>
              <a:spcBef>
                <a:spcPct val="20000"/>
              </a:spcBef>
              <a:buFontTx/>
              <a:buAutoNum type="arabicPeriod" startAt="5"/>
            </a:pPr>
            <a:r>
              <a:rPr lang="en-US" sz="2800">
                <a:solidFill>
                  <a:srgbClr val="FFFF00"/>
                </a:solidFill>
                <a:cs typeface="Times New Roman" pitchFamily="18" charset="0"/>
              </a:rPr>
              <a:t>Opinion Giver:</a:t>
            </a:r>
            <a:r>
              <a:rPr lang="en-US" sz="2800" b="0">
                <a:solidFill>
                  <a:schemeClr val="bg1"/>
                </a:solidFill>
                <a:cs typeface="Times New Roman" pitchFamily="18" charset="0"/>
              </a:rPr>
              <a:t> states his/her belief about a suggestion and encourages his/her proposal to become the group's view. </a:t>
            </a:r>
            <a:endParaRPr lang="en-US" sz="3200" b="0">
              <a:solidFill>
                <a:schemeClr val="bg1"/>
              </a:solidFill>
            </a:endParaRPr>
          </a:p>
          <a:p>
            <a:pPr marL="457200" indent="-457200">
              <a:lnSpc>
                <a:spcPct val="100000"/>
              </a:lnSpc>
              <a:spcBef>
                <a:spcPct val="20000"/>
              </a:spcBef>
              <a:buFontTx/>
              <a:buAutoNum type="arabicPeriod" startAt="5"/>
            </a:pPr>
            <a:endParaRPr lang="en-US" sz="280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</a:rPr>
              <a:t>®</a:t>
            </a:r>
          </a:p>
          <a:p>
            <a:endParaRPr lang="en-US">
              <a:latin typeface="Times New Roman" pitchFamily="18" charset="0"/>
            </a:endParaRPr>
          </a:p>
        </p:txBody>
      </p:sp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381000"/>
            <a:ext cx="7620000" cy="1524000"/>
          </a:xfrm>
          <a:noFill/>
          <a:ln/>
        </p:spPr>
        <p:txBody>
          <a:bodyPr/>
          <a:lstStyle/>
          <a:p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Task-oriented roles: roles in a team that are related to action </a:t>
            </a:r>
          </a:p>
        </p:txBody>
      </p:sp>
      <p:sp>
        <p:nvSpPr>
          <p:cNvPr id="81923" name="Text Box 3"/>
          <p:cNvSpPr txBox="1">
            <a:spLocks noChangeArrowheads="1"/>
          </p:cNvSpPr>
          <p:nvPr/>
        </p:nvSpPr>
        <p:spPr bwMode="auto">
          <a:xfrm>
            <a:off x="22860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en-US" sz="1200">
                <a:solidFill>
                  <a:srgbClr val="000000"/>
                </a:solidFill>
              </a:rPr>
              <a:t>Objective 1</a:t>
            </a:r>
          </a:p>
          <a:p>
            <a:pPr>
              <a:lnSpc>
                <a:spcPct val="100000"/>
              </a:lnSpc>
            </a:pPr>
            <a:r>
              <a:rPr lang="en-US" sz="1200">
                <a:solidFill>
                  <a:srgbClr val="000000"/>
                </a:solidFill>
              </a:rPr>
              <a:t>HS 68 TM A6 </a:t>
            </a:r>
          </a:p>
        </p:txBody>
      </p:sp>
      <p:sp>
        <p:nvSpPr>
          <p:cNvPr id="81924" name="Rectangle 4"/>
          <p:cNvSpPr>
            <a:spLocks noChangeArrowheads="1"/>
          </p:cNvSpPr>
          <p:nvPr/>
        </p:nvSpPr>
        <p:spPr bwMode="auto">
          <a:xfrm>
            <a:off x="2133600" y="2819400"/>
            <a:ext cx="64770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>
              <a:lnSpc>
                <a:spcPct val="100000"/>
              </a:lnSpc>
              <a:spcBef>
                <a:spcPct val="20000"/>
              </a:spcBef>
              <a:buFontTx/>
              <a:buAutoNum type="arabicPeriod" startAt="6"/>
            </a:pPr>
            <a:r>
              <a:rPr lang="en-US" sz="2800">
                <a:solidFill>
                  <a:srgbClr val="FFFF00"/>
                </a:solidFill>
                <a:cs typeface="Times New Roman" pitchFamily="18" charset="0"/>
              </a:rPr>
              <a:t>Elaborator</a:t>
            </a:r>
            <a:r>
              <a:rPr lang="en-US" sz="2800">
                <a:solidFill>
                  <a:schemeClr val="bg1"/>
                </a:solidFill>
                <a:cs typeface="Times New Roman" pitchFamily="18" charset="0"/>
              </a:rPr>
              <a:t>:</a:t>
            </a:r>
            <a:r>
              <a:rPr lang="en-US" sz="2800" b="0">
                <a:solidFill>
                  <a:schemeClr val="bg1"/>
                </a:solidFill>
                <a:cs typeface="Times New Roman" pitchFamily="18" charset="0"/>
              </a:rPr>
              <a:t> spells out suggestions in terms of examples. </a:t>
            </a:r>
            <a:endParaRPr lang="en-US" sz="3200" b="0">
              <a:solidFill>
                <a:schemeClr val="bg1"/>
              </a:solidFill>
            </a:endParaRPr>
          </a:p>
          <a:p>
            <a:pPr marL="457200" indent="-457200">
              <a:lnSpc>
                <a:spcPct val="100000"/>
              </a:lnSpc>
              <a:spcBef>
                <a:spcPct val="20000"/>
              </a:spcBef>
              <a:buFontTx/>
              <a:buAutoNum type="arabicPeriod" startAt="6"/>
            </a:pPr>
            <a:endParaRPr lang="en-US" sz="280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</a:rPr>
              <a:t>®</a:t>
            </a:r>
          </a:p>
          <a:p>
            <a:endParaRPr lang="en-US">
              <a:latin typeface="Times New Roman" pitchFamily="18" charset="0"/>
            </a:endParaRPr>
          </a:p>
        </p:txBody>
      </p:sp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381000"/>
            <a:ext cx="7620000" cy="1524000"/>
          </a:xfrm>
          <a:noFill/>
          <a:ln/>
        </p:spPr>
        <p:txBody>
          <a:bodyPr/>
          <a:lstStyle/>
          <a:p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Task-oriented roles: roles in a team that are related to action </a:t>
            </a:r>
          </a:p>
        </p:txBody>
      </p:sp>
      <p:sp>
        <p:nvSpPr>
          <p:cNvPr id="82947" name="Text Box 3"/>
          <p:cNvSpPr txBox="1">
            <a:spLocks noChangeArrowheads="1"/>
          </p:cNvSpPr>
          <p:nvPr/>
        </p:nvSpPr>
        <p:spPr bwMode="auto">
          <a:xfrm>
            <a:off x="228600" y="60960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en-US" sz="1200">
                <a:solidFill>
                  <a:srgbClr val="000000"/>
                </a:solidFill>
              </a:rPr>
              <a:t>Objective 1</a:t>
            </a:r>
          </a:p>
          <a:p>
            <a:pPr>
              <a:lnSpc>
                <a:spcPct val="100000"/>
              </a:lnSpc>
            </a:pPr>
            <a:r>
              <a:rPr lang="en-US" sz="1200">
                <a:solidFill>
                  <a:srgbClr val="000000"/>
                </a:solidFill>
              </a:rPr>
              <a:t>HS 68 TM A7 </a:t>
            </a:r>
          </a:p>
        </p:txBody>
      </p:sp>
      <p:sp>
        <p:nvSpPr>
          <p:cNvPr id="82948" name="Rectangle 4"/>
          <p:cNvSpPr>
            <a:spLocks noChangeArrowheads="1"/>
          </p:cNvSpPr>
          <p:nvPr/>
        </p:nvSpPr>
        <p:spPr bwMode="auto">
          <a:xfrm>
            <a:off x="2133600" y="2819400"/>
            <a:ext cx="64770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>
              <a:lnSpc>
                <a:spcPct val="100000"/>
              </a:lnSpc>
              <a:spcBef>
                <a:spcPct val="20000"/>
              </a:spcBef>
              <a:buFontTx/>
              <a:buAutoNum type="arabicPeriod" startAt="7"/>
            </a:pPr>
            <a:r>
              <a:rPr lang="en-US" sz="2800">
                <a:solidFill>
                  <a:srgbClr val="FFFF00"/>
                </a:solidFill>
                <a:cs typeface="Times New Roman" pitchFamily="18" charset="0"/>
              </a:rPr>
              <a:t>Energizer</a:t>
            </a:r>
            <a:r>
              <a:rPr lang="en-US" sz="2800">
                <a:solidFill>
                  <a:schemeClr val="bg1"/>
                </a:solidFill>
                <a:cs typeface="Times New Roman" pitchFamily="18" charset="0"/>
              </a:rPr>
              <a:t>:</a:t>
            </a:r>
            <a:r>
              <a:rPr lang="en-US" sz="2800" b="0">
                <a:solidFill>
                  <a:schemeClr val="bg1"/>
                </a:solidFill>
                <a:cs typeface="Times New Roman" pitchFamily="18" charset="0"/>
              </a:rPr>
              <a:t> prods the group to action and attempts to stimulate the group to greater or higher quality activity.</a:t>
            </a:r>
            <a:endParaRPr lang="en-US" sz="280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</a:rPr>
              <a:t>®</a:t>
            </a:r>
          </a:p>
          <a:p>
            <a:endParaRPr lang="en-US">
              <a:latin typeface="Times New Roman" pitchFamily="18" charset="0"/>
            </a:endParaRPr>
          </a:p>
        </p:txBody>
      </p:sp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143000"/>
            <a:ext cx="7620000" cy="3657600"/>
          </a:xfrm>
          <a:noFill/>
          <a:ln/>
        </p:spPr>
        <p:txBody>
          <a:bodyPr/>
          <a:lstStyle/>
          <a:p>
            <a:pPr algn="ctr"/>
            <a:r>
              <a:rPr lang="en-US" b="1">
                <a:solidFill>
                  <a:srgbClr val="FFFF00"/>
                </a:solidFill>
                <a:cs typeface="Times New Roman" pitchFamily="18" charset="0"/>
              </a:rPr>
              <a:t>Human Relations</a:t>
            </a: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>
                <a:solidFill>
                  <a:srgbClr val="FF0000"/>
                </a:solidFill>
                <a:cs typeface="Times New Roman" pitchFamily="18" charset="0"/>
              </a:rPr>
              <a:t>-oriented roles </a:t>
            </a:r>
            <a:br>
              <a:rPr lang="en-US">
                <a:solidFill>
                  <a:srgbClr val="FF0000"/>
                </a:solidFill>
                <a:cs typeface="Times New Roman" pitchFamily="18" charset="0"/>
              </a:rPr>
            </a:br>
            <a:r>
              <a:rPr lang="en-US">
                <a:solidFill>
                  <a:srgbClr val="FF0000"/>
                </a:solidFill>
                <a:cs typeface="Times New Roman" pitchFamily="18" charset="0"/>
              </a:rPr>
              <a:t/>
            </a:r>
            <a:br>
              <a:rPr lang="en-US">
                <a:solidFill>
                  <a:srgbClr val="FF0000"/>
                </a:solidFill>
                <a:cs typeface="Times New Roman" pitchFamily="18" charset="0"/>
              </a:rPr>
            </a:br>
            <a:r>
              <a:rPr lang="en-US">
                <a:solidFill>
                  <a:srgbClr val="FF0000"/>
                </a:solidFill>
                <a:cs typeface="Times New Roman" pitchFamily="18" charset="0"/>
              </a:rPr>
              <a:t/>
            </a:r>
            <a:br>
              <a:rPr lang="en-US">
                <a:solidFill>
                  <a:srgbClr val="FF0000"/>
                </a:solidFill>
                <a:cs typeface="Times New Roman" pitchFamily="18" charset="0"/>
              </a:rPr>
            </a:br>
            <a:r>
              <a:rPr lang="en-US">
                <a:solidFill>
                  <a:srgbClr val="FF0000"/>
                </a:solidFill>
                <a:cs typeface="Times New Roman" pitchFamily="18" charset="0"/>
              </a:rPr>
              <a:t/>
            </a:r>
            <a:br>
              <a:rPr lang="en-US">
                <a:solidFill>
                  <a:srgbClr val="FF0000"/>
                </a:solidFill>
                <a:cs typeface="Times New Roman" pitchFamily="18" charset="0"/>
              </a:rPr>
            </a:br>
            <a:r>
              <a:rPr lang="en-US">
                <a:solidFill>
                  <a:srgbClr val="FF0000"/>
                </a:solidFill>
                <a:cs typeface="Times New Roman" pitchFamily="18" charset="0"/>
              </a:rPr>
              <a:t>roles in a team that relate to </a:t>
            </a:r>
            <a:r>
              <a:rPr lang="en-US" b="1">
                <a:solidFill>
                  <a:srgbClr val="FFFF00"/>
                </a:solidFill>
                <a:cs typeface="Times New Roman" pitchFamily="18" charset="0"/>
              </a:rPr>
              <a:t>working together</a:t>
            </a:r>
            <a:r>
              <a:rPr lang="en-US">
                <a:cs typeface="Times New Roman" pitchFamily="18" charset="0"/>
              </a:rPr>
              <a:t> </a:t>
            </a:r>
          </a:p>
        </p:txBody>
      </p:sp>
      <p:sp>
        <p:nvSpPr>
          <p:cNvPr id="83971" name="Text Box 3"/>
          <p:cNvSpPr txBox="1">
            <a:spLocks noChangeArrowheads="1"/>
          </p:cNvSpPr>
          <p:nvPr/>
        </p:nvSpPr>
        <p:spPr bwMode="auto">
          <a:xfrm>
            <a:off x="228600" y="60198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200">
                <a:solidFill>
                  <a:srgbClr val="000000"/>
                </a:solidFill>
              </a:rPr>
              <a:t>Objective 2</a:t>
            </a:r>
          </a:p>
          <a:p>
            <a:pPr>
              <a:lnSpc>
                <a:spcPct val="100000"/>
              </a:lnSpc>
            </a:pPr>
            <a:r>
              <a:rPr lang="en-US" sz="1200">
                <a:solidFill>
                  <a:srgbClr val="000000"/>
                </a:solidFill>
              </a:rPr>
              <a:t>HS 68 TM B1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2075" tIns="46038" rIns="92075" bIns="46038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2075" tIns="46038" rIns="92075" bIns="46038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C3FC8DF-5FCD-4ED9-8044-4F1B37552DDA}">
  <ds:schemaRefs>
    <ds:schemaRef ds:uri="http://purl.org/dc/dcmitype/"/>
    <ds:schemaRef ds:uri="http://purl.org/dc/elements/1.1/"/>
    <ds:schemaRef ds:uri="http://schemas.microsoft.com/office/2006/metadata/properties"/>
    <ds:schemaRef ds:uri="7d75d6f9-8bd4-4602-97a0-53722360a9f2"/>
    <ds:schemaRef ds:uri="http://www.w3.org/XML/1998/namespace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42D51FB6-95DB-4965-8B77-068A4D1246E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3252BE4-86ED-41F2-A74E-9FD25800A36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1493</TotalTime>
  <Words>455</Words>
  <Application>Microsoft Office PowerPoint</Application>
  <PresentationFormat>On-screen Show (4:3)</PresentationFormat>
  <Paragraphs>83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Lucida Calligraphy</vt:lpstr>
      <vt:lpstr>Times New Roman</vt:lpstr>
      <vt:lpstr>LK Template</vt:lpstr>
      <vt:lpstr>Defining Roles on Teams</vt:lpstr>
      <vt:lpstr>Task-oriented roles: roles in a team that are related to action </vt:lpstr>
      <vt:lpstr>Task-oriented roles: roles in a team that are related to action </vt:lpstr>
      <vt:lpstr>Task-oriented roles: roles in a team that are related to action </vt:lpstr>
      <vt:lpstr>Task-oriented roles: roles in a team that are related to action </vt:lpstr>
      <vt:lpstr>Task-oriented roles: roles in a team that are related to action </vt:lpstr>
      <vt:lpstr>Task-oriented roles: roles in a team that are related to action </vt:lpstr>
      <vt:lpstr>Task-oriented roles: roles in a team that are related to action </vt:lpstr>
      <vt:lpstr>Human Relations -oriented roles     roles in a team that relate to working together </vt:lpstr>
      <vt:lpstr>Human Relations Roles </vt:lpstr>
      <vt:lpstr>Human Relations Roles</vt:lpstr>
      <vt:lpstr>Human Relations Roles</vt:lpstr>
      <vt:lpstr>Human Relations Roles</vt:lpstr>
      <vt:lpstr>Human Relations Roles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12</cp:revision>
  <cp:lastPrinted>1601-01-01T00:00:00Z</cp:lastPrinted>
  <dcterms:created xsi:type="dcterms:W3CDTF">2003-11-25T06:13:37Z</dcterms:created>
  <dcterms:modified xsi:type="dcterms:W3CDTF">2018-07-09T19:04:35Z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