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4" r:id="rId5"/>
    <p:sldId id="257" r:id="rId6"/>
    <p:sldId id="259" r:id="rId7"/>
    <p:sldId id="260" r:id="rId8"/>
    <p:sldId id="265" r:id="rId9"/>
    <p:sldId id="261" r:id="rId10"/>
    <p:sldId id="266" r:id="rId11"/>
    <p:sldId id="262" r:id="rId12"/>
    <p:sldId id="263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35771D97-1E3F-4DA8-84B6-B87DD61AEED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AF41FFD7-CC47-4CF5-A719-1276426ADD3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1DD3F6-A666-4384-B239-E890AC6FE894}" type="slidenum">
              <a:rPr lang="en-US"/>
              <a:pPr/>
              <a:t>1</a:t>
            </a:fld>
            <a:endParaRPr lang="en-US"/>
          </a:p>
        </p:txBody>
      </p:sp>
      <p:sp>
        <p:nvSpPr>
          <p:cNvPr id="8192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B6AD1401-FE09-4B32-A695-15FEE2F98F2D}" type="slidenum">
              <a:rPr lang="en-US" sz="1200"/>
              <a:pPr algn="r" eaLnBrk="0" hangingPunct="0"/>
              <a:t>1</a:t>
            </a:fld>
            <a:endParaRPr lang="en-US" sz="120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7AB783-7D0B-4143-9A6E-93F62D7AB0DB}" type="slidenum">
              <a:rPr lang="en-US"/>
              <a:pPr/>
              <a:t>2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CB0DCA-1271-489E-A51C-12D46E217571}" type="slidenum">
              <a:rPr lang="en-US"/>
              <a:pPr/>
              <a:t>3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A7C0F7-DD21-42CA-871E-178A09A8E0D0}" type="slidenum">
              <a:rPr lang="en-US"/>
              <a:pPr/>
              <a:t>4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B6E3F1-42DD-45D8-B302-F3D225FA797F}" type="slidenum">
              <a:rPr lang="en-US"/>
              <a:pPr/>
              <a:t>5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AF0243-06EC-482E-9D97-39C70BA8FC10}" type="slidenum">
              <a:rPr lang="en-US"/>
              <a:pPr/>
              <a:t>6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B06735-A074-48AD-96D5-6C12BA2DC7AD}" type="slidenum">
              <a:rPr lang="en-US"/>
              <a:pPr/>
              <a:t>7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CB576F-5059-477A-AD3D-17CA714FAB75}" type="slidenum">
              <a:rPr lang="en-US"/>
              <a:pPr/>
              <a:t>8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9EB50B-1266-4D95-83D8-04E79EBBAD72}" type="slidenum">
              <a:rPr lang="en-US"/>
              <a:pPr/>
              <a:t>9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2667000" y="3276600"/>
            <a:ext cx="5867400" cy="1752600"/>
          </a:xfrm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n-US">
                <a:solidFill>
                  <a:srgbClr val="000000"/>
                </a:solidFill>
              </a:rPr>
              <a:t>In what ways am I a servant leader?</a:t>
            </a:r>
          </a:p>
          <a:p>
            <a:pPr marL="0" indent="0" algn="ctr">
              <a:buFontTx/>
              <a:buNone/>
            </a:pPr>
            <a:endParaRPr lang="en-US"/>
          </a:p>
        </p:txBody>
      </p:sp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152400" y="6096000"/>
            <a:ext cx="12192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Arial" charset="0"/>
              </a:rPr>
              <a:t>Introduction to Personal Growth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Arial" charset="0"/>
              </a:rPr>
              <a:t>HS 2</a:t>
            </a:r>
          </a:p>
        </p:txBody>
      </p:sp>
      <p:sp>
        <p:nvSpPr>
          <p:cNvPr id="80901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80902" name="Rectangle 21"/>
          <p:cNvSpPr>
            <a:spLocks noChangeArrowheads="1"/>
          </p:cNvSpPr>
          <p:nvPr/>
        </p:nvSpPr>
        <p:spPr bwMode="auto">
          <a:xfrm>
            <a:off x="1524000" y="3048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80903" name="Text Box 5"/>
          <p:cNvSpPr txBox="1">
            <a:spLocks noChangeArrowheads="1"/>
          </p:cNvSpPr>
          <p:nvPr/>
        </p:nvSpPr>
        <p:spPr bwMode="auto">
          <a:xfrm>
            <a:off x="152400" y="6096000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Introduction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to Leadership</a:t>
            </a:r>
          </a:p>
        </p:txBody>
      </p:sp>
      <p:sp>
        <p:nvSpPr>
          <p:cNvPr id="80904" name="Text Box 6"/>
          <p:cNvSpPr txBox="1">
            <a:spLocks noChangeArrowheads="1"/>
          </p:cNvSpPr>
          <p:nvPr/>
        </p:nvSpPr>
        <p:spPr bwMode="auto">
          <a:xfrm>
            <a:off x="228600" y="57912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7</a:t>
            </a:r>
          </a:p>
        </p:txBody>
      </p:sp>
      <p:sp>
        <p:nvSpPr>
          <p:cNvPr id="80905" name="WordArt 10"/>
          <p:cNvSpPr>
            <a:spLocks noChangeArrowheads="1" noChangeShapeType="1" noTextEdit="1"/>
          </p:cNvSpPr>
          <p:nvPr/>
        </p:nvSpPr>
        <p:spPr bwMode="auto">
          <a:xfrm>
            <a:off x="2819400" y="1219200"/>
            <a:ext cx="5181600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kern="10">
                <a:ln w="9525" cap="sq">
                  <a:noFill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Our Community </a:t>
            </a:r>
          </a:p>
          <a:p>
            <a:pPr algn="ctr"/>
            <a:r>
              <a:rPr lang="en-US" sz="3200" b="1" kern="10">
                <a:ln w="9525" cap="sq">
                  <a:noFill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as a Laboratory </a:t>
            </a:r>
          </a:p>
          <a:p>
            <a:pPr algn="ctr"/>
            <a:r>
              <a:rPr lang="en-US" sz="3200" b="1" kern="10">
                <a:ln w="9525" cap="sq">
                  <a:noFill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for Learning</a:t>
            </a:r>
          </a:p>
        </p:txBody>
      </p:sp>
      <p:pic>
        <p:nvPicPr>
          <p:cNvPr id="80906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0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What is a servant leader?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905000"/>
            <a:ext cx="6705600" cy="44958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The natural feeling to </a:t>
            </a:r>
            <a:r>
              <a:rPr lang="en-US" sz="2800">
                <a:solidFill>
                  <a:srgbClr val="FF0000"/>
                </a:solidFill>
              </a:rPr>
              <a:t>serve first</a:t>
            </a:r>
            <a:r>
              <a:rPr lang="en-US" sz="2800" b="0">
                <a:solidFill>
                  <a:srgbClr val="000000"/>
                </a:solidFill>
              </a:rPr>
              <a:t> and lead others to join.</a:t>
            </a:r>
          </a:p>
          <a:p>
            <a:pPr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A person who does this within a given </a:t>
            </a:r>
            <a:r>
              <a:rPr lang="en-US" sz="2800">
                <a:solidFill>
                  <a:srgbClr val="FF0000"/>
                </a:solidFill>
              </a:rPr>
              <a:t>community</a:t>
            </a:r>
            <a:r>
              <a:rPr lang="en-US" sz="2800" b="0">
                <a:solidFill>
                  <a:srgbClr val="000000"/>
                </a:solidFill>
              </a:rPr>
              <a:t> is a servant leader.	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Everyone</a:t>
            </a:r>
            <a:r>
              <a:rPr lang="en-US" sz="2800" b="0">
                <a:solidFill>
                  <a:srgbClr val="FF0000"/>
                </a:solidFill>
              </a:rPr>
              <a:t> </a:t>
            </a:r>
            <a:r>
              <a:rPr lang="en-US" sz="2800" b="0">
                <a:solidFill>
                  <a:srgbClr val="000000"/>
                </a:solidFill>
              </a:rPr>
              <a:t>has the capacity to be a servant leader.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143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7 TM A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5211" name="Rectangle 21"/>
          <p:cNvSpPr>
            <a:spLocks noChangeArrowheads="1"/>
          </p:cNvSpPr>
          <p:nvPr/>
        </p:nvSpPr>
        <p:spPr bwMode="auto">
          <a:xfrm>
            <a:off x="1524000" y="13716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5212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8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3600" b="1">
                <a:solidFill>
                  <a:srgbClr val="FF0000"/>
                </a:solidFill>
              </a:rPr>
              <a:t>Characteristics of a Servant Leader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2133600"/>
            <a:ext cx="6858000" cy="4267200"/>
          </a:xfrm>
          <a:noFill/>
          <a:ln/>
        </p:spPr>
        <p:txBody>
          <a:bodyPr/>
          <a:lstStyle/>
          <a:p>
            <a:pPr marL="533400" indent="-533400">
              <a:spcBef>
                <a:spcPct val="50000"/>
              </a:spcBef>
              <a:buClr>
                <a:srgbClr val="000000"/>
              </a:buClr>
              <a:buFontTx/>
              <a:buAutoNum type="arabicPeriod"/>
            </a:pPr>
            <a:r>
              <a:rPr lang="en-US" sz="2800" b="0">
                <a:solidFill>
                  <a:srgbClr val="000000"/>
                </a:solidFill>
              </a:rPr>
              <a:t>Possesses personal </a:t>
            </a:r>
            <a:r>
              <a:rPr lang="en-US" sz="2800">
                <a:solidFill>
                  <a:srgbClr val="FF0000"/>
                </a:solidFill>
              </a:rPr>
              <a:t>passion</a:t>
            </a:r>
            <a:r>
              <a:rPr lang="en-US" sz="2800" b="0">
                <a:solidFill>
                  <a:srgbClr val="FF0000"/>
                </a:solidFill>
              </a:rPr>
              <a:t>.</a:t>
            </a:r>
          </a:p>
          <a:p>
            <a:pPr marL="533400" indent="-533400">
              <a:spcBef>
                <a:spcPct val="50000"/>
              </a:spcBef>
              <a:buClr>
                <a:srgbClr val="000000"/>
              </a:buClr>
              <a:buFontTx/>
              <a:buAutoNum type="arabicPeriod"/>
            </a:pPr>
            <a:r>
              <a:rPr lang="en-US" sz="2800">
                <a:solidFill>
                  <a:srgbClr val="FF0000"/>
                </a:solidFill>
              </a:rPr>
              <a:t>Chosen</a:t>
            </a:r>
            <a:r>
              <a:rPr lang="en-US" sz="2800" b="0">
                <a:solidFill>
                  <a:srgbClr val="000000"/>
                </a:solidFill>
              </a:rPr>
              <a:t> by followers.</a:t>
            </a:r>
          </a:p>
          <a:p>
            <a:pPr marL="533400" indent="-533400">
              <a:spcBef>
                <a:spcPct val="50000"/>
              </a:spcBef>
              <a:buClr>
                <a:srgbClr val="000000"/>
              </a:buClr>
              <a:buFontTx/>
              <a:buAutoNum type="arabicPeriod"/>
            </a:pPr>
            <a:r>
              <a:rPr lang="en-US" sz="2800">
                <a:solidFill>
                  <a:srgbClr val="FF0000"/>
                </a:solidFill>
              </a:rPr>
              <a:t>Commits</a:t>
            </a:r>
            <a:r>
              <a:rPr lang="en-US" sz="2800" b="0">
                <a:solidFill>
                  <a:srgbClr val="000000"/>
                </a:solidFill>
              </a:rPr>
              <a:t> to a problem until effective change has occurred.</a:t>
            </a:r>
            <a:r>
              <a:rPr lang="en-US" sz="28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324600"/>
            <a:ext cx="1066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7 TM B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66569" name="Rectangle 21"/>
          <p:cNvSpPr>
            <a:spLocks noChangeArrowheads="1"/>
          </p:cNvSpPr>
          <p:nvPr/>
        </p:nvSpPr>
        <p:spPr bwMode="auto">
          <a:xfrm>
            <a:off x="1524000" y="12192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66570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2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47650"/>
            <a:ext cx="7620000" cy="9715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Servant Leader Inventory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95600" y="1447800"/>
            <a:ext cx="5715000" cy="5029200"/>
          </a:xfrm>
          <a:noFill/>
          <a:ln/>
        </p:spPr>
        <p:txBody>
          <a:bodyPr/>
          <a:lstStyle/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 sz="2800" b="0">
                <a:solidFill>
                  <a:srgbClr val="000000"/>
                </a:solidFill>
              </a:rPr>
              <a:t>I am a good listener.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endParaRPr lang="en-US" sz="2800" b="0">
              <a:solidFill>
                <a:srgbClr val="000000"/>
              </a:solidFill>
            </a:endParaRP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endParaRPr lang="en-US" sz="2800" b="0">
              <a:solidFill>
                <a:srgbClr val="000000"/>
              </a:solidFill>
            </a:endParaRP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 sz="2800" b="0">
                <a:solidFill>
                  <a:srgbClr val="000000"/>
                </a:solidFill>
              </a:rPr>
              <a:t>I hear what others are saying without judging them.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endParaRPr lang="en-US" sz="2800" b="0">
              <a:solidFill>
                <a:srgbClr val="000000"/>
              </a:solidFill>
            </a:endParaRP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 sz="2800" b="0">
                <a:solidFill>
                  <a:srgbClr val="000000"/>
                </a:solidFill>
              </a:rPr>
              <a:t>I can see more than just one side of an argument.</a:t>
            </a:r>
          </a:p>
          <a:p>
            <a:pPr marL="457200" indent="-457200">
              <a:spcBef>
                <a:spcPct val="50000"/>
              </a:spcBef>
              <a:buFontTx/>
              <a:buNone/>
            </a:pPr>
            <a:endParaRPr lang="en-US" sz="2800" b="0">
              <a:solidFill>
                <a:srgbClr val="000000"/>
              </a:solidFill>
            </a:endParaRP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477000"/>
            <a:ext cx="106521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7 TM C1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67591" name="Rectangle 7"/>
          <p:cNvSpPr>
            <a:spLocks noChangeArrowheads="1"/>
          </p:cNvSpPr>
          <p:nvPr/>
        </p:nvSpPr>
        <p:spPr bwMode="auto">
          <a:xfrm>
            <a:off x="1600200" y="1371600"/>
            <a:ext cx="1295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763" indent="-4763">
              <a:spcBef>
                <a:spcPct val="50000"/>
              </a:spcBef>
            </a:pPr>
            <a:r>
              <a:rPr lang="en-US" sz="2800">
                <a:solidFill>
                  <a:srgbClr val="000000"/>
                </a:solidFill>
                <a:latin typeface="Arial" charset="0"/>
              </a:rPr>
              <a:t>T    F</a:t>
            </a:r>
          </a:p>
          <a:p>
            <a:pPr marL="4763" indent="-4763">
              <a:spcBef>
                <a:spcPct val="50000"/>
              </a:spcBef>
            </a:pPr>
            <a:endParaRPr lang="en-US" sz="2800">
              <a:solidFill>
                <a:srgbClr val="000000"/>
              </a:solidFill>
              <a:latin typeface="Arial" charset="0"/>
            </a:endParaRPr>
          </a:p>
          <a:p>
            <a:pPr marL="4763" indent="-4763">
              <a:spcBef>
                <a:spcPct val="50000"/>
              </a:spcBef>
            </a:pPr>
            <a:endParaRPr lang="en-US" sz="2800">
              <a:solidFill>
                <a:srgbClr val="000000"/>
              </a:solidFill>
              <a:latin typeface="Arial" charset="0"/>
            </a:endParaRPr>
          </a:p>
          <a:p>
            <a:pPr marL="4763" indent="-4763">
              <a:spcBef>
                <a:spcPct val="50000"/>
              </a:spcBef>
            </a:pPr>
            <a:r>
              <a:rPr lang="en-US" sz="2800">
                <a:solidFill>
                  <a:srgbClr val="000000"/>
                </a:solidFill>
                <a:latin typeface="Arial" charset="0"/>
              </a:rPr>
              <a:t>T    F </a:t>
            </a:r>
          </a:p>
          <a:p>
            <a:pPr marL="4763" indent="-4763">
              <a:spcBef>
                <a:spcPct val="50000"/>
              </a:spcBef>
            </a:pPr>
            <a:endParaRPr lang="en-US" sz="2800">
              <a:solidFill>
                <a:srgbClr val="000000"/>
              </a:solidFill>
              <a:latin typeface="Arial" charset="0"/>
            </a:endParaRPr>
          </a:p>
          <a:p>
            <a:pPr marL="4763" indent="-4763">
              <a:spcBef>
                <a:spcPct val="50000"/>
              </a:spcBef>
            </a:pPr>
            <a:endParaRPr lang="en-US" sz="2800">
              <a:solidFill>
                <a:srgbClr val="000000"/>
              </a:solidFill>
              <a:latin typeface="Arial" charset="0"/>
            </a:endParaRPr>
          </a:p>
          <a:p>
            <a:pPr marL="4763" indent="-4763">
              <a:spcBef>
                <a:spcPct val="50000"/>
              </a:spcBef>
            </a:pPr>
            <a:r>
              <a:rPr lang="en-US" sz="2800">
                <a:solidFill>
                  <a:srgbClr val="000000"/>
                </a:solidFill>
                <a:latin typeface="Arial" charset="0"/>
              </a:rPr>
              <a:t>T    F</a:t>
            </a:r>
          </a:p>
          <a:p>
            <a:pPr marL="4763" indent="-4763">
              <a:spcBef>
                <a:spcPct val="50000"/>
              </a:spcBef>
            </a:pPr>
            <a:endParaRPr lang="en-US" sz="1600">
              <a:solidFill>
                <a:srgbClr val="000000"/>
              </a:solidFill>
              <a:latin typeface="Arial" charset="0"/>
            </a:endParaRPr>
          </a:p>
          <a:p>
            <a:pPr marL="4763" indent="-4763">
              <a:spcBef>
                <a:spcPct val="50000"/>
              </a:spcBef>
            </a:pPr>
            <a:r>
              <a:rPr lang="en-US" sz="2800">
                <a:latin typeface="Arial" charset="0"/>
              </a:rPr>
              <a:t>	</a:t>
            </a:r>
          </a:p>
        </p:txBody>
      </p:sp>
      <p:sp>
        <p:nvSpPr>
          <p:cNvPr id="67593" name="Rectangle 21"/>
          <p:cNvSpPr>
            <a:spLocks noChangeArrowheads="1"/>
          </p:cNvSpPr>
          <p:nvPr/>
        </p:nvSpPr>
        <p:spPr bwMode="auto">
          <a:xfrm>
            <a:off x="1524000" y="1143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247650"/>
            <a:ext cx="7620000" cy="9715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Servant Leader Inventory</a:t>
            </a:r>
          </a:p>
        </p:txBody>
      </p:sp>
      <p:sp>
        <p:nvSpPr>
          <p:cNvPr id="8294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895600" y="1447800"/>
            <a:ext cx="5715000" cy="5029200"/>
          </a:xfrm>
          <a:noFill/>
          <a:ln/>
        </p:spPr>
        <p:txBody>
          <a:bodyPr/>
          <a:lstStyle/>
          <a:p>
            <a:pPr marL="457200" indent="-45720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 b="0">
                <a:solidFill>
                  <a:srgbClr val="000000"/>
                </a:solidFill>
              </a:rPr>
              <a:t>4.  I keep an open mind.</a:t>
            </a:r>
          </a:p>
          <a:p>
            <a:pPr marL="457200" indent="-457200">
              <a:lnSpc>
                <a:spcPct val="90000"/>
              </a:lnSpc>
              <a:spcBef>
                <a:spcPct val="50000"/>
              </a:spcBef>
            </a:pPr>
            <a:endParaRPr lang="en-US" sz="2800" b="0">
              <a:solidFill>
                <a:srgbClr val="000000"/>
              </a:solidFill>
            </a:endParaRPr>
          </a:p>
          <a:p>
            <a:pPr marL="457200" indent="-457200">
              <a:lnSpc>
                <a:spcPct val="90000"/>
              </a:lnSpc>
              <a:spcBef>
                <a:spcPct val="50000"/>
              </a:spcBef>
            </a:pPr>
            <a:endParaRPr lang="en-US" sz="2800" b="0">
              <a:solidFill>
                <a:srgbClr val="000000"/>
              </a:solidFill>
            </a:endParaRPr>
          </a:p>
          <a:p>
            <a:pPr marL="457200" indent="-45720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 b="0">
                <a:solidFill>
                  <a:srgbClr val="000000"/>
                </a:solidFill>
              </a:rPr>
              <a:t>5.  I am honest when I share critical challenges with others.</a:t>
            </a:r>
          </a:p>
          <a:p>
            <a:pPr marL="457200" indent="-457200">
              <a:lnSpc>
                <a:spcPct val="90000"/>
              </a:lnSpc>
              <a:spcBef>
                <a:spcPct val="50000"/>
              </a:spcBef>
            </a:pPr>
            <a:endParaRPr lang="en-US" sz="2800" b="0">
              <a:solidFill>
                <a:srgbClr val="000000"/>
              </a:solidFill>
            </a:endParaRPr>
          </a:p>
          <a:p>
            <a:pPr marL="457200" indent="-457200">
              <a:lnSpc>
                <a:spcPct val="90000"/>
              </a:lnSpc>
              <a:spcBef>
                <a:spcPct val="50000"/>
              </a:spcBef>
            </a:pPr>
            <a:endParaRPr lang="en-US" sz="2800" b="0">
              <a:solidFill>
                <a:srgbClr val="000000"/>
              </a:solidFill>
            </a:endParaRPr>
          </a:p>
          <a:p>
            <a:pPr marL="457200" indent="-45720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 b="0">
                <a:solidFill>
                  <a:srgbClr val="000000"/>
                </a:solidFill>
              </a:rPr>
              <a:t>6.  I encourage others to solve their own problems.</a:t>
            </a:r>
          </a:p>
        </p:txBody>
      </p:sp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228600" y="6477000"/>
            <a:ext cx="106521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7 TM C1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82950" name="Rectangle 6"/>
          <p:cNvSpPr>
            <a:spLocks noChangeArrowheads="1"/>
          </p:cNvSpPr>
          <p:nvPr/>
        </p:nvSpPr>
        <p:spPr bwMode="auto">
          <a:xfrm>
            <a:off x="1600200" y="1371600"/>
            <a:ext cx="1295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763" indent="-4763">
              <a:spcBef>
                <a:spcPct val="50000"/>
              </a:spcBef>
            </a:pPr>
            <a:r>
              <a:rPr lang="en-US" sz="2800">
                <a:solidFill>
                  <a:srgbClr val="000000"/>
                </a:solidFill>
                <a:latin typeface="Arial" charset="0"/>
              </a:rPr>
              <a:t>T    F</a:t>
            </a:r>
          </a:p>
          <a:p>
            <a:pPr marL="4763" indent="-4763">
              <a:spcBef>
                <a:spcPct val="50000"/>
              </a:spcBef>
            </a:pPr>
            <a:endParaRPr lang="en-US" sz="2800">
              <a:solidFill>
                <a:srgbClr val="000000"/>
              </a:solidFill>
              <a:latin typeface="Arial" charset="0"/>
            </a:endParaRPr>
          </a:p>
          <a:p>
            <a:pPr marL="4763" indent="-4763">
              <a:spcBef>
                <a:spcPct val="50000"/>
              </a:spcBef>
            </a:pPr>
            <a:endParaRPr lang="en-US" sz="2800">
              <a:solidFill>
                <a:srgbClr val="000000"/>
              </a:solidFill>
              <a:latin typeface="Arial" charset="0"/>
            </a:endParaRPr>
          </a:p>
          <a:p>
            <a:pPr marL="4763" indent="-4763">
              <a:spcBef>
                <a:spcPct val="50000"/>
              </a:spcBef>
            </a:pPr>
            <a:r>
              <a:rPr lang="en-US" sz="2800">
                <a:solidFill>
                  <a:srgbClr val="000000"/>
                </a:solidFill>
                <a:latin typeface="Arial" charset="0"/>
              </a:rPr>
              <a:t>T    F </a:t>
            </a:r>
          </a:p>
          <a:p>
            <a:pPr marL="4763" indent="-4763">
              <a:spcBef>
                <a:spcPct val="50000"/>
              </a:spcBef>
            </a:pPr>
            <a:endParaRPr lang="en-US" sz="1400">
              <a:solidFill>
                <a:srgbClr val="000000"/>
              </a:solidFill>
              <a:latin typeface="Arial" charset="0"/>
            </a:endParaRPr>
          </a:p>
          <a:p>
            <a:pPr marL="4763" indent="-4763">
              <a:spcBef>
                <a:spcPct val="50000"/>
              </a:spcBef>
            </a:pPr>
            <a:endParaRPr lang="en-US" sz="2800">
              <a:solidFill>
                <a:srgbClr val="000000"/>
              </a:solidFill>
              <a:latin typeface="Arial" charset="0"/>
            </a:endParaRPr>
          </a:p>
          <a:p>
            <a:pPr marL="4763" indent="-4763">
              <a:spcBef>
                <a:spcPct val="50000"/>
              </a:spcBef>
            </a:pPr>
            <a:endParaRPr lang="en-US" sz="2800">
              <a:solidFill>
                <a:srgbClr val="000000"/>
              </a:solidFill>
              <a:latin typeface="Arial" charset="0"/>
            </a:endParaRPr>
          </a:p>
          <a:p>
            <a:pPr marL="4763" indent="-4763">
              <a:spcBef>
                <a:spcPct val="50000"/>
              </a:spcBef>
            </a:pPr>
            <a:r>
              <a:rPr lang="en-US" sz="2800">
                <a:solidFill>
                  <a:srgbClr val="000000"/>
                </a:solidFill>
                <a:latin typeface="Arial" charset="0"/>
              </a:rPr>
              <a:t>T    F</a:t>
            </a:r>
          </a:p>
          <a:p>
            <a:pPr marL="4763" indent="-4763">
              <a:spcBef>
                <a:spcPct val="50000"/>
              </a:spcBef>
            </a:pPr>
            <a:endParaRPr lang="en-US" sz="1600">
              <a:solidFill>
                <a:srgbClr val="000000"/>
              </a:solidFill>
              <a:latin typeface="Arial" charset="0"/>
            </a:endParaRPr>
          </a:p>
          <a:p>
            <a:pPr marL="4763" indent="-4763">
              <a:spcBef>
                <a:spcPct val="50000"/>
              </a:spcBef>
            </a:pPr>
            <a:r>
              <a:rPr lang="en-US" sz="2800">
                <a:latin typeface="Arial" charset="0"/>
              </a:rPr>
              <a:t>	</a:t>
            </a:r>
          </a:p>
        </p:txBody>
      </p:sp>
      <p:sp>
        <p:nvSpPr>
          <p:cNvPr id="82951" name="Rectangle 21"/>
          <p:cNvSpPr>
            <a:spLocks noChangeArrowheads="1"/>
          </p:cNvSpPr>
          <p:nvPr/>
        </p:nvSpPr>
        <p:spPr bwMode="auto">
          <a:xfrm>
            <a:off x="1524000" y="1143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4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47650"/>
            <a:ext cx="7620000" cy="9715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Servant Leader Inventory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95600" y="1447800"/>
            <a:ext cx="5715000" cy="5029200"/>
          </a:xfrm>
          <a:noFill/>
          <a:ln/>
        </p:spPr>
        <p:txBody>
          <a:bodyPr/>
          <a:lstStyle/>
          <a:p>
            <a:pPr marL="533400" indent="-533400">
              <a:spcBef>
                <a:spcPct val="50000"/>
              </a:spcBef>
              <a:buFontTx/>
              <a:buAutoNum type="arabicPeriod" startAt="7"/>
            </a:pPr>
            <a:r>
              <a:rPr lang="en-US" sz="2800" b="0">
                <a:solidFill>
                  <a:srgbClr val="000000"/>
                </a:solidFill>
              </a:rPr>
              <a:t>I set clear goals.</a:t>
            </a:r>
          </a:p>
          <a:p>
            <a:pPr marL="533400" indent="-533400">
              <a:spcBef>
                <a:spcPct val="50000"/>
              </a:spcBef>
              <a:buFontTx/>
              <a:buAutoNum type="arabicPeriod" startAt="7"/>
            </a:pPr>
            <a:endParaRPr lang="en-US" sz="2800" b="0">
              <a:solidFill>
                <a:srgbClr val="000000"/>
              </a:solidFill>
            </a:endParaRPr>
          </a:p>
          <a:p>
            <a:pPr marL="533400" indent="-533400">
              <a:spcBef>
                <a:spcPct val="50000"/>
              </a:spcBef>
              <a:buFontTx/>
              <a:buAutoNum type="arabicPeriod" startAt="7"/>
            </a:pPr>
            <a:endParaRPr lang="en-US" sz="2800" b="0">
              <a:solidFill>
                <a:srgbClr val="000000"/>
              </a:solidFill>
            </a:endParaRPr>
          </a:p>
          <a:p>
            <a:pPr marL="533400" indent="-533400">
              <a:spcBef>
                <a:spcPct val="50000"/>
              </a:spcBef>
              <a:buFontTx/>
              <a:buAutoNum type="arabicPeriod" startAt="7"/>
            </a:pPr>
            <a:r>
              <a:rPr lang="en-US" sz="2800" b="0">
                <a:solidFill>
                  <a:srgbClr val="000000"/>
                </a:solidFill>
              </a:rPr>
              <a:t>I achieve the goals I set.</a:t>
            </a:r>
          </a:p>
          <a:p>
            <a:pPr marL="533400" indent="-533400">
              <a:spcBef>
                <a:spcPct val="50000"/>
              </a:spcBef>
              <a:buFontTx/>
              <a:buAutoNum type="arabicPeriod" startAt="7"/>
            </a:pPr>
            <a:endParaRPr lang="en-US" sz="2800" b="0">
              <a:solidFill>
                <a:srgbClr val="000000"/>
              </a:solidFill>
            </a:endParaRPr>
          </a:p>
          <a:p>
            <a:pPr marL="533400" indent="-533400">
              <a:spcBef>
                <a:spcPct val="50000"/>
              </a:spcBef>
              <a:buFontTx/>
              <a:buAutoNum type="arabicPeriod" startAt="7"/>
            </a:pPr>
            <a:endParaRPr lang="en-US" sz="2800" b="0">
              <a:solidFill>
                <a:srgbClr val="000000"/>
              </a:solidFill>
            </a:endParaRPr>
          </a:p>
          <a:p>
            <a:pPr marL="533400" indent="-533400">
              <a:spcBef>
                <a:spcPct val="50000"/>
              </a:spcBef>
              <a:buFontTx/>
              <a:buAutoNum type="arabicPeriod" startAt="7"/>
            </a:pPr>
            <a:r>
              <a:rPr lang="en-US" sz="2800" b="0">
                <a:solidFill>
                  <a:srgbClr val="000000"/>
                </a:solidFill>
              </a:rPr>
              <a:t>I think before I act.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477000"/>
            <a:ext cx="106521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7 TM C2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1600200" y="1447800"/>
            <a:ext cx="1295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763" indent="-4763">
              <a:spcBef>
                <a:spcPct val="50000"/>
              </a:spcBef>
            </a:pPr>
            <a:r>
              <a:rPr lang="en-US" sz="2800">
                <a:solidFill>
                  <a:srgbClr val="000000"/>
                </a:solidFill>
                <a:latin typeface="Arial" charset="0"/>
              </a:rPr>
              <a:t>T    F</a:t>
            </a:r>
          </a:p>
          <a:p>
            <a:pPr marL="4763" indent="-4763">
              <a:spcBef>
                <a:spcPct val="50000"/>
              </a:spcBef>
            </a:pPr>
            <a:endParaRPr lang="en-US" sz="2800">
              <a:solidFill>
                <a:srgbClr val="000000"/>
              </a:solidFill>
              <a:latin typeface="Arial" charset="0"/>
            </a:endParaRPr>
          </a:p>
          <a:p>
            <a:pPr marL="4763" indent="-4763">
              <a:spcBef>
                <a:spcPct val="50000"/>
              </a:spcBef>
            </a:pPr>
            <a:endParaRPr lang="en-US" sz="2800">
              <a:solidFill>
                <a:srgbClr val="000000"/>
              </a:solidFill>
              <a:latin typeface="Arial" charset="0"/>
            </a:endParaRPr>
          </a:p>
          <a:p>
            <a:pPr marL="4763" indent="-4763">
              <a:spcBef>
                <a:spcPct val="50000"/>
              </a:spcBef>
            </a:pPr>
            <a:r>
              <a:rPr lang="en-US" sz="2800">
                <a:solidFill>
                  <a:srgbClr val="000000"/>
                </a:solidFill>
                <a:latin typeface="Arial" charset="0"/>
              </a:rPr>
              <a:t>T    F </a:t>
            </a:r>
          </a:p>
          <a:p>
            <a:pPr marL="4763" indent="-4763">
              <a:spcBef>
                <a:spcPct val="50000"/>
              </a:spcBef>
            </a:pPr>
            <a:endParaRPr lang="en-US" sz="2800">
              <a:solidFill>
                <a:srgbClr val="000000"/>
              </a:solidFill>
              <a:latin typeface="Arial" charset="0"/>
            </a:endParaRPr>
          </a:p>
          <a:p>
            <a:pPr marL="4763" indent="-4763">
              <a:spcBef>
                <a:spcPct val="50000"/>
              </a:spcBef>
            </a:pPr>
            <a:endParaRPr lang="en-US" sz="2800">
              <a:solidFill>
                <a:srgbClr val="000000"/>
              </a:solidFill>
              <a:latin typeface="Arial" charset="0"/>
            </a:endParaRPr>
          </a:p>
          <a:p>
            <a:pPr marL="4763" indent="-4763">
              <a:spcBef>
                <a:spcPct val="50000"/>
              </a:spcBef>
            </a:pPr>
            <a:r>
              <a:rPr lang="en-US" sz="2800">
                <a:solidFill>
                  <a:srgbClr val="000000"/>
                </a:solidFill>
                <a:latin typeface="Arial" charset="0"/>
              </a:rPr>
              <a:t>T    F</a:t>
            </a:r>
          </a:p>
          <a:p>
            <a:pPr marL="4763" indent="-4763">
              <a:spcBef>
                <a:spcPct val="50000"/>
              </a:spcBef>
            </a:pPr>
            <a:r>
              <a:rPr lang="en-US" sz="2800">
                <a:latin typeface="Arial" charset="0"/>
              </a:rPr>
              <a:t>	</a:t>
            </a:r>
          </a:p>
        </p:txBody>
      </p:sp>
      <p:sp>
        <p:nvSpPr>
          <p:cNvPr id="68615" name="Rectangle 21"/>
          <p:cNvSpPr>
            <a:spLocks noChangeArrowheads="1"/>
          </p:cNvSpPr>
          <p:nvPr/>
        </p:nvSpPr>
        <p:spPr bwMode="auto">
          <a:xfrm>
            <a:off x="1524000" y="12192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68616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247650"/>
            <a:ext cx="7620000" cy="9715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Servant Leader Inventory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895600" y="1447800"/>
            <a:ext cx="5715000" cy="5029200"/>
          </a:xfrm>
          <a:noFill/>
          <a:ln/>
        </p:spPr>
        <p:txBody>
          <a:bodyPr/>
          <a:lstStyle/>
          <a:p>
            <a:pPr marL="533400" indent="-533400">
              <a:spcBef>
                <a:spcPct val="50000"/>
              </a:spcBef>
              <a:buFontTx/>
              <a:buNone/>
            </a:pPr>
            <a:r>
              <a:rPr lang="en-US" sz="2800" b="0">
                <a:solidFill>
                  <a:srgbClr val="000000"/>
                </a:solidFill>
              </a:rPr>
              <a:t>10. I chose my words carefully    before speaking.</a:t>
            </a:r>
          </a:p>
          <a:p>
            <a:pPr marL="533400" indent="-533400">
              <a:spcBef>
                <a:spcPct val="50000"/>
              </a:spcBef>
            </a:pPr>
            <a:endParaRPr lang="en-US" sz="2800" b="0">
              <a:solidFill>
                <a:srgbClr val="000000"/>
              </a:solidFill>
            </a:endParaRPr>
          </a:p>
          <a:p>
            <a:pPr marL="533400" indent="-533400">
              <a:spcBef>
                <a:spcPct val="50000"/>
              </a:spcBef>
              <a:buFontTx/>
              <a:buNone/>
            </a:pPr>
            <a:r>
              <a:rPr lang="en-US" sz="2800" b="0">
                <a:solidFill>
                  <a:srgbClr val="000000"/>
                </a:solidFill>
              </a:rPr>
              <a:t>11. I trust my intuition.</a:t>
            </a:r>
          </a:p>
          <a:p>
            <a:pPr marL="533400" indent="-533400">
              <a:spcBef>
                <a:spcPct val="50000"/>
              </a:spcBef>
            </a:pPr>
            <a:endParaRPr lang="en-US" sz="2800" b="0">
              <a:solidFill>
                <a:srgbClr val="000000"/>
              </a:solidFill>
            </a:endParaRPr>
          </a:p>
          <a:p>
            <a:pPr marL="533400" indent="-533400">
              <a:spcBef>
                <a:spcPct val="50000"/>
              </a:spcBef>
            </a:pPr>
            <a:endParaRPr lang="en-US" sz="2800" b="0">
              <a:solidFill>
                <a:srgbClr val="000000"/>
              </a:solidFill>
            </a:endParaRPr>
          </a:p>
          <a:p>
            <a:pPr marL="533400" indent="-533400">
              <a:spcBef>
                <a:spcPct val="50000"/>
              </a:spcBef>
              <a:buFontTx/>
              <a:buNone/>
            </a:pPr>
            <a:r>
              <a:rPr lang="en-US" sz="2800" b="0">
                <a:solidFill>
                  <a:srgbClr val="000000"/>
                </a:solidFill>
              </a:rPr>
              <a:t>12. I see the “big picture” in relationships and ideas.</a:t>
            </a:r>
          </a:p>
        </p:txBody>
      </p: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228600" y="6477000"/>
            <a:ext cx="106521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7 TM C2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84998" name="Rectangle 6"/>
          <p:cNvSpPr>
            <a:spLocks noChangeArrowheads="1"/>
          </p:cNvSpPr>
          <p:nvPr/>
        </p:nvSpPr>
        <p:spPr bwMode="auto">
          <a:xfrm>
            <a:off x="1600200" y="1447800"/>
            <a:ext cx="1295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763" indent="-4763">
              <a:spcBef>
                <a:spcPct val="50000"/>
              </a:spcBef>
            </a:pPr>
            <a:r>
              <a:rPr lang="en-US" sz="2800">
                <a:solidFill>
                  <a:srgbClr val="000000"/>
                </a:solidFill>
                <a:latin typeface="Arial" charset="0"/>
              </a:rPr>
              <a:t>T    F</a:t>
            </a:r>
          </a:p>
          <a:p>
            <a:pPr marL="4763" indent="-4763">
              <a:spcBef>
                <a:spcPct val="50000"/>
              </a:spcBef>
            </a:pPr>
            <a:endParaRPr lang="en-US" sz="2000">
              <a:solidFill>
                <a:srgbClr val="000000"/>
              </a:solidFill>
              <a:latin typeface="Arial" charset="0"/>
            </a:endParaRPr>
          </a:p>
          <a:p>
            <a:pPr marL="4763" indent="-4763">
              <a:spcBef>
                <a:spcPct val="50000"/>
              </a:spcBef>
            </a:pPr>
            <a:endParaRPr lang="en-US" sz="2800">
              <a:solidFill>
                <a:srgbClr val="000000"/>
              </a:solidFill>
              <a:latin typeface="Arial" charset="0"/>
            </a:endParaRPr>
          </a:p>
          <a:p>
            <a:pPr marL="4763" indent="-4763">
              <a:spcBef>
                <a:spcPct val="50000"/>
              </a:spcBef>
            </a:pPr>
            <a:r>
              <a:rPr lang="en-US" sz="2800">
                <a:solidFill>
                  <a:srgbClr val="000000"/>
                </a:solidFill>
                <a:latin typeface="Arial" charset="0"/>
              </a:rPr>
              <a:t>T    F</a:t>
            </a:r>
          </a:p>
          <a:p>
            <a:pPr marL="4763" indent="-4763">
              <a:spcBef>
                <a:spcPct val="50000"/>
              </a:spcBef>
            </a:pPr>
            <a:endParaRPr lang="en-US" sz="2800">
              <a:solidFill>
                <a:srgbClr val="000000"/>
              </a:solidFill>
              <a:latin typeface="Arial" charset="0"/>
            </a:endParaRPr>
          </a:p>
          <a:p>
            <a:pPr marL="4763" indent="-4763">
              <a:spcBef>
                <a:spcPct val="50000"/>
              </a:spcBef>
            </a:pPr>
            <a:endParaRPr lang="en-US" sz="2800">
              <a:solidFill>
                <a:srgbClr val="000000"/>
              </a:solidFill>
              <a:latin typeface="Arial" charset="0"/>
            </a:endParaRPr>
          </a:p>
          <a:p>
            <a:pPr marL="4763" indent="-4763">
              <a:spcBef>
                <a:spcPct val="50000"/>
              </a:spcBef>
            </a:pPr>
            <a:r>
              <a:rPr lang="en-US" sz="2800">
                <a:solidFill>
                  <a:srgbClr val="000000"/>
                </a:solidFill>
                <a:latin typeface="Arial" charset="0"/>
              </a:rPr>
              <a:t>T    F</a:t>
            </a:r>
            <a:r>
              <a:rPr lang="en-US" sz="2800">
                <a:latin typeface="Arial" charset="0"/>
              </a:rPr>
              <a:t> 	</a:t>
            </a:r>
          </a:p>
        </p:txBody>
      </p:sp>
      <p:sp>
        <p:nvSpPr>
          <p:cNvPr id="84999" name="Rectangle 21"/>
          <p:cNvSpPr>
            <a:spLocks noChangeArrowheads="1"/>
          </p:cNvSpPr>
          <p:nvPr/>
        </p:nvSpPr>
        <p:spPr bwMode="auto">
          <a:xfrm>
            <a:off x="1524000" y="12192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85000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1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A Personal Plan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2286000"/>
            <a:ext cx="7010400" cy="4114800"/>
          </a:xfrm>
          <a:noFill/>
          <a:ln/>
        </p:spPr>
        <p:txBody>
          <a:bodyPr/>
          <a:lstStyle/>
          <a:p>
            <a:pPr marL="533400" indent="-533400">
              <a:spcBef>
                <a:spcPct val="50000"/>
              </a:spcBef>
              <a:buFontTx/>
              <a:buAutoNum type="arabicPeriod"/>
            </a:pPr>
            <a:r>
              <a:rPr lang="en-US" sz="2800" b="0">
                <a:solidFill>
                  <a:srgbClr val="000000"/>
                </a:solidFill>
              </a:rPr>
              <a:t>Identify </a:t>
            </a:r>
            <a:r>
              <a:rPr lang="en-US" sz="2800">
                <a:solidFill>
                  <a:srgbClr val="FF0000"/>
                </a:solidFill>
              </a:rPr>
              <a:t>personal interest</a:t>
            </a:r>
            <a:r>
              <a:rPr lang="en-US" sz="2800" b="0">
                <a:solidFill>
                  <a:srgbClr val="000000"/>
                </a:solidFill>
              </a:rPr>
              <a:t> area.</a:t>
            </a:r>
          </a:p>
          <a:p>
            <a:pPr marL="533400" indent="-533400">
              <a:spcBef>
                <a:spcPct val="50000"/>
              </a:spcBef>
              <a:buFontTx/>
              <a:buAutoNum type="arabicPeriod"/>
            </a:pPr>
            <a:r>
              <a:rPr lang="en-US" sz="2800" b="0">
                <a:solidFill>
                  <a:srgbClr val="000000"/>
                </a:solidFill>
              </a:rPr>
              <a:t>Identify </a:t>
            </a:r>
            <a:r>
              <a:rPr lang="en-US" sz="2800">
                <a:solidFill>
                  <a:srgbClr val="FF0000"/>
                </a:solidFill>
              </a:rPr>
              <a:t>people</a:t>
            </a:r>
            <a:r>
              <a:rPr lang="en-US" sz="2800" b="0">
                <a:solidFill>
                  <a:srgbClr val="000000"/>
                </a:solidFill>
              </a:rPr>
              <a:t> within the area that can help you or you can help them (stakeholders).</a:t>
            </a:r>
          </a:p>
          <a:p>
            <a:pPr marL="533400" indent="-533400">
              <a:spcBef>
                <a:spcPct val="50000"/>
              </a:spcBef>
              <a:buFontTx/>
              <a:buAutoNum type="arabicPeriod"/>
            </a:pPr>
            <a:r>
              <a:rPr lang="en-US" sz="2800" b="0">
                <a:solidFill>
                  <a:srgbClr val="000000"/>
                </a:solidFill>
              </a:rPr>
              <a:t>Arrange a </a:t>
            </a:r>
            <a:r>
              <a:rPr lang="en-US" sz="2800">
                <a:solidFill>
                  <a:srgbClr val="FF0000"/>
                </a:solidFill>
              </a:rPr>
              <a:t>schedule</a:t>
            </a:r>
            <a:r>
              <a:rPr lang="en-US" sz="2800" b="0">
                <a:solidFill>
                  <a:srgbClr val="000000"/>
                </a:solidFill>
              </a:rPr>
              <a:t> for service.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6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7 TM D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70662" name="Rectangle 21"/>
          <p:cNvSpPr>
            <a:spLocks noChangeArrowheads="1"/>
          </p:cNvSpPr>
          <p:nvPr/>
        </p:nvSpPr>
        <p:spPr bwMode="auto">
          <a:xfrm>
            <a:off x="1524000" y="12954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7066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Categories of Interest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2362200"/>
            <a:ext cx="7010400" cy="4038600"/>
          </a:xfrm>
          <a:noFill/>
          <a:ln/>
        </p:spPr>
        <p:txBody>
          <a:bodyPr/>
          <a:lstStyle/>
          <a:p>
            <a:pPr marL="533400" indent="-533400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800" b="0">
                <a:solidFill>
                  <a:srgbClr val="000000"/>
                </a:solidFill>
              </a:rPr>
              <a:t>Youth</a:t>
            </a:r>
          </a:p>
          <a:p>
            <a:pPr marL="533400" indent="-533400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800" b="0">
                <a:solidFill>
                  <a:srgbClr val="000000"/>
                </a:solidFill>
              </a:rPr>
              <a:t>Elderly</a:t>
            </a:r>
          </a:p>
          <a:p>
            <a:pPr marL="533400" indent="-533400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800" b="0">
                <a:solidFill>
                  <a:srgbClr val="000000"/>
                </a:solidFill>
              </a:rPr>
              <a:t>Environment</a:t>
            </a:r>
          </a:p>
          <a:p>
            <a:pPr marL="533400" indent="-533400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800" b="0">
                <a:solidFill>
                  <a:srgbClr val="000000"/>
                </a:solidFill>
              </a:rPr>
              <a:t>Physically or mentally disabled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43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7 TM E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71686" name="Rectangle 21"/>
          <p:cNvSpPr>
            <a:spLocks noChangeArrowheads="1"/>
          </p:cNvSpPr>
          <p:nvPr/>
        </p:nvSpPr>
        <p:spPr bwMode="auto">
          <a:xfrm>
            <a:off x="1524000" y="12954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71687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E9B8C27-AE78-4F30-8970-EBC18ABFCCE8}">
  <ds:schemaRefs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www.w3.org/XML/1998/namespace"/>
    <ds:schemaRef ds:uri="http://schemas.microsoft.com/office/2006/documentManagement/types"/>
    <ds:schemaRef ds:uri="7d75d6f9-8bd4-4602-97a0-53722360a9f2"/>
    <ds:schemaRef ds:uri="http://schemas.microsoft.com/office/infopath/2007/PartnerControl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D6800E0-07F9-4A73-953F-B51B162F3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796102A-2F74-4E5F-BF7B-0F9A6649DFF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</TotalTime>
  <Words>316</Words>
  <Application>Microsoft Office PowerPoint</Application>
  <PresentationFormat>On-screen Show (4:3)</PresentationFormat>
  <Paragraphs>111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Lucida Calligraphy</vt:lpstr>
      <vt:lpstr>Tahoma</vt:lpstr>
      <vt:lpstr>Times New Roman</vt:lpstr>
      <vt:lpstr>Wingdings</vt:lpstr>
      <vt:lpstr>LK Template</vt:lpstr>
      <vt:lpstr>PowerPoint Presentation</vt:lpstr>
      <vt:lpstr>What is a servant leader?</vt:lpstr>
      <vt:lpstr>Characteristics of a Servant Leader</vt:lpstr>
      <vt:lpstr>Servant Leader Inventory</vt:lpstr>
      <vt:lpstr>Servant Leader Inventory</vt:lpstr>
      <vt:lpstr>Servant Leader Inventory</vt:lpstr>
      <vt:lpstr>Servant Leader Inventory</vt:lpstr>
      <vt:lpstr>A Personal Plan</vt:lpstr>
      <vt:lpstr>Categories of Interest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11</cp:revision>
  <cp:lastPrinted>1601-01-01T00:00:00Z</cp:lastPrinted>
  <dcterms:created xsi:type="dcterms:W3CDTF">2003-11-25T06:13:37Z</dcterms:created>
  <dcterms:modified xsi:type="dcterms:W3CDTF">2018-07-09T17:56:19Z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