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4" r:id="rId5"/>
    <p:sldId id="257" r:id="rId6"/>
    <p:sldId id="261" r:id="rId7"/>
    <p:sldId id="259" r:id="rId8"/>
    <p:sldId id="268" r:id="rId9"/>
    <p:sldId id="260" r:id="rId10"/>
    <p:sldId id="262" r:id="rId11"/>
    <p:sldId id="265" r:id="rId12"/>
    <p:sldId id="263" r:id="rId13"/>
    <p:sldId id="266" r:id="rId14"/>
    <p:sldId id="267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28F1D6EE-4F06-4CCE-AC29-2A1E13A7342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1685E1C-53C5-4E56-9A35-3921AA16D2E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FAB526-F29E-47B4-AF82-5E7A3D76192F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FF0010-26C8-4168-A48B-5FD8A9A6814B}" type="slidenum">
              <a:rPr lang="en-US"/>
              <a:pPr/>
              <a:t>10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DFAA6-AC31-48BE-AC25-011A25DB6506}" type="slidenum">
              <a:rPr lang="en-US"/>
              <a:pPr/>
              <a:t>11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7516FD-EF72-4692-A099-BF42FE8DBEE3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5E8E2E-B6EF-41BA-AB8F-055B14DE013F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0F4CD3-4BAE-4D94-AE0D-F4FE752E4A30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5B5DD2-ED5C-445D-8EEE-660DA0401797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B160E1-7227-4E18-953C-5F6754783250}" type="slidenum">
              <a:rPr lang="en-US"/>
              <a:pPr/>
              <a:t>6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645BD-470F-447A-AEFA-41AA9D90F212}" type="slidenum">
              <a:rPr lang="en-US"/>
              <a:pPr/>
              <a:t>7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2220AE-537F-4F00-A1F4-DE54E9BE3B2F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1EEB7E-8DC1-43B1-A89D-983DAE909E06}" type="slidenum">
              <a:rPr lang="en-US"/>
              <a:pPr/>
              <a:t>9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cingsmarter.com/images/Perception%20Face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cingsmarter.com/images/Perception%20Face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543800" cy="16002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The Value of Diversity on Teams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60960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we play as a team?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70</a:t>
            </a:r>
          </a:p>
        </p:txBody>
      </p:sp>
      <p:pic>
        <p:nvPicPr>
          <p:cNvPr id="7168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5059363"/>
            <a:ext cx="2286000" cy="1798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09600"/>
            <a:ext cx="6858000" cy="83820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Challenges of diverse teams: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2057400"/>
            <a:ext cx="6934200" cy="4495800"/>
          </a:xfrm>
          <a:noFill/>
          <a:ln/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Different needs and values.</a:t>
            </a:r>
          </a:p>
          <a:p>
            <a:pPr>
              <a:lnSpc>
                <a:spcPct val="125000"/>
              </a:lnSpc>
              <a:buFontTx/>
              <a:buNone/>
            </a:pP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Different ways of solving problems.</a:t>
            </a:r>
          </a:p>
          <a:p>
            <a:pPr>
              <a:lnSpc>
                <a:spcPct val="125000"/>
              </a:lnSpc>
              <a:buFontTx/>
              <a:buNone/>
            </a:pP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Take longer to unify or come to consensus.</a:t>
            </a:r>
          </a:p>
          <a:p>
            <a:pPr>
              <a:lnSpc>
                <a:spcPct val="125000"/>
              </a:lnSpc>
              <a:buFontTx/>
              <a:buNone/>
            </a:pP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6858000" cy="83820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Challenges of diverse teams: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295400"/>
            <a:ext cx="6934200" cy="5257800"/>
          </a:xfrm>
          <a:noFill/>
          <a:ln/>
        </p:spPr>
        <p:txBody>
          <a:bodyPr/>
          <a:lstStyle/>
          <a:p>
            <a:pPr>
              <a:lnSpc>
                <a:spcPct val="125000"/>
              </a:lnSpc>
              <a:buFontTx/>
              <a:buNone/>
            </a:pP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25000"/>
              </a:lnSpc>
              <a:buFontTx/>
              <a:buNone/>
            </a:pP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Some people are narrow-minded and do not accept diversity.</a:t>
            </a:r>
          </a:p>
          <a:p>
            <a:pPr>
              <a:buFontTx/>
              <a:buNone/>
            </a:pP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People are sometimes reluctant to discuss their diversity and/or special talents.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  <a:cs typeface="Arial" charset="0"/>
              </a:rPr>
              <a:t>What do you </a:t>
            </a:r>
            <a:r>
              <a:rPr lang="en-US" b="1">
                <a:solidFill>
                  <a:srgbClr val="000000"/>
                </a:solidFill>
                <a:cs typeface="Arial" charset="0"/>
              </a:rPr>
              <a:t>see</a:t>
            </a:r>
            <a:r>
              <a:rPr lang="en-US">
                <a:solidFill>
                  <a:srgbClr val="000000"/>
                </a:solidFill>
                <a:cs typeface="Arial" charset="0"/>
              </a:rPr>
              <a:t>?</a:t>
            </a:r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A1 </a:t>
            </a:r>
          </a:p>
        </p:txBody>
      </p:sp>
      <p:pic>
        <p:nvPicPr>
          <p:cNvPr id="5212" name="Picture 92" descr="Perception%20Face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1511300"/>
            <a:ext cx="5791200" cy="3975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  <a:cs typeface="Arial" charset="0"/>
              </a:rPr>
              <a:t>What do you </a:t>
            </a:r>
            <a:r>
              <a:rPr lang="en-US" b="1">
                <a:solidFill>
                  <a:srgbClr val="000000"/>
                </a:solidFill>
                <a:cs typeface="Arial" charset="0"/>
              </a:rPr>
              <a:t>see</a:t>
            </a:r>
            <a:r>
              <a:rPr lang="en-US">
                <a:solidFill>
                  <a:srgbClr val="000000"/>
                </a:solidFill>
                <a:cs typeface="Arial" charset="0"/>
              </a:rPr>
              <a:t>?</a:t>
            </a:r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28600" y="57912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A2 </a:t>
            </a:r>
          </a:p>
        </p:txBody>
      </p:sp>
      <p:pic>
        <p:nvPicPr>
          <p:cNvPr id="68612" name="Picture 4" descr="Perception%20Face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1511300"/>
            <a:ext cx="5791200" cy="3975100"/>
          </a:xfrm>
          <a:prstGeom prst="rect">
            <a:avLst/>
          </a:prstGeom>
          <a:noFill/>
        </p:spPr>
      </p:pic>
      <p:grpSp>
        <p:nvGrpSpPr>
          <p:cNvPr id="68619" name="Group 11"/>
          <p:cNvGrpSpPr>
            <a:grpSpLocks/>
          </p:cNvGrpSpPr>
          <p:nvPr/>
        </p:nvGrpSpPr>
        <p:grpSpPr bwMode="auto">
          <a:xfrm>
            <a:off x="2133600" y="1524000"/>
            <a:ext cx="5791200" cy="3962400"/>
            <a:chOff x="1344" y="960"/>
            <a:chExt cx="3648" cy="2496"/>
          </a:xfrm>
        </p:grpSpPr>
        <p:sp>
          <p:nvSpPr>
            <p:cNvPr id="68617" name="Line 9"/>
            <p:cNvSpPr>
              <a:spLocks noChangeShapeType="1"/>
            </p:cNvSpPr>
            <p:nvPr/>
          </p:nvSpPr>
          <p:spPr bwMode="auto">
            <a:xfrm>
              <a:off x="1344" y="3456"/>
              <a:ext cx="3648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18" name="Line 10"/>
            <p:cNvSpPr>
              <a:spLocks noChangeShapeType="1"/>
            </p:cNvSpPr>
            <p:nvPr/>
          </p:nvSpPr>
          <p:spPr bwMode="auto">
            <a:xfrm>
              <a:off x="1344" y="960"/>
              <a:ext cx="3648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What is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Diversity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?</a:t>
            </a:r>
            <a:r>
              <a:rPr lang="en-US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B </a:t>
            </a:r>
          </a:p>
        </p:txBody>
      </p:sp>
      <p:sp>
        <p:nvSpPr>
          <p:cNvPr id="6656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86000"/>
            <a:ext cx="7620000" cy="22098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variety, a gathering of different ages, cultures, perspective, appearances,</a:t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>      approaches, experience, talents. </a:t>
            </a:r>
          </a:p>
          <a:p>
            <a:pPr>
              <a:buFontTx/>
              <a:buNone/>
            </a:pPr>
            <a:endParaRPr lang="en-US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Examples of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Diversity</a:t>
            </a:r>
            <a:r>
              <a:rPr lang="en-US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447800"/>
            <a:ext cx="6248400" cy="48006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Ages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Cultures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Ethnicity, Religious, Family style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Perspective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Optimist, Pessimist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Appearances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Preppy, Gothic, Conservative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Approaches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Daring, Reserved/Shy, Analytical, People person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Experience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Travel, Working with diverse groups, Prior experience with similar situations.</a:t>
            </a:r>
            <a:endParaRPr lang="en-US" sz="2000" b="0">
              <a:solidFill>
                <a:srgbClr val="000000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Talents/Skills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artists, speakers, detail person, big picture person</a:t>
            </a:r>
            <a:r>
              <a:rPr lang="en-US" sz="2000">
                <a:solidFill>
                  <a:srgbClr val="000000"/>
                </a:solidFill>
              </a:rPr>
              <a:t> </a:t>
            </a:r>
            <a:endParaRPr lang="en-US" sz="2400">
              <a:solidFill>
                <a:srgbClr val="000000"/>
              </a:solidFill>
            </a:endParaRP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162800" cy="1066800"/>
          </a:xfrm>
          <a:noFill/>
          <a:ln/>
        </p:spPr>
        <p:txBody>
          <a:bodyPr anchor="ctr"/>
          <a:lstStyle/>
          <a:p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If we could 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shrink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 the Earth’s population to a village of 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100 people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, it would look like this:</a:t>
            </a:r>
            <a:r>
              <a:rPr lang="en-US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752600"/>
            <a:ext cx="68580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There would be 57 Asians, 21 Europeans, 14 North and South Americans, and 8 Africans.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70 would be non-white.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70 would be non-Christian.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50% of the entire world wealth would be in the hands of 6 people.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All 6 people would be citizens of the U.S.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70 would be unable to read.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50 would suffer from malnutrition.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80 would live in substandard housing.</a:t>
            </a: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Only 1 would have a college education.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		 </a:t>
            </a:r>
            <a:r>
              <a:rPr lang="en-US" sz="1800" b="0">
                <a:solidFill>
                  <a:srgbClr val="000000"/>
                </a:solidFill>
                <a:cs typeface="Times New Roman" pitchFamily="18" charset="0"/>
              </a:rPr>
              <a:t>-   Hamilton Securities Washington, D.C.</a:t>
            </a:r>
            <a:r>
              <a:rPr lang="en-US" sz="2800" b="0">
                <a:solidFill>
                  <a:srgbClr val="000000"/>
                </a:solidFill>
              </a:rPr>
              <a:t> </a:t>
            </a:r>
            <a:endParaRPr lang="en-US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sz="2400" b="0">
              <a:solidFill>
                <a:srgbClr val="0000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is the value of working in diverse teams?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209800"/>
            <a:ext cx="6858000" cy="40386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Share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your talents</a:t>
            </a:r>
          </a:p>
          <a:p>
            <a:pPr>
              <a:buFontTx/>
              <a:buNone/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Change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your perceptions and perspectives</a:t>
            </a:r>
          </a:p>
          <a:p>
            <a:pPr>
              <a:buFontTx/>
              <a:buNone/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Learn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new approaches to situations.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is the value of working in diverse teams?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209800"/>
            <a:ext cx="6858000" cy="4038600"/>
          </a:xfrm>
          <a:noFill/>
          <a:ln/>
        </p:spPr>
        <p:txBody>
          <a:bodyPr/>
          <a:lstStyle/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Learn and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grow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from others.</a:t>
            </a:r>
          </a:p>
          <a:p>
            <a:pPr>
              <a:buFontTx/>
              <a:buNone/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Share your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experience</a:t>
            </a:r>
            <a:r>
              <a:rPr lang="en-US" sz="2800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endParaRPr lang="en-US" sz="2800" b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Learn to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appreciate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diversity.</a:t>
            </a:r>
          </a:p>
          <a:p>
            <a:pPr lvl="1"/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Identify your talents</a:t>
            </a:r>
          </a:p>
          <a:p>
            <a:pPr lvl="1"/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Identify talents of others</a:t>
            </a:r>
          </a:p>
          <a:p>
            <a:pPr lvl="1"/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Capitalize of everyone’s talents.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6858000" cy="83820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Challenges of diverse teams: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295400"/>
            <a:ext cx="6858000" cy="4648200"/>
          </a:xfrm>
          <a:noFill/>
          <a:ln/>
        </p:spPr>
        <p:txBody>
          <a:bodyPr/>
          <a:lstStyle/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Accomplishing goals together while allowing individual learning and working styles.</a:t>
            </a:r>
          </a:p>
          <a:p>
            <a:pPr>
              <a:buFontTx/>
              <a:buNone/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Learning to communicate in a variety of styles.</a:t>
            </a:r>
          </a:p>
          <a:p>
            <a:pPr>
              <a:lnSpc>
                <a:spcPct val="125000"/>
              </a:lnSpc>
              <a:buFontTx/>
              <a:buNone/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Identify issues that can be accepted or are worth creating conflict.</a:t>
            </a:r>
          </a:p>
          <a:p>
            <a:pPr>
              <a:lnSpc>
                <a:spcPct val="125000"/>
              </a:lnSpc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70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3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7F7D92E9-D5E2-4C89-8F7A-0EDE4A5E04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47DE03-28F0-458D-B6DA-C2C1957AC7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536BEB-80BD-431C-B312-5E6DD71801E6}">
  <ds:schemaRefs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7d75d6f9-8bd4-4602-97a0-53722360a9f2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448</Words>
  <Application>Microsoft Office PowerPoint</Application>
  <PresentationFormat>On-screen Show (4:3)</PresentationFormat>
  <Paragraphs>110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Lucida Calligraphy</vt:lpstr>
      <vt:lpstr>Times New Roman</vt:lpstr>
      <vt:lpstr>LK Template</vt:lpstr>
      <vt:lpstr>The Value of Diversity on Teams</vt:lpstr>
      <vt:lpstr>What do you see? </vt:lpstr>
      <vt:lpstr>What do you see? </vt:lpstr>
      <vt:lpstr>What is Diversity? </vt:lpstr>
      <vt:lpstr>Examples of Diversity </vt:lpstr>
      <vt:lpstr>If we could shrink the Earth’s population to a village of 100 people, it would look like this: </vt:lpstr>
      <vt:lpstr>What is the value of working in diverse teams? </vt:lpstr>
      <vt:lpstr>What is the value of working in diverse teams? </vt:lpstr>
      <vt:lpstr>Challenges of diverse teams: </vt:lpstr>
      <vt:lpstr>Challenges of diverse teams: </vt:lpstr>
      <vt:lpstr>Challenges of diverse teams: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2018-07-09T19:05:30Z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